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686" r:id="rId1"/>
  </p:sldMasterIdLst>
  <p:notesMasterIdLst>
    <p:notesMasterId r:id="rId27"/>
  </p:notesMasterIdLst>
  <p:sldIdLst>
    <p:sldId id="256" r:id="rId2"/>
    <p:sldId id="335" r:id="rId3"/>
    <p:sldId id="336" r:id="rId4"/>
    <p:sldId id="337" r:id="rId5"/>
    <p:sldId id="359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58" r:id="rId14"/>
    <p:sldId id="347" r:id="rId15"/>
    <p:sldId id="348" r:id="rId16"/>
    <p:sldId id="349" r:id="rId17"/>
    <p:sldId id="360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75"/>
    <p:restoredTop sz="94807"/>
  </p:normalViewPr>
  <p:slideViewPr>
    <p:cSldViewPr snapToGrid="0" snapToObjects="1">
      <p:cViewPr varScale="1">
        <p:scale>
          <a:sx n="121" d="100"/>
          <a:sy n="121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98B5F-DDED-E348-9977-D7F7BEBFD306}" type="datetimeFigureOut">
              <a:rPr lang="es-ES" smtClean="0"/>
              <a:t>9/12/21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A8090-486F-1242-9A44-9D8DD8148D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9970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A8090-486F-1242-9A44-9D8DD8148D9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652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10</a:t>
            </a:fld>
            <a:endParaRPr lang="es-ES" sz="1200" dirty="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731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11</a:t>
            </a:fld>
            <a:endParaRPr lang="es-ES" sz="1200" dirty="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830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12</a:t>
            </a:fld>
            <a:endParaRPr lang="es-ES" sz="1200" dirty="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377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13</a:t>
            </a:fld>
            <a:endParaRPr lang="es-ES" sz="1200" dirty="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619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14</a:t>
            </a:fld>
            <a:endParaRPr lang="es-ES" sz="1200" dirty="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483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15</a:t>
            </a:fld>
            <a:endParaRPr lang="es-ES" sz="1200" dirty="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272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16</a:t>
            </a:fld>
            <a:endParaRPr lang="es-ES" sz="1200" dirty="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613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17</a:t>
            </a:fld>
            <a:endParaRPr lang="es-ES" sz="1200" dirty="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795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18</a:t>
            </a:fld>
            <a:endParaRPr lang="es-ES" sz="1200" dirty="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228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19</a:t>
            </a:fld>
            <a:endParaRPr lang="es-ES" sz="1200" dirty="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265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2</a:t>
            </a:fld>
            <a:endParaRPr lang="es-ES" sz="1200" dirty="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5446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20</a:t>
            </a:fld>
            <a:endParaRPr lang="es-ES" sz="1200" dirty="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1543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21</a:t>
            </a:fld>
            <a:endParaRPr lang="es-ES" sz="1200" dirty="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8407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22</a:t>
            </a:fld>
            <a:endParaRPr lang="es-ES" sz="1200" dirty="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6833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23</a:t>
            </a:fld>
            <a:endParaRPr lang="es-ES" sz="1200" dirty="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460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24</a:t>
            </a:fld>
            <a:endParaRPr lang="es-ES" sz="1200" dirty="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6960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25</a:t>
            </a:fld>
            <a:endParaRPr lang="es-ES" sz="1200" dirty="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357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3</a:t>
            </a:fld>
            <a:endParaRPr lang="es-ES" sz="1200" dirty="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808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4</a:t>
            </a:fld>
            <a:endParaRPr lang="es-ES" sz="1200" dirty="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395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5</a:t>
            </a:fld>
            <a:endParaRPr lang="es-ES" sz="1200" dirty="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669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6</a:t>
            </a:fld>
            <a:endParaRPr lang="es-ES" sz="1200" dirty="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836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7</a:t>
            </a:fld>
            <a:endParaRPr lang="es-ES" sz="1200" dirty="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979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8</a:t>
            </a:fld>
            <a:endParaRPr lang="es-ES" sz="1200" dirty="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347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9</a:t>
            </a:fld>
            <a:endParaRPr lang="es-ES" sz="1200" dirty="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467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B124-DB98-A54F-A3B0-AF05AED7257B}" type="datetime1">
              <a:rPr lang="es-ES" smtClean="0"/>
              <a:t>9/12/21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8063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4801-2979-7640-B9A9-C6FEDBD40A84}" type="datetime1">
              <a:rPr lang="es-ES" smtClean="0"/>
              <a:t>9/12/21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736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14F8-A612-194A-A70C-1A3B7F97710D}" type="datetime1">
              <a:rPr lang="es-ES" smtClean="0"/>
              <a:t>9/12/21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864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8AC3-3AAE-EE4B-B0C5-17E74EBBA78F}" type="datetime1">
              <a:rPr lang="es-ES" smtClean="0"/>
              <a:t>9/12/21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7190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8142C-E7E7-2449-87AD-9A55193B4BF1}" type="datetime1">
              <a:rPr lang="es-ES" smtClean="0"/>
              <a:t>9/12/21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3200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71BA-942C-1E4D-B3FB-A0B689196D34}" type="datetime1">
              <a:rPr lang="es-ES" smtClean="0"/>
              <a:t>9/12/21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7094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66DBB-1534-9A41-8F03-A89E17600F03}" type="datetime1">
              <a:rPr lang="es-ES" smtClean="0"/>
              <a:t>9/12/21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960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191B-4D76-754D-B0FD-75C0B1781066}" type="datetime1">
              <a:rPr lang="es-ES" smtClean="0"/>
              <a:t>9/12/21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311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2F98-4F3A-3F4A-BEA5-DA87DC2E816A}" type="datetime1">
              <a:rPr lang="es-ES" smtClean="0"/>
              <a:t>9/12/21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3318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E7937-0E88-A746-8F7A-80002F842533}" type="datetime1">
              <a:rPr lang="es-ES" smtClean="0"/>
              <a:t>9/12/21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39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341-F852-AB44-A67C-3BB940CE4C1E}" type="datetime1">
              <a:rPr lang="es-ES" smtClean="0"/>
              <a:t>9/12/21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964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B1E8-F641-B948-811D-C4A1B24CE581}" type="datetime1">
              <a:rPr lang="es-ES" smtClean="0"/>
              <a:t>9/12/21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17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BE35-D3FF-0640-A708-6AF360CE39AF}" type="datetime1">
              <a:rPr lang="es-ES" smtClean="0"/>
              <a:t>9/12/21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958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4134-7078-BE40-B51B-D059F217BCF4}" type="datetime1">
              <a:rPr lang="es-ES" smtClean="0"/>
              <a:t>9/12/21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709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041E8-1A2A-3642-A950-81859186CF08}" type="datetime1">
              <a:rPr lang="es-ES" smtClean="0"/>
              <a:t>9/12/21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315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91A7-0375-A74D-B2DC-9276DE0D028F}" type="datetime1">
              <a:rPr lang="es-ES" smtClean="0"/>
              <a:t>9/12/21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695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5D33-AC30-3D40-B908-E837B50F818A}" type="datetime1">
              <a:rPr lang="es-ES" smtClean="0"/>
              <a:t>9/12/21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595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E7DADBE-B2B6-474B-8F2F-755177FA33C1}" type="datetime1">
              <a:rPr lang="es-ES" smtClean="0"/>
              <a:t>9/12/21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s-ES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4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7" r:id="rId1"/>
    <p:sldLayoutId id="2147484688" r:id="rId2"/>
    <p:sldLayoutId id="2147484689" r:id="rId3"/>
    <p:sldLayoutId id="2147484690" r:id="rId4"/>
    <p:sldLayoutId id="2147484691" r:id="rId5"/>
    <p:sldLayoutId id="2147484692" r:id="rId6"/>
    <p:sldLayoutId id="2147484693" r:id="rId7"/>
    <p:sldLayoutId id="2147484694" r:id="rId8"/>
    <p:sldLayoutId id="2147484695" r:id="rId9"/>
    <p:sldLayoutId id="2147484696" r:id="rId10"/>
    <p:sldLayoutId id="2147484697" r:id="rId11"/>
    <p:sldLayoutId id="2147484698" r:id="rId12"/>
    <p:sldLayoutId id="2147484699" r:id="rId13"/>
    <p:sldLayoutId id="2147484700" r:id="rId14"/>
    <p:sldLayoutId id="2147484701" r:id="rId15"/>
    <p:sldLayoutId id="2147484702" r:id="rId16"/>
    <p:sldLayoutId id="2147484703" r:id="rId17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hyperlink" Target="https://secot.org/secot%20asesoramiento%20solicitud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166DDD9-F6A2-9448-B79D-A1C4C81E4A4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" y="386278"/>
            <a:ext cx="1333500" cy="1282700"/>
          </a:xfrm>
          <a:prstGeom prst="rect">
            <a:avLst/>
          </a:prstGeom>
        </p:spPr>
      </p:pic>
      <p:sp>
        <p:nvSpPr>
          <p:cNvPr id="8" name="Subtítulo 7">
            <a:extLst>
              <a:ext uri="{FF2B5EF4-FFF2-40B4-BE49-F238E27FC236}">
                <a16:creationId xmlns:a16="http://schemas.microsoft.com/office/drawing/2014/main" id="{8659B5FD-E8AC-C145-B2DD-6FE0C6FF2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952570"/>
            <a:ext cx="8689976" cy="327174"/>
          </a:xfrm>
        </p:spPr>
        <p:txBody>
          <a:bodyPr>
            <a:noAutofit/>
          </a:bodyPr>
          <a:lstStyle/>
          <a:p>
            <a:r>
              <a:rPr lang="es-ES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SECOT VALENCIA</a:t>
            </a:r>
          </a:p>
        </p:txBody>
      </p:sp>
      <p:sp>
        <p:nvSpPr>
          <p:cNvPr id="9" name="Google Shape;131;p1">
            <a:extLst>
              <a:ext uri="{FF2B5EF4-FFF2-40B4-BE49-F238E27FC236}">
                <a16:creationId xmlns:a16="http://schemas.microsoft.com/office/drawing/2014/main" id="{CE92507F-43E9-C54B-9F43-8E14C39B19EB}"/>
              </a:ext>
            </a:extLst>
          </p:cNvPr>
          <p:cNvSpPr/>
          <p:nvPr/>
        </p:nvSpPr>
        <p:spPr>
          <a:xfrm>
            <a:off x="1407960" y="3413160"/>
            <a:ext cx="7274160" cy="11912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39B0D705-6397-1B47-8BEC-E85F9DF94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981450"/>
            <a:ext cx="9210065" cy="96108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s-ES" sz="5300" cap="none" dirty="0">
                <a:ea typeface="Calibri"/>
                <a:cs typeface="Calibri"/>
                <a:sym typeface="Calibri"/>
              </a:rPr>
              <a:t>PLAN ECONOMICOFINANCIERO </a:t>
            </a:r>
            <a:endParaRPr lang="es-ES" dirty="0"/>
          </a:p>
        </p:txBody>
      </p:sp>
      <p:sp>
        <p:nvSpPr>
          <p:cNvPr id="15" name="Google Shape;136;p1">
            <a:extLst>
              <a:ext uri="{FF2B5EF4-FFF2-40B4-BE49-F238E27FC236}">
                <a16:creationId xmlns:a16="http://schemas.microsoft.com/office/drawing/2014/main" id="{6198A979-EA8A-944A-B1DC-668DFCEA8C84}"/>
              </a:ext>
            </a:extLst>
          </p:cNvPr>
          <p:cNvSpPr/>
          <p:nvPr/>
        </p:nvSpPr>
        <p:spPr>
          <a:xfrm>
            <a:off x="5126879" y="3490331"/>
            <a:ext cx="1574640" cy="4597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169DBCF-C1C3-164E-A1B1-BFB440C6E889}"/>
              </a:ext>
            </a:extLst>
          </p:cNvPr>
          <p:cNvSpPr txBox="1"/>
          <p:nvPr/>
        </p:nvSpPr>
        <p:spPr>
          <a:xfrm>
            <a:off x="4789083" y="2251416"/>
            <a:ext cx="22502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PONENTES;</a:t>
            </a:r>
          </a:p>
          <a:p>
            <a:pPr algn="ctr"/>
            <a:r>
              <a:rPr lang="es-ES" dirty="0"/>
              <a:t>Javier </a:t>
            </a:r>
            <a:r>
              <a:rPr lang="es-ES" dirty="0" err="1"/>
              <a:t>Monrabal</a:t>
            </a:r>
            <a:endParaRPr lang="es-ES" dirty="0"/>
          </a:p>
          <a:p>
            <a:pPr algn="ctr"/>
            <a:r>
              <a:rPr lang="es-ES" dirty="0"/>
              <a:t>Francisco </a:t>
            </a:r>
            <a:r>
              <a:rPr lang="es-ES" dirty="0" err="1"/>
              <a:t>Pelegrí</a:t>
            </a:r>
            <a:endParaRPr lang="es-ES" dirty="0"/>
          </a:p>
          <a:p>
            <a:pPr algn="ctr"/>
            <a:r>
              <a:rPr lang="es-ES" dirty="0"/>
              <a:t>Juan Francisco Velasco</a:t>
            </a:r>
          </a:p>
        </p:txBody>
      </p:sp>
    </p:spTree>
    <p:extLst>
      <p:ext uri="{BB962C8B-B14F-4D97-AF65-F5344CB8AC3E}">
        <p14:creationId xmlns:p14="http://schemas.microsoft.com/office/powerpoint/2010/main" val="1908799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 dirty="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dirty="0">
              <a:latin typeface="Calibri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A2A5482E-BF7C-5D41-8025-D04B32AED0C3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10</a:t>
            </a:fld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8277BD9-DF3E-B842-9D40-39555E6AF388}"/>
              </a:ext>
            </a:extLst>
          </p:cNvPr>
          <p:cNvSpPr txBox="1"/>
          <p:nvPr/>
        </p:nvSpPr>
        <p:spPr>
          <a:xfrm>
            <a:off x="2382376" y="396405"/>
            <a:ext cx="85137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dirty="0"/>
              <a:t>EL PLAN ECONOMICO FINANCIERO PARTE 2</a:t>
            </a:r>
          </a:p>
          <a:p>
            <a:pPr algn="ctr"/>
            <a:r>
              <a:rPr lang="es-ES" sz="2800" u="sng" dirty="0"/>
              <a:t>GASTOS FIJOS </a:t>
            </a:r>
            <a:r>
              <a:rPr lang="es-ES" sz="2800" dirty="0"/>
              <a:t>/ VARIABLES. 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70C0343-5179-764C-82E3-F650E49F68F2}"/>
              </a:ext>
            </a:extLst>
          </p:cNvPr>
          <p:cNvSpPr txBox="1"/>
          <p:nvPr/>
        </p:nvSpPr>
        <p:spPr>
          <a:xfrm>
            <a:off x="6015647" y="1651556"/>
            <a:ext cx="5262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2.1 ALQUILERES</a:t>
            </a:r>
          </a:p>
          <a:p>
            <a:r>
              <a:rPr lang="es-ES" dirty="0"/>
              <a:t>Coste del  importe del alquiler del local y de los gastos que pueda llevar aparejados, gastos de comunidad, mantenimiento a cargo del arrendatario, etc.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2441907-6B97-3A42-A04E-6650976BA30B}"/>
              </a:ext>
            </a:extLst>
          </p:cNvPr>
          <p:cNvSpPr txBox="1"/>
          <p:nvPr/>
        </p:nvSpPr>
        <p:spPr>
          <a:xfrm>
            <a:off x="6025786" y="2902851"/>
            <a:ext cx="5262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2.2 SUMINISTROS</a:t>
            </a:r>
          </a:p>
          <a:p>
            <a:r>
              <a:rPr lang="es-ES" dirty="0"/>
              <a:t>Gastos de agua, luz, gas, teléfono, etc.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F5ECD05-E949-7C4C-AF0D-52182B0C4CD4}"/>
              </a:ext>
            </a:extLst>
          </p:cNvPr>
          <p:cNvSpPr txBox="1"/>
          <p:nvPr/>
        </p:nvSpPr>
        <p:spPr>
          <a:xfrm>
            <a:off x="6025786" y="3600148"/>
            <a:ext cx="5262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2.3 MANTENIMIENTO Y REPARACIONES</a:t>
            </a:r>
          </a:p>
          <a:p>
            <a:r>
              <a:rPr lang="es-ES" dirty="0"/>
              <a:t>Gastos, tanto del local como de las instalaciones y utensilios de la actividad económica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8E31453-A817-CE42-98BB-51B11883125B}"/>
              </a:ext>
            </a:extLst>
          </p:cNvPr>
          <p:cNvSpPr txBox="1"/>
          <p:nvPr/>
        </p:nvSpPr>
        <p:spPr>
          <a:xfrm>
            <a:off x="6015647" y="4728564"/>
            <a:ext cx="5355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2.4 LICENCIAS e IMPUESTOS</a:t>
            </a:r>
          </a:p>
          <a:p>
            <a:r>
              <a:rPr lang="es-ES" dirty="0"/>
              <a:t>Todos los pagos periódicos de tasas o impuestos regulares.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54A9E4A-685B-E640-9F0F-C6C3F8E47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565" y="1429248"/>
            <a:ext cx="5355737" cy="530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46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 dirty="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dirty="0">
              <a:latin typeface="Calibri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A2A5482E-BF7C-5D41-8025-D04B32AED0C3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11</a:t>
            </a:fld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8277BD9-DF3E-B842-9D40-39555E6AF388}"/>
              </a:ext>
            </a:extLst>
          </p:cNvPr>
          <p:cNvSpPr txBox="1"/>
          <p:nvPr/>
        </p:nvSpPr>
        <p:spPr>
          <a:xfrm>
            <a:off x="2382376" y="396405"/>
            <a:ext cx="85137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dirty="0"/>
              <a:t>EL PLAN ECONOMICO FINANCIERO PARTE 2</a:t>
            </a:r>
          </a:p>
          <a:p>
            <a:pPr algn="ctr"/>
            <a:r>
              <a:rPr lang="es-ES" sz="2800" u="sng" dirty="0"/>
              <a:t>GASTOS FIJOS </a:t>
            </a:r>
            <a:r>
              <a:rPr lang="es-ES" sz="2800" dirty="0"/>
              <a:t>/ VARIABLES. 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70C0343-5179-764C-82E3-F650E49F68F2}"/>
              </a:ext>
            </a:extLst>
          </p:cNvPr>
          <p:cNvSpPr txBox="1"/>
          <p:nvPr/>
        </p:nvSpPr>
        <p:spPr>
          <a:xfrm>
            <a:off x="6015647" y="1651556"/>
            <a:ext cx="5262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2.5 MODULOS</a:t>
            </a:r>
          </a:p>
          <a:p>
            <a:r>
              <a:rPr lang="es-ES" dirty="0"/>
              <a:t>Valor del impuesto por módulos, solo si se ha establecido esa forma de pagar impuestos.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2441907-6B97-3A42-A04E-6650976BA30B}"/>
              </a:ext>
            </a:extLst>
          </p:cNvPr>
          <p:cNvSpPr txBox="1"/>
          <p:nvPr/>
        </p:nvSpPr>
        <p:spPr>
          <a:xfrm>
            <a:off x="6015646" y="2625852"/>
            <a:ext cx="5496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2.6 PRIMAS DE SEGUROS</a:t>
            </a:r>
          </a:p>
          <a:p>
            <a:r>
              <a:rPr lang="es-ES" dirty="0"/>
              <a:t>Gastos por cualquier seguro para la actividad económica, incendios, vehículos, responsabilidad civil, etc.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F5ECD05-E949-7C4C-AF0D-52182B0C4CD4}"/>
              </a:ext>
            </a:extLst>
          </p:cNvPr>
          <p:cNvSpPr txBox="1"/>
          <p:nvPr/>
        </p:nvSpPr>
        <p:spPr>
          <a:xfrm>
            <a:off x="6025786" y="3600148"/>
            <a:ext cx="5262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2.7 GESTORIA Y SERVICIOS EXTERNOS</a:t>
            </a:r>
          </a:p>
          <a:p>
            <a:r>
              <a:rPr lang="es-ES" dirty="0"/>
              <a:t>Todos los gastos externos, asesorías fiscales o legales, gestorías, abogados, etc.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8E31453-A817-CE42-98BB-51B11883125B}"/>
              </a:ext>
            </a:extLst>
          </p:cNvPr>
          <p:cNvSpPr txBox="1"/>
          <p:nvPr/>
        </p:nvSpPr>
        <p:spPr>
          <a:xfrm>
            <a:off x="6015646" y="4606279"/>
            <a:ext cx="5625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2.8 NOMINA EMPLEADOS</a:t>
            </a:r>
          </a:p>
          <a:p>
            <a:r>
              <a:rPr lang="es-ES" dirty="0"/>
              <a:t>La retribución de los empleados (no autónomos), la retribución variable se incorpora en 2.16, 2.17, 2.18, y si procede si en 2,19, en % sobre ventas.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EEE0E11-3652-884C-B8A6-2A30BE030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74" y="1473623"/>
            <a:ext cx="5310909" cy="52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47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 dirty="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dirty="0">
              <a:latin typeface="Calibri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A2A5482E-BF7C-5D41-8025-D04B32AED0C3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12</a:t>
            </a:fld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8277BD9-DF3E-B842-9D40-39555E6AF388}"/>
              </a:ext>
            </a:extLst>
          </p:cNvPr>
          <p:cNvSpPr txBox="1"/>
          <p:nvPr/>
        </p:nvSpPr>
        <p:spPr>
          <a:xfrm>
            <a:off x="2382376" y="396405"/>
            <a:ext cx="85137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dirty="0"/>
              <a:t>EL PLAN ECONOMICO FINANCIERO PARTE 2</a:t>
            </a:r>
          </a:p>
          <a:p>
            <a:pPr algn="ctr"/>
            <a:r>
              <a:rPr lang="es-ES" sz="2800" u="sng" dirty="0"/>
              <a:t>GASTOS FIJOS </a:t>
            </a:r>
            <a:r>
              <a:rPr lang="es-ES" sz="2800" dirty="0"/>
              <a:t>/ VARIABLES. 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70C0343-5179-764C-82E3-F650E49F68F2}"/>
              </a:ext>
            </a:extLst>
          </p:cNvPr>
          <p:cNvSpPr txBox="1"/>
          <p:nvPr/>
        </p:nvSpPr>
        <p:spPr>
          <a:xfrm>
            <a:off x="6015647" y="1651556"/>
            <a:ext cx="5262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2.9 CUOTAS SEGURIDAD SOCIAL EMPLEADOS</a:t>
            </a:r>
          </a:p>
          <a:p>
            <a:r>
              <a:rPr lang="es-ES" dirty="0"/>
              <a:t>Valor y coste de la Seguridad Social de los empleados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2441907-6B97-3A42-A04E-6650976BA30B}"/>
              </a:ext>
            </a:extLst>
          </p:cNvPr>
          <p:cNvSpPr txBox="1"/>
          <p:nvPr/>
        </p:nvSpPr>
        <p:spPr>
          <a:xfrm>
            <a:off x="6027126" y="2578286"/>
            <a:ext cx="5496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2.10 SUELDOS SOCIOS DE EMPRESA (AUTONOMOS)</a:t>
            </a:r>
          </a:p>
          <a:p>
            <a:r>
              <a:rPr lang="es-ES" dirty="0"/>
              <a:t>La retribución fija de los socios. La variable se incorpora en 2.16. si es en % de ventas.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F5ECD05-E949-7C4C-AF0D-52182B0C4CD4}"/>
              </a:ext>
            </a:extLst>
          </p:cNvPr>
          <p:cNvSpPr txBox="1"/>
          <p:nvPr/>
        </p:nvSpPr>
        <p:spPr>
          <a:xfrm>
            <a:off x="6025786" y="3600148"/>
            <a:ext cx="5262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2.11 CUOTAS AUTONOMOS SEGURIDAD SOCIAL</a:t>
            </a:r>
          </a:p>
          <a:p>
            <a:r>
              <a:rPr lang="es-ES" dirty="0"/>
              <a:t>Valor y coste de la Seguridad Social de los socios autónomos.</a:t>
            </a:r>
          </a:p>
          <a:p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8E31453-A817-CE42-98BB-51B11883125B}"/>
              </a:ext>
            </a:extLst>
          </p:cNvPr>
          <p:cNvSpPr txBox="1"/>
          <p:nvPr/>
        </p:nvSpPr>
        <p:spPr>
          <a:xfrm>
            <a:off x="6015646" y="4606279"/>
            <a:ext cx="5625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2.12 WEB</a:t>
            </a:r>
          </a:p>
          <a:p>
            <a:r>
              <a:rPr lang="es-ES" dirty="0"/>
              <a:t>Coste del mantenimiento y cuotas periódicas mes/año, y gastos en redes sociales y publicidad.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40C12B7-D463-C644-A9CE-4EC237B1C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45" y="1353143"/>
            <a:ext cx="5432619" cy="537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08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 dirty="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dirty="0">
              <a:latin typeface="Calibri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A2A5482E-BF7C-5D41-8025-D04B32AED0C3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13</a:t>
            </a:fld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8277BD9-DF3E-B842-9D40-39555E6AF388}"/>
              </a:ext>
            </a:extLst>
          </p:cNvPr>
          <p:cNvSpPr txBox="1"/>
          <p:nvPr/>
        </p:nvSpPr>
        <p:spPr>
          <a:xfrm>
            <a:off x="2382376" y="396405"/>
            <a:ext cx="85137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dirty="0"/>
              <a:t>EL PLAN ECONOMICO FINANCIERO PARTE 2</a:t>
            </a:r>
          </a:p>
          <a:p>
            <a:pPr algn="ctr"/>
            <a:r>
              <a:rPr lang="es-ES" sz="2800" u="sng" dirty="0"/>
              <a:t>GASTOS FIJOS </a:t>
            </a:r>
            <a:r>
              <a:rPr lang="es-ES" sz="2800" dirty="0"/>
              <a:t>/ VARIABLES. 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70C0343-5179-764C-82E3-F650E49F68F2}"/>
              </a:ext>
            </a:extLst>
          </p:cNvPr>
          <p:cNvSpPr txBox="1"/>
          <p:nvPr/>
        </p:nvSpPr>
        <p:spPr>
          <a:xfrm>
            <a:off x="6015647" y="1651556"/>
            <a:ext cx="52625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2.13 CUOTAS PRESTAMOS</a:t>
            </a:r>
          </a:p>
          <a:p>
            <a:r>
              <a:rPr lang="es-ES" dirty="0"/>
              <a:t>Cuotas mensuales del préstamo o prestamos bancarios  de otra procedencia.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2441907-6B97-3A42-A04E-6650976BA30B}"/>
              </a:ext>
            </a:extLst>
          </p:cNvPr>
          <p:cNvSpPr txBox="1"/>
          <p:nvPr/>
        </p:nvSpPr>
        <p:spPr>
          <a:xfrm>
            <a:off x="6027126" y="2578286"/>
            <a:ext cx="5496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r>
              <a:rPr lang="es-ES" dirty="0"/>
              <a:t>2.14 OTROS GASTOS</a:t>
            </a:r>
          </a:p>
          <a:p>
            <a:r>
              <a:rPr lang="es-ES" dirty="0"/>
              <a:t>Cualquier otro gasto no definido anteriormente.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F5ECD05-E949-7C4C-AF0D-52182B0C4CD4}"/>
              </a:ext>
            </a:extLst>
          </p:cNvPr>
          <p:cNvSpPr txBox="1"/>
          <p:nvPr/>
        </p:nvSpPr>
        <p:spPr>
          <a:xfrm>
            <a:off x="6025786" y="3600148"/>
            <a:ext cx="52625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r>
              <a:rPr lang="es-ES" dirty="0"/>
              <a:t>2.15 TOTAL DE LOS GASTOS FIJOS Y PERIODICOS MENSUALMENTE.</a:t>
            </a:r>
          </a:p>
          <a:p>
            <a:r>
              <a:rPr lang="es-ES" dirty="0"/>
              <a:t>Total mensual de los gastos fijos.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CE8B6EF-758A-204F-8475-D8D2B7C1A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75" y="1397370"/>
            <a:ext cx="5411581" cy="535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02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 dirty="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dirty="0">
              <a:latin typeface="Calibri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A2A5482E-BF7C-5D41-8025-D04B32AED0C3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14</a:t>
            </a:fld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8277BD9-DF3E-B842-9D40-39555E6AF388}"/>
              </a:ext>
            </a:extLst>
          </p:cNvPr>
          <p:cNvSpPr txBox="1"/>
          <p:nvPr/>
        </p:nvSpPr>
        <p:spPr>
          <a:xfrm>
            <a:off x="2382376" y="396405"/>
            <a:ext cx="85137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dirty="0"/>
              <a:t>EL PLAN ECONOMICO FINANCIERO PARTE 2</a:t>
            </a:r>
          </a:p>
          <a:p>
            <a:pPr algn="ctr"/>
            <a:r>
              <a:rPr lang="es-ES" sz="2800" dirty="0"/>
              <a:t>GASTOS FIJOS / </a:t>
            </a:r>
            <a:r>
              <a:rPr lang="es-ES" sz="2800" u="sng" dirty="0"/>
              <a:t>VARIABLES.</a:t>
            </a:r>
            <a:r>
              <a:rPr lang="es-ES" sz="2800" dirty="0"/>
              <a:t> 5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70C0343-5179-764C-82E3-F650E49F68F2}"/>
              </a:ext>
            </a:extLst>
          </p:cNvPr>
          <p:cNvSpPr txBox="1"/>
          <p:nvPr/>
        </p:nvSpPr>
        <p:spPr>
          <a:xfrm>
            <a:off x="6527801" y="1746377"/>
            <a:ext cx="5262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GASTOS VARIABLES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2441907-6B97-3A42-A04E-6650976BA30B}"/>
              </a:ext>
            </a:extLst>
          </p:cNvPr>
          <p:cNvSpPr txBox="1"/>
          <p:nvPr/>
        </p:nvSpPr>
        <p:spPr>
          <a:xfrm>
            <a:off x="5791949" y="2386295"/>
            <a:ext cx="5496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2.16 GRATIFICACIONES A SOCIOS, % SOBRE VENTAS</a:t>
            </a:r>
          </a:p>
          <a:p>
            <a:r>
              <a:rPr lang="es-ES" dirty="0" err="1"/>
              <a:t>Bonus</a:t>
            </a:r>
            <a:r>
              <a:rPr lang="es-ES" dirty="0"/>
              <a:t> o complemento salarial basado en los objetivos y resultados de las ventas.</a:t>
            </a:r>
          </a:p>
          <a:p>
            <a:r>
              <a:rPr lang="es-E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El porcentaje se define en la zona marrón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F5ECD05-E949-7C4C-AF0D-52182B0C4CD4}"/>
              </a:ext>
            </a:extLst>
          </p:cNvPr>
          <p:cNvSpPr txBox="1"/>
          <p:nvPr/>
        </p:nvSpPr>
        <p:spPr>
          <a:xfrm>
            <a:off x="5791949" y="3899131"/>
            <a:ext cx="59984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2.17 COMISIONES AL PERSONAL COMERCIAL SOBRE VENTAS</a:t>
            </a:r>
          </a:p>
          <a:p>
            <a:r>
              <a:rPr lang="es-ES" dirty="0"/>
              <a:t>Porcentaje sobre ventas, al personal comercial, como complemento a la retribución </a:t>
            </a:r>
            <a:r>
              <a:rPr lang="es-ES" dirty="0" err="1"/>
              <a:t>basica</a:t>
            </a:r>
            <a:r>
              <a:rPr lang="es-ES" dirty="0"/>
              <a:t>.</a:t>
            </a:r>
          </a:p>
          <a:p>
            <a:r>
              <a:rPr lang="es-E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El porcentaje se define en la zona marrón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9FCACA4-DC4C-A14F-B294-85297E592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75" y="1343378"/>
            <a:ext cx="5466125" cy="541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0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 dirty="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dirty="0">
              <a:latin typeface="Calibri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A2A5482E-BF7C-5D41-8025-D04B32AED0C3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15</a:t>
            </a:fld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8277BD9-DF3E-B842-9D40-39555E6AF388}"/>
              </a:ext>
            </a:extLst>
          </p:cNvPr>
          <p:cNvSpPr txBox="1"/>
          <p:nvPr/>
        </p:nvSpPr>
        <p:spPr>
          <a:xfrm>
            <a:off x="2382376" y="396405"/>
            <a:ext cx="85137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dirty="0"/>
              <a:t>EL PLAN ECONOMICO FINANCIERO PARTE 2</a:t>
            </a:r>
          </a:p>
          <a:p>
            <a:pPr algn="ctr"/>
            <a:r>
              <a:rPr lang="es-ES" sz="2800" dirty="0"/>
              <a:t>GASTOS FIJOS / </a:t>
            </a:r>
            <a:r>
              <a:rPr lang="es-ES" sz="2800" u="sng" dirty="0"/>
              <a:t>VARIABLES.</a:t>
            </a:r>
            <a:r>
              <a:rPr lang="es-ES" sz="2800" dirty="0"/>
              <a:t> 6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2441907-6B97-3A42-A04E-6650976BA30B}"/>
              </a:ext>
            </a:extLst>
          </p:cNvPr>
          <p:cNvSpPr txBox="1"/>
          <p:nvPr/>
        </p:nvSpPr>
        <p:spPr>
          <a:xfrm>
            <a:off x="5718376" y="2194148"/>
            <a:ext cx="5767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2.18 PUBLICIDAD Y COMISIONES POR VENTAS % S.VENTAS</a:t>
            </a:r>
          </a:p>
          <a:p>
            <a:r>
              <a:rPr lang="es-ES" dirty="0"/>
              <a:t>Pagos a trabajadores o empresas externas por ventas, Google, comisionistas, vendedores autónomos, etc.</a:t>
            </a:r>
          </a:p>
          <a:p>
            <a:r>
              <a:rPr lang="es-E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El porcentaje se define en la zona marrón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F5ECD05-E949-7C4C-AF0D-52182B0C4CD4}"/>
              </a:ext>
            </a:extLst>
          </p:cNvPr>
          <p:cNvSpPr txBox="1"/>
          <p:nvPr/>
        </p:nvSpPr>
        <p:spPr>
          <a:xfrm>
            <a:off x="5718376" y="3711589"/>
            <a:ext cx="59984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r>
              <a:rPr lang="es-ES" dirty="0"/>
              <a:t>2.19 TRANSPORTE en % SOBRE VENTAS</a:t>
            </a:r>
          </a:p>
          <a:p>
            <a:r>
              <a:rPr lang="es-ES" dirty="0"/>
              <a:t>Pagos a terceros por trasporte, (ventas online). Correos Exprés, DHL, SEUR etc. Si no es en % de ventas, se pasara a definirlo en otros gastos 2.14</a:t>
            </a:r>
          </a:p>
          <a:p>
            <a:r>
              <a:rPr lang="es-E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El porcentaje se define en la zona marrón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BC8DEBE-B19B-B949-A23C-3B4A3CDD9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75" y="1354666"/>
            <a:ext cx="5454721" cy="539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16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 dirty="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dirty="0">
              <a:latin typeface="Calibri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A2A5482E-BF7C-5D41-8025-D04B32AED0C3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16</a:t>
            </a:fld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8277BD9-DF3E-B842-9D40-39555E6AF388}"/>
              </a:ext>
            </a:extLst>
          </p:cNvPr>
          <p:cNvSpPr txBox="1"/>
          <p:nvPr/>
        </p:nvSpPr>
        <p:spPr>
          <a:xfrm>
            <a:off x="2382376" y="396405"/>
            <a:ext cx="85137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dirty="0"/>
              <a:t>EL PLAN ECONOMICO FINANCIERO PARTE 2</a:t>
            </a:r>
          </a:p>
          <a:p>
            <a:pPr algn="ctr"/>
            <a:r>
              <a:rPr lang="es-ES" sz="2800" dirty="0"/>
              <a:t>GASTOS FIJOS / </a:t>
            </a:r>
            <a:r>
              <a:rPr lang="es-ES" sz="2800" u="sng" dirty="0"/>
              <a:t>VARIABLES.</a:t>
            </a:r>
            <a:r>
              <a:rPr lang="es-ES" sz="2800" dirty="0"/>
              <a:t> 7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2441907-6B97-3A42-A04E-6650976BA30B}"/>
              </a:ext>
            </a:extLst>
          </p:cNvPr>
          <p:cNvSpPr txBox="1"/>
          <p:nvPr/>
        </p:nvSpPr>
        <p:spPr>
          <a:xfrm>
            <a:off x="5536941" y="1713969"/>
            <a:ext cx="5576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2.20 SUBCONTRATACIÓN DE MAQUINARIA EXTERNA %</a:t>
            </a:r>
          </a:p>
          <a:p>
            <a:r>
              <a:rPr lang="es-ES" dirty="0"/>
              <a:t>Pagos a terceros en % sobre uso de maquinaria externa</a:t>
            </a:r>
          </a:p>
          <a:p>
            <a:r>
              <a:rPr lang="es-ES" dirty="0"/>
              <a:t>Depilador Laser, Impresión de rótulos de vinilo, y otras, </a:t>
            </a:r>
          </a:p>
          <a:p>
            <a:r>
              <a:rPr lang="es-E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El porcentaje se define en la zona marrón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537DFBB-EC4C-D244-9D39-24B54C3B582F}"/>
              </a:ext>
            </a:extLst>
          </p:cNvPr>
          <p:cNvSpPr txBox="1"/>
          <p:nvPr/>
        </p:nvSpPr>
        <p:spPr>
          <a:xfrm>
            <a:off x="5577121" y="3154139"/>
            <a:ext cx="4705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2.21 TOTAL GASTOS VARIABLES</a:t>
            </a:r>
          </a:p>
          <a:p>
            <a:r>
              <a:rPr lang="es-ES" dirty="0"/>
              <a:t>Suma de los gastos variables, desde 2.16 a 2.20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B9E1F8-18F2-3D44-8CDC-37F35C130507}"/>
              </a:ext>
            </a:extLst>
          </p:cNvPr>
          <p:cNvSpPr txBox="1"/>
          <p:nvPr/>
        </p:nvSpPr>
        <p:spPr>
          <a:xfrm>
            <a:off x="5577121" y="4157546"/>
            <a:ext cx="5066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2.22 TOTAL GASTOS, TODOS FIJOS Y VARIABLES</a:t>
            </a:r>
          </a:p>
          <a:p>
            <a:r>
              <a:rPr lang="es-ES" dirty="0"/>
              <a:t>Suma de todos los gastos, fijos y variables, desde 2.1 hasta 2.20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BEBA6A8-1DDC-5E42-9725-9EFBC28F0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75" y="1377677"/>
            <a:ext cx="5416965" cy="536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04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 dirty="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dirty="0">
              <a:latin typeface="Calibri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A2A5482E-BF7C-5D41-8025-D04B32AED0C3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17</a:t>
            </a:fld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8277BD9-DF3E-B842-9D40-39555E6AF388}"/>
              </a:ext>
            </a:extLst>
          </p:cNvPr>
          <p:cNvSpPr txBox="1"/>
          <p:nvPr/>
        </p:nvSpPr>
        <p:spPr>
          <a:xfrm>
            <a:off x="2382376" y="396405"/>
            <a:ext cx="85137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dirty="0"/>
              <a:t>EL PLAN ECONOMICO FINANCIERO PARTE 2</a:t>
            </a:r>
          </a:p>
          <a:p>
            <a:pPr algn="ctr"/>
            <a:r>
              <a:rPr lang="es-ES" sz="2800" dirty="0"/>
              <a:t>GASTOS FIJOS / </a:t>
            </a:r>
            <a:r>
              <a:rPr lang="es-ES" sz="2800" u="sng" dirty="0"/>
              <a:t>VARIABLES.</a:t>
            </a:r>
            <a:r>
              <a:rPr lang="es-ES" sz="2800" dirty="0"/>
              <a:t> 8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2441907-6B97-3A42-A04E-6650976BA30B}"/>
              </a:ext>
            </a:extLst>
          </p:cNvPr>
          <p:cNvSpPr txBox="1"/>
          <p:nvPr/>
        </p:nvSpPr>
        <p:spPr>
          <a:xfrm>
            <a:off x="5536941" y="1713969"/>
            <a:ext cx="5576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2.24 VENTAS</a:t>
            </a:r>
          </a:p>
          <a:p>
            <a:r>
              <a:rPr lang="es-ES" dirty="0"/>
              <a:t>Total de todas las ventas. El dato proviene automáticamente de la hoja Excel de los escandallos.</a:t>
            </a:r>
            <a:endParaRPr lang="es-E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537DFBB-EC4C-D244-9D39-24B54C3B582F}"/>
              </a:ext>
            </a:extLst>
          </p:cNvPr>
          <p:cNvSpPr txBox="1"/>
          <p:nvPr/>
        </p:nvSpPr>
        <p:spPr>
          <a:xfrm>
            <a:off x="5536940" y="2858472"/>
            <a:ext cx="51648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2.25 COSTE DE VENTAS</a:t>
            </a:r>
          </a:p>
          <a:p>
            <a:r>
              <a:rPr lang="es-ES" dirty="0"/>
              <a:t>Total de todas los costes de compras. El dato proviene</a:t>
            </a:r>
          </a:p>
          <a:p>
            <a:r>
              <a:rPr lang="es-ES" dirty="0"/>
              <a:t> automáticamente de la hoja Excel de los escandallos.</a:t>
            </a:r>
            <a:endParaRPr lang="es-E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B9E1F8-18F2-3D44-8CDC-37F35C130507}"/>
              </a:ext>
            </a:extLst>
          </p:cNvPr>
          <p:cNvSpPr txBox="1"/>
          <p:nvPr/>
        </p:nvSpPr>
        <p:spPr>
          <a:xfrm>
            <a:off x="5577121" y="4157546"/>
            <a:ext cx="50661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2.27 y 2.28 RESULTADO ECONOMICO</a:t>
            </a:r>
          </a:p>
          <a:p>
            <a:r>
              <a:rPr lang="es-ES" dirty="0"/>
              <a:t>Beneficio o perdida global y en % sobre ventas.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2.29 PUNTO DE EQUILIBRIO</a:t>
            </a:r>
          </a:p>
          <a:p>
            <a:r>
              <a:rPr lang="es-ES" dirty="0"/>
              <a:t>Punto en el que los costes y gastos de la empresa se cruzan con el valor de las ventas.</a:t>
            </a:r>
          </a:p>
          <a:p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BEBA6A8-1DDC-5E42-9725-9EFBC28F0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75" y="1377677"/>
            <a:ext cx="5416965" cy="536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06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 dirty="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dirty="0">
              <a:latin typeface="Calibri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A2A5482E-BF7C-5D41-8025-D04B32AED0C3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18</a:t>
            </a:fld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8277BD9-DF3E-B842-9D40-39555E6AF388}"/>
              </a:ext>
            </a:extLst>
          </p:cNvPr>
          <p:cNvSpPr txBox="1"/>
          <p:nvPr/>
        </p:nvSpPr>
        <p:spPr>
          <a:xfrm>
            <a:off x="2119933" y="396405"/>
            <a:ext cx="9038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/>
              <a:t>EL PLAN ECONOMICO FINANCIERO PARTE 3 VENTAS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CCBEDC3-3996-2344-AB01-D4C9130B7595}"/>
              </a:ext>
            </a:extLst>
          </p:cNvPr>
          <p:cNvSpPr txBox="1"/>
          <p:nvPr/>
        </p:nvSpPr>
        <p:spPr>
          <a:xfrm>
            <a:off x="7830206" y="981180"/>
            <a:ext cx="36992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Los datos de ventas, los desarrollaremos a través de la confección de los escandallos de costes, de los productos o los materiales que usemos, para primero comprar, segundo escandallar y tercero, incluir un margen comercial. A continuación definiremos la cantidad de productos o servicios que podemos vender, y ello nos definirá además de las ventas que haremos, los % de costes, de márgenes y el beneficio bruto, individual por producto o servicio y total.</a:t>
            </a:r>
          </a:p>
          <a:p>
            <a:pPr algn="ctr"/>
            <a:endParaRPr lang="es-ES" dirty="0"/>
          </a:p>
          <a:p>
            <a:pPr algn="ctr"/>
            <a:r>
              <a:rPr lang="es-ES" dirty="0"/>
              <a:t>Los valores de ventas y costes de ventas totales, saldrán automáticamente en VENTAS, hoja 1 del Excel  puntos 2.24 y 2.25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F8EC98A-9899-B840-8DDA-FD3C945CF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06" y="921716"/>
            <a:ext cx="6900218" cy="589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84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 dirty="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dirty="0">
              <a:latin typeface="Calibri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A2A5482E-BF7C-5D41-8025-D04B32AED0C3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19</a:t>
            </a:fld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8277BD9-DF3E-B842-9D40-39555E6AF388}"/>
              </a:ext>
            </a:extLst>
          </p:cNvPr>
          <p:cNvSpPr txBox="1"/>
          <p:nvPr/>
        </p:nvSpPr>
        <p:spPr>
          <a:xfrm>
            <a:off x="2270930" y="1005093"/>
            <a:ext cx="85137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dirty="0"/>
              <a:t>EL PLAN ECONOMICO FINANCIERO PARTE 3</a:t>
            </a:r>
          </a:p>
          <a:p>
            <a:pPr algn="ctr"/>
            <a:r>
              <a:rPr lang="es-ES" sz="2800" dirty="0"/>
              <a:t>UMBRAL DE RENTABILIDAD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7103D35-A43B-6A46-88B5-682C31A8BEF7}"/>
              </a:ext>
            </a:extLst>
          </p:cNvPr>
          <p:cNvSpPr txBox="1"/>
          <p:nvPr/>
        </p:nvSpPr>
        <p:spPr>
          <a:xfrm>
            <a:off x="1481415" y="2730807"/>
            <a:ext cx="41477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También llamado punto muerto, se produce cuando las ventas alcanzan a los costes totales. En este punto NO HAY BENEFICIOS NI PERDIDAS.</a:t>
            </a:r>
          </a:p>
          <a:p>
            <a:pPr algn="ctr"/>
            <a:r>
              <a:rPr lang="es-ES" dirty="0"/>
              <a:t>A partir de ahí todo lo que suban los ingresos por ventas </a:t>
            </a:r>
            <a:r>
              <a:rPr lang="es-ES" u="sng" dirty="0"/>
              <a:t>serán beneficios</a:t>
            </a:r>
            <a:r>
              <a:rPr lang="es-ES" dirty="0"/>
              <a:t>; si no se superan los costes, </a:t>
            </a:r>
            <a:r>
              <a:rPr lang="es-ES" u="sng" dirty="0"/>
              <a:t>habrán perdidas</a:t>
            </a:r>
          </a:p>
          <a:p>
            <a:endParaRPr lang="es-ES" dirty="0"/>
          </a:p>
        </p:txBody>
      </p:sp>
      <p:pic>
        <p:nvPicPr>
          <p:cNvPr id="16" name="22 Imagen">
            <a:extLst>
              <a:ext uri="{FF2B5EF4-FFF2-40B4-BE49-F238E27FC236}">
                <a16:creationId xmlns:a16="http://schemas.microsoft.com/office/drawing/2014/main" id="{30891182-4DE9-E544-BAA7-FBB592AE8343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173" y="2151937"/>
            <a:ext cx="6326654" cy="43726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3836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 dirty="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dirty="0">
              <a:latin typeface="Calibri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A2A5482E-BF7C-5D41-8025-D04B32AED0C3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2</a:t>
            </a:fld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8277BD9-DF3E-B842-9D40-39555E6AF388}"/>
              </a:ext>
            </a:extLst>
          </p:cNvPr>
          <p:cNvSpPr txBox="1"/>
          <p:nvPr/>
        </p:nvSpPr>
        <p:spPr>
          <a:xfrm>
            <a:off x="2382376" y="465041"/>
            <a:ext cx="85137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dirty="0"/>
              <a:t>EL PLAN ECONOMICO FINANCIERO PARTE 1</a:t>
            </a:r>
          </a:p>
          <a:p>
            <a:pPr algn="ctr"/>
            <a:r>
              <a:rPr lang="es-ES" sz="3600" dirty="0"/>
              <a:t>PREVISION DE INVERSIONES INICIALES</a:t>
            </a:r>
          </a:p>
          <a:p>
            <a:pPr algn="ctr"/>
            <a:endParaRPr lang="es-ES" sz="36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421E851-8460-184F-AB9D-5DFBFE2E4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637" y="1654215"/>
            <a:ext cx="9313126" cy="50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14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 dirty="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dirty="0">
              <a:latin typeface="Calibri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A2A5482E-BF7C-5D41-8025-D04B32AED0C3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4441" y="5894998"/>
            <a:ext cx="764215" cy="365125"/>
          </a:xfrm>
        </p:spPr>
        <p:txBody>
          <a:bodyPr/>
          <a:lstStyle/>
          <a:p>
            <a:fld id="{0FA1CCF8-0309-5647-A694-5326D6B17944}" type="slidenum">
              <a:rPr lang="es-ES" smtClean="0"/>
              <a:t>20</a:t>
            </a:fld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8277BD9-DF3E-B842-9D40-39555E6AF388}"/>
              </a:ext>
            </a:extLst>
          </p:cNvPr>
          <p:cNvSpPr txBox="1"/>
          <p:nvPr/>
        </p:nvSpPr>
        <p:spPr>
          <a:xfrm>
            <a:off x="2543857" y="232069"/>
            <a:ext cx="85137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dirty="0"/>
              <a:t>EL PLAN ECONOMICO FINANCIERO PARTE 3</a:t>
            </a:r>
          </a:p>
          <a:p>
            <a:pPr algn="ctr"/>
            <a:r>
              <a:rPr lang="es-ES" sz="1600" dirty="0"/>
              <a:t>ESCANDALLOS, ESTACIONALIDAD DE LAS VENTAS Y SITUACION DE TESORERIA A UN AÑO</a:t>
            </a:r>
          </a:p>
          <a:p>
            <a:pPr algn="ctr"/>
            <a:endParaRPr lang="es-ES" sz="14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C87FAD4-AA8D-054A-B555-C76B12BD9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786" y="1056145"/>
            <a:ext cx="9197622" cy="567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85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 dirty="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dirty="0">
              <a:latin typeface="Calibri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A2A5482E-BF7C-5D41-8025-D04B32AED0C3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3563" y="5949718"/>
            <a:ext cx="764215" cy="365125"/>
          </a:xfrm>
        </p:spPr>
        <p:txBody>
          <a:bodyPr/>
          <a:lstStyle/>
          <a:p>
            <a:fld id="{0FA1CCF8-0309-5647-A694-5326D6B17944}" type="slidenum">
              <a:rPr lang="es-ES" smtClean="0"/>
              <a:t>21</a:t>
            </a:fld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8277BD9-DF3E-B842-9D40-39555E6AF388}"/>
              </a:ext>
            </a:extLst>
          </p:cNvPr>
          <p:cNvSpPr txBox="1"/>
          <p:nvPr/>
        </p:nvSpPr>
        <p:spPr>
          <a:xfrm>
            <a:off x="1400742" y="160338"/>
            <a:ext cx="9738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/>
              <a:t>PLAN ECONOMICO FINANCIERO PARTE 3 ESCANDALLOS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AB6E9B-BBAB-3C49-B27B-98D957645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414" y="631833"/>
            <a:ext cx="8755661" cy="606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55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 dirty="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dirty="0">
              <a:latin typeface="Calibri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A2A5482E-BF7C-5D41-8025-D04B32AED0C3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3563" y="5949718"/>
            <a:ext cx="764215" cy="365125"/>
          </a:xfrm>
        </p:spPr>
        <p:txBody>
          <a:bodyPr/>
          <a:lstStyle/>
          <a:p>
            <a:fld id="{0FA1CCF8-0309-5647-A694-5326D6B17944}" type="slidenum">
              <a:rPr lang="es-ES" smtClean="0"/>
              <a:t>22</a:t>
            </a:fld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8277BD9-DF3E-B842-9D40-39555E6AF388}"/>
              </a:ext>
            </a:extLst>
          </p:cNvPr>
          <p:cNvSpPr txBox="1"/>
          <p:nvPr/>
        </p:nvSpPr>
        <p:spPr>
          <a:xfrm>
            <a:off x="2013023" y="160338"/>
            <a:ext cx="85137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dirty="0"/>
              <a:t>EL PLAN ECONOMICO FINANCIERO PARTE 3</a:t>
            </a:r>
          </a:p>
          <a:p>
            <a:pPr algn="ctr"/>
            <a:r>
              <a:rPr lang="es-ES" sz="2800" dirty="0"/>
              <a:t>ESTACIONALIDAD DE LAS VENTAS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CAAC1EF-834E-1248-A895-DBB7E82C2A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870" y="1671067"/>
            <a:ext cx="108458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79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 dirty="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dirty="0">
              <a:latin typeface="Calibri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A2A5482E-BF7C-5D41-8025-D04B32AED0C3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3563" y="5949718"/>
            <a:ext cx="764215" cy="365125"/>
          </a:xfrm>
        </p:spPr>
        <p:txBody>
          <a:bodyPr/>
          <a:lstStyle/>
          <a:p>
            <a:fld id="{0FA1CCF8-0309-5647-A694-5326D6B17944}" type="slidenum">
              <a:rPr lang="es-ES" smtClean="0"/>
              <a:t>23</a:t>
            </a:fld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8277BD9-DF3E-B842-9D40-39555E6AF388}"/>
              </a:ext>
            </a:extLst>
          </p:cNvPr>
          <p:cNvSpPr txBox="1"/>
          <p:nvPr/>
        </p:nvSpPr>
        <p:spPr>
          <a:xfrm>
            <a:off x="2519592" y="158497"/>
            <a:ext cx="85137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dirty="0"/>
              <a:t>EL PLAN ECONOMICO FINANCIERO PARTE 3</a:t>
            </a:r>
          </a:p>
          <a:p>
            <a:pPr algn="ctr"/>
            <a:r>
              <a:rPr lang="es-ES" sz="2800" dirty="0"/>
              <a:t>SITUACION DE TESORERIA A UN AÑO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D49B542-6770-564E-8FDA-15B5FD8862B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8800" y="1270781"/>
            <a:ext cx="9853664" cy="485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09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 dirty="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dirty="0">
              <a:latin typeface="Calibri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A2A5482E-BF7C-5D41-8025-D04B32AED0C3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3563" y="5949718"/>
            <a:ext cx="764215" cy="365125"/>
          </a:xfrm>
        </p:spPr>
        <p:txBody>
          <a:bodyPr/>
          <a:lstStyle/>
          <a:p>
            <a:fld id="{0FA1CCF8-0309-5647-A694-5326D6B17944}" type="slidenum">
              <a:rPr lang="es-ES" smtClean="0"/>
              <a:t>24</a:t>
            </a:fld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8277BD9-DF3E-B842-9D40-39555E6AF388}"/>
              </a:ext>
            </a:extLst>
          </p:cNvPr>
          <p:cNvSpPr txBox="1"/>
          <p:nvPr/>
        </p:nvSpPr>
        <p:spPr>
          <a:xfrm>
            <a:off x="2088668" y="787643"/>
            <a:ext cx="85137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dirty="0"/>
              <a:t>EL PLAN ECONOMICO FINANCIERO PARTE 3</a:t>
            </a:r>
          </a:p>
          <a:p>
            <a:pPr algn="ctr"/>
            <a:r>
              <a:rPr lang="es-ES" sz="2800" dirty="0"/>
              <a:t>SITUACION DE TESORERIA A UN AÑO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2903CB3-2395-954D-8731-C7AE20C59E4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75" y="2265582"/>
            <a:ext cx="12192000" cy="34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10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 dirty="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dirty="0">
              <a:latin typeface="Calibri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A2A5482E-BF7C-5D41-8025-D04B32AED0C3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3563" y="5949718"/>
            <a:ext cx="764215" cy="365125"/>
          </a:xfrm>
        </p:spPr>
        <p:txBody>
          <a:bodyPr/>
          <a:lstStyle/>
          <a:p>
            <a:fld id="{0FA1CCF8-0309-5647-A694-5326D6B17944}" type="slidenum">
              <a:rPr lang="es-ES" smtClean="0"/>
              <a:t>25</a:t>
            </a:fld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E52AD1-AC9E-5E4D-AC3C-93BC041A8F9B}"/>
              </a:ext>
            </a:extLst>
          </p:cNvPr>
          <p:cNvSpPr txBox="1"/>
          <p:nvPr/>
        </p:nvSpPr>
        <p:spPr>
          <a:xfrm>
            <a:off x="3921975" y="531290"/>
            <a:ext cx="4348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/>
              <a:t>ASESORIAS EN SECOT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31CE7F-B5FC-5648-B087-16E6EED32E7B}"/>
              </a:ext>
            </a:extLst>
          </p:cNvPr>
          <p:cNvSpPr txBox="1"/>
          <p:nvPr/>
        </p:nvSpPr>
        <p:spPr>
          <a:xfrm>
            <a:off x="1356360" y="1416196"/>
            <a:ext cx="9174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Cuando un emprendedor decide llevar adelante un proyecto, es posible que haya pasado por una formación muy amplia, en su universidad o en un Instituto de F.P., Puede ser que tenga relación con una actividad económica de su entorno familiar, igual o parecida para su proyecto. También es posible que haya acudido a algunos programas de formación para emprendedores y conozca el Plan de Empresa y su desarrollo económico a través de un Plan Económico y Financiero.</a:t>
            </a:r>
          </a:p>
          <a:p>
            <a:pPr algn="ctr"/>
            <a:r>
              <a:rPr lang="es-ES" dirty="0"/>
              <a:t>Todo ello a veces no es suficiente y necesitará en el periodo de estudio y creación de su proyecto, asesoría y consejos en muchos pormenores que le saldrán. Secot Valencia con más de 16.000 asesorías realizadas desde que se instaló en Valencia, podrá ayudarte a conseguir la viabilidad económica y financiera.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044F62-8D7C-1749-9D00-A437A22A1248}"/>
              </a:ext>
            </a:extLst>
          </p:cNvPr>
          <p:cNvSpPr txBox="1"/>
          <p:nvPr/>
        </p:nvSpPr>
        <p:spPr>
          <a:xfrm>
            <a:off x="3611880" y="4427497"/>
            <a:ext cx="4968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Como acceder a las Asesorías; </a:t>
            </a:r>
            <a:r>
              <a:rPr lang="es-ES" dirty="0">
                <a:hlinkClick r:id="rId4"/>
              </a:rPr>
              <a:t>https://secot.org/secot asesoramiento solicitud.htm</a:t>
            </a:r>
            <a:r>
              <a:rPr lang="es-ES" dirty="0"/>
              <a:t>.</a:t>
            </a:r>
          </a:p>
          <a:p>
            <a:r>
              <a:rPr lang="es-ES" dirty="0"/>
              <a:t>SECOT VALENCIA, calle </a:t>
            </a:r>
            <a:r>
              <a:rPr lang="es-ES" dirty="0" err="1"/>
              <a:t>Garrigues</a:t>
            </a:r>
            <a:r>
              <a:rPr lang="es-ES" dirty="0"/>
              <a:t> nº 5, piso 6º izquierda, 46001 VALENCIA  tfno. 963152000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B806A16-0554-C64F-B9B8-A0A63E608381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685" y="4105607"/>
            <a:ext cx="1991359" cy="184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7D5D442-8F5F-C04B-A631-A4A1BD1F5F7B}"/>
              </a:ext>
            </a:extLst>
          </p:cNvPr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6" y="4427497"/>
            <a:ext cx="3509804" cy="132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23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 dirty="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dirty="0">
              <a:latin typeface="Calibri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A2A5482E-BF7C-5D41-8025-D04B32AED0C3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3</a:t>
            </a:fld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8277BD9-DF3E-B842-9D40-39555E6AF388}"/>
              </a:ext>
            </a:extLst>
          </p:cNvPr>
          <p:cNvSpPr txBox="1"/>
          <p:nvPr/>
        </p:nvSpPr>
        <p:spPr>
          <a:xfrm>
            <a:off x="2463573" y="465041"/>
            <a:ext cx="80071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dirty="0"/>
              <a:t>PLAN ECONOMICO FINANCIERO PARTE 1</a:t>
            </a:r>
          </a:p>
          <a:p>
            <a:pPr algn="ctr"/>
            <a:r>
              <a:rPr lang="es-ES" sz="2800" dirty="0"/>
              <a:t>PREVISION DE INVERSIONES INICIALES. 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F4A63B3-0322-594B-9ABD-E6C8CC587D1E}"/>
              </a:ext>
            </a:extLst>
          </p:cNvPr>
          <p:cNvSpPr txBox="1"/>
          <p:nvPr/>
        </p:nvSpPr>
        <p:spPr>
          <a:xfrm>
            <a:off x="5427785" y="1787313"/>
            <a:ext cx="5931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1.1 GASTOS DE CONSTITUCION</a:t>
            </a:r>
          </a:p>
          <a:p>
            <a:r>
              <a:rPr lang="es-ES" dirty="0"/>
              <a:t>Son los gastos que se generan, por notaria, registro de marca</a:t>
            </a:r>
          </a:p>
          <a:p>
            <a:r>
              <a:rPr lang="es-ES" dirty="0"/>
              <a:t>patentes, estudio de mercado, etc.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42613B0-888A-484B-A2C8-EBB62387AD3D}"/>
              </a:ext>
            </a:extLst>
          </p:cNvPr>
          <p:cNvSpPr txBox="1"/>
          <p:nvPr/>
        </p:nvSpPr>
        <p:spPr>
          <a:xfrm>
            <a:off x="5427786" y="2710643"/>
            <a:ext cx="5773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1.2 COMPRA LOCAL</a:t>
            </a:r>
          </a:p>
          <a:p>
            <a:r>
              <a:rPr lang="es-ES" dirty="0"/>
              <a:t>Si compramos un local, para la actividad económica, los gastos de dicha compra, y los gastos que lleven aparejados.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D8F2F86-BA81-D14B-B9DA-F4F87D65F853}"/>
              </a:ext>
            </a:extLst>
          </p:cNvPr>
          <p:cNvSpPr txBox="1"/>
          <p:nvPr/>
        </p:nvSpPr>
        <p:spPr>
          <a:xfrm>
            <a:off x="5427785" y="3743469"/>
            <a:ext cx="5773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1.3 DERECHOS DE TRASPASO</a:t>
            </a:r>
          </a:p>
          <a:p>
            <a:r>
              <a:rPr lang="es-ES" dirty="0"/>
              <a:t>Si en lugar de comprar un local, lo traspasamos, se indica el</a:t>
            </a:r>
          </a:p>
          <a:p>
            <a:r>
              <a:rPr lang="es-ES" dirty="0"/>
              <a:t>coste de dicho traspaso, en este caso ya hay una licencia de la actividad.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3B9DF1D-E298-F442-ABBC-F3E24543E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774" y="1409587"/>
            <a:ext cx="3949700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60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 dirty="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dirty="0">
              <a:latin typeface="Calibri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A2A5482E-BF7C-5D41-8025-D04B32AED0C3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4</a:t>
            </a:fld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8277BD9-DF3E-B842-9D40-39555E6AF388}"/>
              </a:ext>
            </a:extLst>
          </p:cNvPr>
          <p:cNvSpPr txBox="1"/>
          <p:nvPr/>
        </p:nvSpPr>
        <p:spPr>
          <a:xfrm>
            <a:off x="2463573" y="465041"/>
            <a:ext cx="80071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dirty="0"/>
              <a:t>PLAN ECONOMICO FINANCIERO PARTE 1</a:t>
            </a:r>
          </a:p>
          <a:p>
            <a:pPr algn="ctr"/>
            <a:r>
              <a:rPr lang="es-ES" sz="2800" dirty="0"/>
              <a:t>PREVISION DE INVERSIONES INICIALES. 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F4A63B3-0322-594B-9ABD-E6C8CC587D1E}"/>
              </a:ext>
            </a:extLst>
          </p:cNvPr>
          <p:cNvSpPr txBox="1"/>
          <p:nvPr/>
        </p:nvSpPr>
        <p:spPr>
          <a:xfrm>
            <a:off x="5427785" y="1723292"/>
            <a:ext cx="5685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1.4 DEPOSITOS Y FIANZAS</a:t>
            </a:r>
          </a:p>
          <a:p>
            <a:r>
              <a:rPr lang="es-ES" dirty="0"/>
              <a:t>La mas común, en caso de alquiler, serían dos meses de </a:t>
            </a:r>
          </a:p>
          <a:p>
            <a:r>
              <a:rPr lang="es-ES" dirty="0"/>
              <a:t>alquiler anticipado, también puede haber algún otro tipo de fianza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42613B0-888A-484B-A2C8-EBB62387AD3D}"/>
              </a:ext>
            </a:extLst>
          </p:cNvPr>
          <p:cNvSpPr txBox="1"/>
          <p:nvPr/>
        </p:nvSpPr>
        <p:spPr>
          <a:xfrm>
            <a:off x="5427785" y="2988053"/>
            <a:ext cx="5773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1.5 IMPUESTOS DE APERTURA, TASAS y LICENCIAS.</a:t>
            </a:r>
          </a:p>
          <a:p>
            <a:r>
              <a:rPr lang="es-ES" dirty="0"/>
              <a:t>Son los gastos, tasas o licencias, para la apertura del negocio, ayuntamiento, industria, sanidad, medio ambiente, C.H.J. Etc.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D8F2F86-BA81-D14B-B9DA-F4F87D65F853}"/>
              </a:ext>
            </a:extLst>
          </p:cNvPr>
          <p:cNvSpPr txBox="1"/>
          <p:nvPr/>
        </p:nvSpPr>
        <p:spPr>
          <a:xfrm>
            <a:off x="5427785" y="4280542"/>
            <a:ext cx="5773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1.6 ADECUACION, REFORMA DEL LOCAL</a:t>
            </a:r>
          </a:p>
          <a:p>
            <a:r>
              <a:rPr lang="es-ES" dirty="0"/>
              <a:t>Los gastos que aparejan la adecuación del local, donde desarrollaras tu actividad económica.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A3F3990-DA98-514E-BC4D-1BB8A2413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774" y="1409587"/>
            <a:ext cx="3949700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92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 dirty="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dirty="0">
              <a:latin typeface="Calibri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A2A5482E-BF7C-5D41-8025-D04B32AED0C3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5</a:t>
            </a:fld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8277BD9-DF3E-B842-9D40-39555E6AF388}"/>
              </a:ext>
            </a:extLst>
          </p:cNvPr>
          <p:cNvSpPr txBox="1"/>
          <p:nvPr/>
        </p:nvSpPr>
        <p:spPr>
          <a:xfrm>
            <a:off x="2463573" y="465041"/>
            <a:ext cx="80071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dirty="0"/>
              <a:t>PLAN ECONOMICO FINANCIERO PARTE 1</a:t>
            </a:r>
          </a:p>
          <a:p>
            <a:pPr algn="ctr"/>
            <a:r>
              <a:rPr lang="es-ES" sz="2800" dirty="0"/>
              <a:t>PREVISION DE INVERSIONES INICIALES. 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F4A63B3-0322-594B-9ABD-E6C8CC587D1E}"/>
              </a:ext>
            </a:extLst>
          </p:cNvPr>
          <p:cNvSpPr txBox="1"/>
          <p:nvPr/>
        </p:nvSpPr>
        <p:spPr>
          <a:xfrm>
            <a:off x="5427785" y="1723292"/>
            <a:ext cx="5685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1.7 MOBILIARIO, ESTANTERIAS</a:t>
            </a:r>
          </a:p>
          <a:p>
            <a:r>
              <a:rPr lang="es-ES" dirty="0"/>
              <a:t>El valor de los muebles, sillas, sofás, cuadros, archivadores, estanterías, armarios, etc.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42613B0-888A-484B-A2C8-EBB62387AD3D}"/>
              </a:ext>
            </a:extLst>
          </p:cNvPr>
          <p:cNvSpPr txBox="1"/>
          <p:nvPr/>
        </p:nvSpPr>
        <p:spPr>
          <a:xfrm>
            <a:off x="5427785" y="2988053"/>
            <a:ext cx="5773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1.8 EQUIPOS Y APLICACIONES INFORMATICAS</a:t>
            </a:r>
          </a:p>
          <a:p>
            <a:r>
              <a:rPr lang="es-ES" dirty="0"/>
              <a:t>Ordenadores, aplicaciones informáticas, T.P.V. y otros equipos orientados al control o gestión de la actividad.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D8F2F86-BA81-D14B-B9DA-F4F87D65F853}"/>
              </a:ext>
            </a:extLst>
          </p:cNvPr>
          <p:cNvSpPr txBox="1"/>
          <p:nvPr/>
        </p:nvSpPr>
        <p:spPr>
          <a:xfrm>
            <a:off x="5427785" y="4280542"/>
            <a:ext cx="5773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1.9 MAQUINARIA</a:t>
            </a:r>
          </a:p>
          <a:p>
            <a:r>
              <a:rPr lang="es-ES" dirty="0"/>
              <a:t>El valor de los aparatos necesarios para el desarrollo de la actividad, maquinas de envolver, maquinas de limpieza, y todo tipo de maquinaria. (no vehículos)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A3F3990-DA98-514E-BC4D-1BB8A2413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774" y="1409587"/>
            <a:ext cx="3949700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13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 dirty="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dirty="0">
              <a:latin typeface="Calibri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A2A5482E-BF7C-5D41-8025-D04B32AED0C3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6</a:t>
            </a:fld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8277BD9-DF3E-B842-9D40-39555E6AF388}"/>
              </a:ext>
            </a:extLst>
          </p:cNvPr>
          <p:cNvSpPr txBox="1"/>
          <p:nvPr/>
        </p:nvSpPr>
        <p:spPr>
          <a:xfrm>
            <a:off x="2463573" y="465041"/>
            <a:ext cx="80071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dirty="0"/>
              <a:t>PLAN ECONOMICO FINANCIERO PARTE 1</a:t>
            </a:r>
          </a:p>
          <a:p>
            <a:pPr algn="ctr"/>
            <a:r>
              <a:rPr lang="es-ES" sz="2800" dirty="0"/>
              <a:t>PREVISION DE INVERSIONES INICIALES. 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F4A63B3-0322-594B-9ABD-E6C8CC587D1E}"/>
              </a:ext>
            </a:extLst>
          </p:cNvPr>
          <p:cNvSpPr txBox="1"/>
          <p:nvPr/>
        </p:nvSpPr>
        <p:spPr>
          <a:xfrm>
            <a:off x="5427785" y="1723292"/>
            <a:ext cx="5685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1.10 UTILES Y HERRAMIENTAS</a:t>
            </a:r>
          </a:p>
          <a:p>
            <a:r>
              <a:rPr lang="es-ES" dirty="0"/>
              <a:t>El valor de las herramientas y utensilios, que se utilicen según el tipo de actividad, tijeras, martillos, grapadoras, secador de pelo, etc.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42613B0-888A-484B-A2C8-EBB62387AD3D}"/>
              </a:ext>
            </a:extLst>
          </p:cNvPr>
          <p:cNvSpPr txBox="1"/>
          <p:nvPr/>
        </p:nvSpPr>
        <p:spPr>
          <a:xfrm>
            <a:off x="5427785" y="3140416"/>
            <a:ext cx="6025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1.11 PAGINA WEB</a:t>
            </a:r>
          </a:p>
          <a:p>
            <a:r>
              <a:rPr lang="es-ES" dirty="0"/>
              <a:t>El coste de la creación y montaje. La cuota de mantenimiento del dominio es un gasto, está indicado en 2.12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D8F2F86-BA81-D14B-B9DA-F4F87D65F853}"/>
              </a:ext>
            </a:extLst>
          </p:cNvPr>
          <p:cNvSpPr txBox="1"/>
          <p:nvPr/>
        </p:nvSpPr>
        <p:spPr>
          <a:xfrm>
            <a:off x="5427785" y="4280542"/>
            <a:ext cx="5773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1.12 PUBLICIDAD INICIAL, LANZAMIENTO </a:t>
            </a:r>
          </a:p>
          <a:p>
            <a:r>
              <a:rPr lang="es-ES" dirty="0"/>
              <a:t>Todos los gastos publicitarios iniciales para dar visibilidad a tu actividad, folletos, buzoneo, publicidad en prensa, etc.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67B546E-58D1-A244-890F-AE297A66A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774" y="1409587"/>
            <a:ext cx="3949700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86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 dirty="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dirty="0">
              <a:latin typeface="Calibri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A2A5482E-BF7C-5D41-8025-D04B32AED0C3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7</a:t>
            </a:fld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8277BD9-DF3E-B842-9D40-39555E6AF388}"/>
              </a:ext>
            </a:extLst>
          </p:cNvPr>
          <p:cNvSpPr txBox="1"/>
          <p:nvPr/>
        </p:nvSpPr>
        <p:spPr>
          <a:xfrm>
            <a:off x="2463573" y="465041"/>
            <a:ext cx="80071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dirty="0"/>
              <a:t>PLAN ECONOMICO FINANCIERO PARTE 1</a:t>
            </a:r>
          </a:p>
          <a:p>
            <a:pPr algn="ctr"/>
            <a:r>
              <a:rPr lang="es-ES" sz="2800" dirty="0"/>
              <a:t>PREVISION DE INVERSIONES INICIALES. 5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F4A63B3-0322-594B-9ABD-E6C8CC587D1E}"/>
              </a:ext>
            </a:extLst>
          </p:cNvPr>
          <p:cNvSpPr txBox="1"/>
          <p:nvPr/>
        </p:nvSpPr>
        <p:spPr>
          <a:xfrm>
            <a:off x="5427785" y="1657573"/>
            <a:ext cx="5685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1.13 y 1.14 OTROS GASTOS y OTROS CONCEPTOS</a:t>
            </a:r>
          </a:p>
          <a:p>
            <a:r>
              <a:rPr lang="es-ES" dirty="0"/>
              <a:t>Cualquier otro gasto necesario no relacionado y que solo se realice a causa del inicio de la actividad.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42613B0-888A-484B-A2C8-EBB62387AD3D}"/>
              </a:ext>
            </a:extLst>
          </p:cNvPr>
          <p:cNvSpPr txBox="1"/>
          <p:nvPr/>
        </p:nvSpPr>
        <p:spPr>
          <a:xfrm>
            <a:off x="5427785" y="2580903"/>
            <a:ext cx="6025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1.15 INVERSION TOTAL INMOVILIZADO</a:t>
            </a:r>
          </a:p>
          <a:p>
            <a:r>
              <a:rPr lang="es-ES" dirty="0"/>
              <a:t>La suma de todos los gastos anteriores del 1.1 al 1.14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D8F2F86-BA81-D14B-B9DA-F4F87D65F853}"/>
              </a:ext>
            </a:extLst>
          </p:cNvPr>
          <p:cNvSpPr txBox="1"/>
          <p:nvPr/>
        </p:nvSpPr>
        <p:spPr>
          <a:xfrm>
            <a:off x="5427785" y="3329438"/>
            <a:ext cx="5773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1.16 MATERIAL DE CONSUMO</a:t>
            </a:r>
          </a:p>
          <a:p>
            <a:r>
              <a:rPr lang="es-ES" dirty="0"/>
              <a:t>Todos los productos consumible o vendibles, que se necesiten, para mantener un stock inicial, desde los productos a vender o los consumibles en caso de prestación de servicios. Productos que se irán reponiendo, periódicamente.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53CA6A9-29EA-7A44-B56B-6902C64E8D94}"/>
              </a:ext>
            </a:extLst>
          </p:cNvPr>
          <p:cNvSpPr txBox="1"/>
          <p:nvPr/>
        </p:nvSpPr>
        <p:spPr>
          <a:xfrm>
            <a:off x="5427785" y="4857868"/>
            <a:ext cx="6025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1.18 TOTAL DE LAS INVERSIONES + STOCKS y CONSUMIBLES</a:t>
            </a:r>
          </a:p>
          <a:p>
            <a:r>
              <a:rPr lang="es-ES" dirty="0"/>
              <a:t>Lo que indica el propio título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373D43A-09FD-EF4A-9BC4-30F5C0419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774" y="1409587"/>
            <a:ext cx="3949700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38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 dirty="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dirty="0">
              <a:latin typeface="Calibri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A2A5482E-BF7C-5D41-8025-D04B32AED0C3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8</a:t>
            </a:fld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8277BD9-DF3E-B842-9D40-39555E6AF388}"/>
              </a:ext>
            </a:extLst>
          </p:cNvPr>
          <p:cNvSpPr txBox="1"/>
          <p:nvPr/>
        </p:nvSpPr>
        <p:spPr>
          <a:xfrm>
            <a:off x="2463573" y="465041"/>
            <a:ext cx="80071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dirty="0"/>
              <a:t>PLAN ECONOMICO FINANCIERO PARTE 1</a:t>
            </a:r>
          </a:p>
          <a:p>
            <a:pPr algn="ctr"/>
            <a:r>
              <a:rPr lang="es-ES" sz="2800" dirty="0"/>
              <a:t>PREVISION DE INVERSIONES INICIALES. 6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42613B0-888A-484B-A2C8-EBB62387AD3D}"/>
              </a:ext>
            </a:extLst>
          </p:cNvPr>
          <p:cNvSpPr txBox="1"/>
          <p:nvPr/>
        </p:nvSpPr>
        <p:spPr>
          <a:xfrm>
            <a:off x="5422056" y="1774633"/>
            <a:ext cx="6025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3 RESUMEN DE LAS NECESIDADES ECONOMICAS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D8F2F86-BA81-D14B-B9DA-F4F87D65F853}"/>
              </a:ext>
            </a:extLst>
          </p:cNvPr>
          <p:cNvSpPr txBox="1"/>
          <p:nvPr/>
        </p:nvSpPr>
        <p:spPr>
          <a:xfrm>
            <a:off x="5431255" y="2279405"/>
            <a:ext cx="6201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3.1 TOTAL INVERSION INICIAL</a:t>
            </a:r>
          </a:p>
          <a:p>
            <a:r>
              <a:rPr lang="es-ES" dirty="0"/>
              <a:t>El mismo importe que el reflejado en 1.18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CDAE41-DD01-1F41-A5EE-82C5CE75F2C0}"/>
              </a:ext>
            </a:extLst>
          </p:cNvPr>
          <p:cNvSpPr txBox="1"/>
          <p:nvPr/>
        </p:nvSpPr>
        <p:spPr>
          <a:xfrm>
            <a:off x="5422056" y="3136965"/>
            <a:ext cx="60199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3.2 TESORERIA INICAL en CAJA</a:t>
            </a:r>
          </a:p>
          <a:p>
            <a:r>
              <a:rPr lang="es-ES" dirty="0"/>
              <a:t>Necesidades de tesorería, para poder cubrir cambios de moneda, gastos de gestión, otros imprevistos, etc.</a:t>
            </a:r>
          </a:p>
          <a:p>
            <a:endParaRPr lang="es-ES" dirty="0"/>
          </a:p>
          <a:p>
            <a:r>
              <a:rPr lang="es-ES" dirty="0"/>
              <a:t>3.3. TOTAL NECESIDADES FINANCIERAS</a:t>
            </a:r>
          </a:p>
          <a:p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DF7CAA6-15F0-5C47-922F-B6CC8CDBF05B}"/>
              </a:ext>
            </a:extLst>
          </p:cNvPr>
          <p:cNvSpPr txBox="1"/>
          <p:nvPr/>
        </p:nvSpPr>
        <p:spPr>
          <a:xfrm>
            <a:off x="5422056" y="4272667"/>
            <a:ext cx="50481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  <a:p>
            <a:r>
              <a:rPr lang="es-ES" dirty="0"/>
              <a:t>Cifra total de las necesidades financieras.</a:t>
            </a:r>
          </a:p>
          <a:p>
            <a:endParaRPr lang="es-ES" dirty="0"/>
          </a:p>
          <a:p>
            <a:r>
              <a:rPr lang="es-ES" dirty="0"/>
              <a:t>3.4 APORTACION DEL EMPRESARIO O LOS SOCIOS</a:t>
            </a:r>
          </a:p>
          <a:p>
            <a:r>
              <a:rPr lang="es-ES" dirty="0"/>
              <a:t>Cantidad que aportan el/los socios, o capital social.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5718CEB-0406-924D-880B-B7BFAA2BCBEA}"/>
              </a:ext>
            </a:extLst>
          </p:cNvPr>
          <p:cNvSpPr txBox="1"/>
          <p:nvPr/>
        </p:nvSpPr>
        <p:spPr>
          <a:xfrm>
            <a:off x="5431255" y="5052651"/>
            <a:ext cx="57624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3.5 PRESTAMO A SOLICITAR</a:t>
            </a:r>
          </a:p>
          <a:p>
            <a:r>
              <a:rPr lang="es-ES" dirty="0"/>
              <a:t>Cantidad que falta para el inicio de tu actividad económica.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D279C85-4DAA-0346-A36E-C1835A770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774" y="1409587"/>
            <a:ext cx="3949700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23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 dirty="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dirty="0">
              <a:latin typeface="Calibri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A2A5482E-BF7C-5D41-8025-D04B32AED0C3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9AED1-59D6-4F4C-A2D9-B5B0B292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9</a:t>
            </a:fld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8277BD9-DF3E-B842-9D40-39555E6AF388}"/>
              </a:ext>
            </a:extLst>
          </p:cNvPr>
          <p:cNvSpPr txBox="1"/>
          <p:nvPr/>
        </p:nvSpPr>
        <p:spPr>
          <a:xfrm>
            <a:off x="2382376" y="396405"/>
            <a:ext cx="85137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dirty="0"/>
              <a:t>EL PLAN ECONOMICO FINANCIERO PARTE 2</a:t>
            </a:r>
          </a:p>
          <a:p>
            <a:pPr algn="ctr"/>
            <a:r>
              <a:rPr lang="es-ES" sz="3600" dirty="0"/>
              <a:t>GASTOS FIJOS / VARIABLES</a:t>
            </a:r>
          </a:p>
          <a:p>
            <a:pPr algn="ctr"/>
            <a:endParaRPr lang="es-ES" sz="36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4973CDF-B184-A84C-9786-2B900D257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666411"/>
            <a:ext cx="9290755" cy="506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22056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4DF377ADF2F2D459C7E1B36CC705876" ma:contentTypeVersion="9" ma:contentTypeDescription="Crear nuevo documento." ma:contentTypeScope="" ma:versionID="ace5bb9a1e571b2aae85dee6c0befe98">
  <xsd:schema xmlns:xsd="http://www.w3.org/2001/XMLSchema" xmlns:xs="http://www.w3.org/2001/XMLSchema" xmlns:p="http://schemas.microsoft.com/office/2006/metadata/properties" xmlns:ns2="d976a439-8b3b-41c7-a6bc-fe498cb50f47" xmlns:ns3="5c1854d1-cc7b-43ab-9c96-d97da8698bec" targetNamespace="http://schemas.microsoft.com/office/2006/metadata/properties" ma:root="true" ma:fieldsID="b7f8a2af3c6ce7ff1ef2a9f138c29051" ns2:_="" ns3:_="">
    <xsd:import namespace="d976a439-8b3b-41c7-a6bc-fe498cb50f47"/>
    <xsd:import namespace="5c1854d1-cc7b-43ab-9c96-d97da8698be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76a439-8b3b-41c7-a6bc-fe498cb50f4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1854d1-cc7b-43ab-9c96-d97da8698b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0632B9-469E-4913-9CDD-604234A38D13}"/>
</file>

<file path=customXml/itemProps2.xml><?xml version="1.0" encoding="utf-8"?>
<ds:datastoreItem xmlns:ds="http://schemas.openxmlformats.org/officeDocument/2006/customXml" ds:itemID="{88FE3E15-8781-4B1B-B464-EC060100EBD7}"/>
</file>

<file path=customXml/itemProps3.xml><?xml version="1.0" encoding="utf-8"?>
<ds:datastoreItem xmlns:ds="http://schemas.openxmlformats.org/officeDocument/2006/customXml" ds:itemID="{D39EA710-1201-4BCE-ACFC-25AD0058E925}"/>
</file>

<file path=docProps/app.xml><?xml version="1.0" encoding="utf-8"?>
<Properties xmlns="http://schemas.openxmlformats.org/officeDocument/2006/extended-properties" xmlns:vt="http://schemas.openxmlformats.org/officeDocument/2006/docPropsVTypes">
  <Template>{E72D5627-B019-FC45-B94F-32DAC6F09C7C}tf10001073</Template>
  <TotalTime>1128</TotalTime>
  <Words>1787</Words>
  <Application>Microsoft Macintosh PowerPoint</Application>
  <PresentationFormat>Panorámica</PresentationFormat>
  <Paragraphs>226</Paragraphs>
  <Slides>25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Tw Cen MT</vt:lpstr>
      <vt:lpstr>Gota</vt:lpstr>
      <vt:lpstr>PLAN ECONOMICOFINANCIERO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EMPRENDEDOR</dc:title>
  <dc:creator>Usuario de Microsoft Office</dc:creator>
  <cp:lastModifiedBy>Juan Francisco VELASCO MORENO</cp:lastModifiedBy>
  <cp:revision>50</cp:revision>
  <dcterms:created xsi:type="dcterms:W3CDTF">2020-06-09T18:19:44Z</dcterms:created>
  <dcterms:modified xsi:type="dcterms:W3CDTF">2021-12-09T15:02:35Z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0x010100D4DF377ADF2F2D459C7E1B36CC705876</vt:lpwstr>
  </property>
</Properties>
</file>