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28"/>
  </p:notesMasterIdLst>
  <p:sldIdLst>
    <p:sldId id="256" r:id="rId2"/>
    <p:sldId id="320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5" r:id="rId13"/>
    <p:sldId id="344" r:id="rId14"/>
    <p:sldId id="343" r:id="rId15"/>
    <p:sldId id="346" r:id="rId16"/>
    <p:sldId id="349" r:id="rId17"/>
    <p:sldId id="348" r:id="rId18"/>
    <p:sldId id="350" r:id="rId19"/>
    <p:sldId id="347" r:id="rId20"/>
    <p:sldId id="351" r:id="rId21"/>
    <p:sldId id="353" r:id="rId22"/>
    <p:sldId id="352" r:id="rId23"/>
    <p:sldId id="354" r:id="rId24"/>
    <p:sldId id="355" r:id="rId25"/>
    <p:sldId id="356" r:id="rId26"/>
    <p:sldId id="35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D3A61-79B0-AB14-499C-801D08C22844}" v="2" dt="2021-11-14T10:50:08.758"/>
    <p1510:client id="{E31DA88F-DC86-A5A5-4F53-77DE404F3CA4}" v="23" dt="2021-11-12T12:10:59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8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168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Francisco SORIANO HERNÁNDEZ" userId="S::josefco.soriano@secot.org::3b287451-392c-4d70-9a8e-186b9cf7f016" providerId="AD" clId="Web-{1DFD3A61-79B0-AB14-499C-801D08C22844}"/>
    <pc:docChg chg="modSld">
      <pc:chgData name="José Francisco SORIANO HERNÁNDEZ" userId="S::josefco.soriano@secot.org::3b287451-392c-4d70-9a8e-186b9cf7f016" providerId="AD" clId="Web-{1DFD3A61-79B0-AB14-499C-801D08C22844}" dt="2021-11-14T10:50:08.758" v="1"/>
      <pc:docMkLst>
        <pc:docMk/>
      </pc:docMkLst>
      <pc:sldChg chg="addSp modSp">
        <pc:chgData name="José Francisco SORIANO HERNÁNDEZ" userId="S::josefco.soriano@secot.org::3b287451-392c-4d70-9a8e-186b9cf7f016" providerId="AD" clId="Web-{1DFD3A61-79B0-AB14-499C-801D08C22844}" dt="2021-11-14T10:50:08.758" v="1"/>
        <pc:sldMkLst>
          <pc:docMk/>
          <pc:sldMk cId="1908799994" sldId="256"/>
        </pc:sldMkLst>
        <pc:spChg chg="add mod">
          <ac:chgData name="José Francisco SORIANO HERNÁNDEZ" userId="S::josefco.soriano@secot.org::3b287451-392c-4d70-9a8e-186b9cf7f016" providerId="AD" clId="Web-{1DFD3A61-79B0-AB14-499C-801D08C22844}" dt="2021-11-14T10:50:08.758" v="1"/>
          <ac:spMkLst>
            <pc:docMk/>
            <pc:sldMk cId="1908799994" sldId="256"/>
            <ac:spMk id="2" creationId="{45ED7CD8-96CF-40B0-892B-E6793D899AC6}"/>
          </ac:spMkLst>
        </pc:spChg>
      </pc:sldChg>
    </pc:docChg>
  </pc:docChgLst>
  <pc:docChgLst>
    <pc:chgData name="Juan Francisco VELASCO MORENO" userId="S::jfco.velasco@secot.org::9316fdf8-8e65-4147-94f2-566af9432a82" providerId="AD" clId="Web-{E31DA88F-DC86-A5A5-4F53-77DE404F3CA4}"/>
    <pc:docChg chg="modSld">
      <pc:chgData name="Juan Francisco VELASCO MORENO" userId="S::jfco.velasco@secot.org::9316fdf8-8e65-4147-94f2-566af9432a82" providerId="AD" clId="Web-{E31DA88F-DC86-A5A5-4F53-77DE404F3CA4}" dt="2021-11-12T12:10:59.627" v="12" actId="20577"/>
      <pc:docMkLst>
        <pc:docMk/>
      </pc:docMkLst>
      <pc:sldChg chg="modSp">
        <pc:chgData name="Juan Francisco VELASCO MORENO" userId="S::jfco.velasco@secot.org::9316fdf8-8e65-4147-94f2-566af9432a82" providerId="AD" clId="Web-{E31DA88F-DC86-A5A5-4F53-77DE404F3CA4}" dt="2021-11-12T12:10:59.627" v="12" actId="20577"/>
        <pc:sldMkLst>
          <pc:docMk/>
          <pc:sldMk cId="491607375" sldId="348"/>
        </pc:sldMkLst>
        <pc:spChg chg="mod">
          <ac:chgData name="Juan Francisco VELASCO MORENO" userId="S::jfco.velasco@secot.org::9316fdf8-8e65-4147-94f2-566af9432a82" providerId="AD" clId="Web-{E31DA88F-DC86-A5A5-4F53-77DE404F3CA4}" dt="2021-11-12T12:10:59.627" v="12" actId="20577"/>
          <ac:spMkLst>
            <pc:docMk/>
            <pc:sldMk cId="491607375" sldId="348"/>
            <ac:spMk id="14" creationId="{77420CCC-DDC2-BA47-BD31-BAA661AEE6B2}"/>
          </ac:spMkLst>
        </pc:spChg>
      </pc:sldChg>
      <pc:sldChg chg="modSp">
        <pc:chgData name="Juan Francisco VELASCO MORENO" userId="S::jfco.velasco@secot.org::9316fdf8-8e65-4147-94f2-566af9432a82" providerId="AD" clId="Web-{E31DA88F-DC86-A5A5-4F53-77DE404F3CA4}" dt="2021-11-12T12:10:11.719" v="9" actId="20577"/>
        <pc:sldMkLst>
          <pc:docMk/>
          <pc:sldMk cId="3919588604" sldId="354"/>
        </pc:sldMkLst>
        <pc:spChg chg="mod">
          <ac:chgData name="Juan Francisco VELASCO MORENO" userId="S::jfco.velasco@secot.org::9316fdf8-8e65-4147-94f2-566af9432a82" providerId="AD" clId="Web-{E31DA88F-DC86-A5A5-4F53-77DE404F3CA4}" dt="2021-11-12T12:10:11.719" v="9" actId="20577"/>
          <ac:spMkLst>
            <pc:docMk/>
            <pc:sldMk cId="3919588604" sldId="354"/>
            <ac:spMk id="5" creationId="{6072CB31-E8AD-F44D-AA47-6E631C792B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5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2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88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14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5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16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89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17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6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18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8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19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6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20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2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5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33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93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4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24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69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41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3B802-291A-BA45-8050-0ADAA98444D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35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4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4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3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6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5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7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1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8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1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9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4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10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5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B124-DB98-A54F-A3B0-AF05AED7257B}" type="datetime1">
              <a:rPr lang="es-ES" smtClean="0"/>
              <a:t>14/11/2021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01-2979-7640-B9A9-C6FEDBD40A84}" type="datetime1">
              <a:rPr lang="es-ES" smtClean="0"/>
              <a:t>14/11/2021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14F8-A612-194A-A70C-1A3B7F97710D}" type="datetime1">
              <a:rPr lang="es-ES" smtClean="0"/>
              <a:t>14/11/2021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8AC3-3AAE-EE4B-B0C5-17E74EBBA78F}" type="datetime1">
              <a:rPr lang="es-ES" smtClean="0"/>
              <a:t>14/11/2021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142C-E7E7-2449-87AD-9A55193B4BF1}" type="datetime1">
              <a:rPr lang="es-ES" smtClean="0"/>
              <a:t>14/11/2021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71BA-942C-1E4D-B3FB-A0B689196D34}" type="datetime1">
              <a:rPr lang="es-ES" smtClean="0"/>
              <a:t>14/11/2021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6DBB-1534-9A41-8F03-A89E17600F03}" type="datetime1">
              <a:rPr lang="es-ES" smtClean="0"/>
              <a:t>14/11/2021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191B-4D76-754D-B0FD-75C0B1781066}" type="datetime1">
              <a:rPr lang="es-ES" smtClean="0"/>
              <a:t>14/11/2021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2F98-4F3A-3F4A-BEA5-DA87DC2E816A}" type="datetime1">
              <a:rPr lang="es-ES" smtClean="0"/>
              <a:t>14/11/2021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D6B5-1505-E248-B4E7-5DC26C040BB4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04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7937-0E88-A746-8F7A-80002F842533}" type="datetime1">
              <a:rPr lang="es-ES" smtClean="0"/>
              <a:t>14/11/2021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341-F852-AB44-A67C-3BB940CE4C1E}" type="datetime1">
              <a:rPr lang="es-ES" smtClean="0"/>
              <a:t>14/11/2021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B1E8-F641-B948-811D-C4A1B24CE581}" type="datetime1">
              <a:rPr lang="es-ES" smtClean="0"/>
              <a:t>14/11/2021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BE35-D3FF-0640-A708-6AF360CE39AF}" type="datetime1">
              <a:rPr lang="es-ES" smtClean="0"/>
              <a:t>14/11/2021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134-7078-BE40-B51B-D059F217BCF4}" type="datetime1">
              <a:rPr lang="es-ES" smtClean="0"/>
              <a:t>14/11/2021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41E8-1A2A-3642-A950-81859186CF08}" type="datetime1">
              <a:rPr lang="es-ES" smtClean="0"/>
              <a:t>14/11/2021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91A7-0375-A74D-B2DC-9276DE0D028F}" type="datetime1">
              <a:rPr lang="es-ES" smtClean="0"/>
              <a:t>14/11/2021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33-AC30-3D40-B908-E837B50F818A}" type="datetime1">
              <a:rPr lang="es-ES" smtClean="0"/>
              <a:t>14/11/2021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7DADBE-B2B6-474B-8F2F-755177FA33C1}" type="datetime1">
              <a:rPr lang="es-ES" smtClean="0"/>
              <a:t>14/11/2021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66DDD9-F6A2-9448-B79D-A1C4C81E4A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9B0D705-6397-1B47-8BEC-E85F9DF9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16766"/>
            <a:ext cx="8481008" cy="219323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5300" cap="none" dirty="0">
                <a:ea typeface="Calibri"/>
                <a:cs typeface="Calibri"/>
                <a:sym typeface="Calibri"/>
              </a:rPr>
              <a:t>INTRODUCCION AL METODO</a:t>
            </a:r>
            <a:br>
              <a:rPr lang="es-ES" sz="5300" cap="none" dirty="0">
                <a:ea typeface="Calibri"/>
                <a:cs typeface="Calibri"/>
                <a:sym typeface="Calibri"/>
              </a:rPr>
            </a:br>
            <a:r>
              <a:rPr lang="es-ES" sz="5300" cap="none" dirty="0">
                <a:ea typeface="Calibri"/>
                <a:cs typeface="Calibri"/>
                <a:sym typeface="Calibri"/>
              </a:rPr>
              <a:t>Canvas, Lean </a:t>
            </a:r>
            <a:r>
              <a:rPr lang="es-ES" sz="5300" cap="none" dirty="0" err="1">
                <a:ea typeface="Calibri"/>
                <a:cs typeface="Calibri"/>
                <a:sym typeface="Calibri"/>
              </a:rPr>
              <a:t>Startup</a:t>
            </a:r>
            <a:br>
              <a:rPr lang="es-ES" sz="3600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s-ES" dirty="0"/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3169920" y="3896360"/>
            <a:ext cx="5080000" cy="9292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ea typeface="Times New Roman"/>
                <a:cs typeface="Times New Roman"/>
                <a:sym typeface="Times New Roman"/>
              </a:rPr>
              <a:t>SECOT VALENCIA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ea typeface="Times New Roman"/>
                <a:cs typeface="Times New Roman"/>
                <a:sym typeface="Times New Roman"/>
              </a:rPr>
              <a:t>FEM FUTUR 6º edición 2021 / 2022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ea typeface="Times New Roman"/>
                <a:cs typeface="Times New Roman"/>
                <a:sym typeface="Times New Roman"/>
              </a:rPr>
              <a:t>FASE Nº 2, PILDORA 2.A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675855-ABAD-1249-8D91-C85FD612E1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D7CD8-96CF-40B0-892B-E6793D899AC6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F:\Proyectos\Fem Futur\2022</a:t>
            </a:r>
          </a:p>
        </p:txBody>
      </p:sp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osterwalder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3E36A1-600B-7548-B288-B906A3BB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286" y="1686395"/>
            <a:ext cx="7201428" cy="462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F9DA6D-57FA-0E46-8380-AFB79888483B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C94744-3A49-F74F-BD96-266CCBE9B2D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755FC9A-17DA-A24D-8808-B2EE790F9B1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93100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osterwalder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(derecha)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A714B1-7911-2944-ACF0-215AD7B5B18A}"/>
              </a:ext>
            </a:extLst>
          </p:cNvPr>
          <p:cNvSpPr/>
          <p:nvPr/>
        </p:nvSpPr>
        <p:spPr>
          <a:xfrm>
            <a:off x="1334799" y="1666736"/>
            <a:ext cx="451736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rgbClr val="00B050"/>
                </a:solidFill>
                <a:latin typeface="+mj-lt"/>
              </a:rPr>
              <a:t>La </a:t>
            </a:r>
            <a:r>
              <a:rPr lang="ca-ES" sz="2400" dirty="0" err="1">
                <a:solidFill>
                  <a:srgbClr val="00B050"/>
                </a:solidFill>
                <a:latin typeface="+mj-lt"/>
              </a:rPr>
              <a:t>creación</a:t>
            </a:r>
            <a:r>
              <a:rPr lang="ca-ES" sz="2400" dirty="0">
                <a:solidFill>
                  <a:srgbClr val="00B050"/>
                </a:solidFill>
                <a:latin typeface="+mj-lt"/>
              </a:rPr>
              <a:t> de valor (El </a:t>
            </a:r>
            <a:r>
              <a:rPr lang="ca-ES" sz="2400" dirty="0" err="1">
                <a:solidFill>
                  <a:srgbClr val="00B050"/>
                </a:solidFill>
                <a:latin typeface="+mj-lt"/>
              </a:rPr>
              <a:t>Mercado</a:t>
            </a:r>
            <a:r>
              <a:rPr lang="ca-ES" sz="2400" dirty="0">
                <a:solidFill>
                  <a:srgbClr val="00B050"/>
                </a:solidFill>
                <a:latin typeface="+mj-lt"/>
              </a:rPr>
              <a:t>)</a:t>
            </a:r>
          </a:p>
          <a:p>
            <a:endParaRPr lang="ca-ES" dirty="0">
              <a:solidFill>
                <a:srgbClr val="FF0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j-lt"/>
              </a:rPr>
              <a:t>Propuesta de Valor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¿con qué valor añadido cuentas?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2. Segmento de Mercado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8EB4E3"/>
                </a:solidFill>
                <a:latin typeface="+mj-lt"/>
              </a:rPr>
              <a:t>	¿a que cliente te dirigirás?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3. Canales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¿por qué canales?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4. Relación con los clientes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rgbClr val="95B3D7"/>
                </a:solidFill>
                <a:latin typeface="+mj-lt"/>
              </a:rPr>
              <a:t>y ¿como te relacionarás con ellos?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5. Fuentes de Ingresos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rgbClr val="8EB4E3"/>
                </a:solidFill>
                <a:latin typeface="+mj-lt"/>
              </a:rPr>
              <a:t>¿qué mínimo de ingresos lo harán viable?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9FA19F-6FFF-834A-8B2B-45E4A4DF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1" y="2124310"/>
            <a:ext cx="4762500" cy="26797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BD0305-801C-B44D-89F0-18A23535E36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F32D18-F7A3-654E-A8D6-08AB79A2F75F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4A91D3F-78D0-5B49-A9AB-E49230E63F2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15478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10210" y="159074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propuesta de valor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0A6D3225-60F8-B946-8673-08D1D1020571}"/>
              </a:ext>
            </a:extLst>
          </p:cNvPr>
          <p:cNvSpPr txBox="1">
            <a:spLocks/>
          </p:cNvSpPr>
          <p:nvPr/>
        </p:nvSpPr>
        <p:spPr>
          <a:xfrm>
            <a:off x="1481415" y="1523296"/>
            <a:ext cx="8172450" cy="4896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cap="none" dirty="0"/>
              <a:t>¿Que valor estamos ofreciendo a los clientes?</a:t>
            </a:r>
          </a:p>
          <a:p>
            <a:r>
              <a:rPr lang="es-ES" sz="1600" cap="none" dirty="0"/>
              <a:t>¿Que problema estamos ayudando a resolverles?</a:t>
            </a:r>
          </a:p>
          <a:p>
            <a:r>
              <a:rPr lang="es-ES" sz="1600" cap="none" dirty="0"/>
              <a:t>¿Que necesidades les estamos satisfaciendo?</a:t>
            </a:r>
          </a:p>
          <a:p>
            <a:r>
              <a:rPr lang="es-ES" sz="1600" cap="none" dirty="0"/>
              <a:t>¿Que paquetes de productos/servicios ofrecemos a cada segmento de clientes?</a:t>
            </a:r>
          </a:p>
          <a:p>
            <a:r>
              <a:rPr lang="es-ES" sz="1600" cap="none" dirty="0"/>
              <a:t>¿En qué nos diferenciamos?</a:t>
            </a:r>
          </a:p>
          <a:p>
            <a:pPr lvl="1"/>
            <a:r>
              <a:rPr lang="es-ES" sz="1600" cap="none" dirty="0"/>
              <a:t>Novedad.   			- Cumplimiento.</a:t>
            </a:r>
          </a:p>
          <a:p>
            <a:pPr lvl="1"/>
            <a:r>
              <a:rPr lang="es-ES" sz="1600" cap="none" dirty="0"/>
              <a:t>Personalización.		- Diseño.</a:t>
            </a:r>
          </a:p>
          <a:p>
            <a:pPr lvl="1"/>
            <a:r>
              <a:rPr lang="es-ES" sz="1600" cap="none" dirty="0"/>
              <a:t>“Ayuda a hacer el trabajo”.	- Precio.</a:t>
            </a:r>
          </a:p>
          <a:p>
            <a:pPr lvl="1"/>
            <a:r>
              <a:rPr lang="es-ES" sz="1600" cap="none" dirty="0"/>
              <a:t>Marca/status.			- Conveniencia.</a:t>
            </a:r>
          </a:p>
          <a:p>
            <a:pPr lvl="1"/>
            <a:r>
              <a:rPr lang="es-ES" sz="1600" cap="none" dirty="0"/>
              <a:t>Reducción de costes.		- Uso.</a:t>
            </a:r>
          </a:p>
          <a:p>
            <a:pPr lvl="1"/>
            <a:r>
              <a:rPr lang="es-ES" sz="1600" cap="none" dirty="0"/>
              <a:t>Reducción de riesgos.</a:t>
            </a:r>
          </a:p>
          <a:p>
            <a:pPr lvl="1"/>
            <a:r>
              <a:rPr lang="es-ES" sz="1600" cap="none" dirty="0"/>
              <a:t>Accesibilidad.</a:t>
            </a:r>
          </a:p>
          <a:p>
            <a:endParaRPr lang="es-ES" sz="2800" dirty="0">
              <a:latin typeface="Calibri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C61C2FDC-9975-C743-97D8-7AC62750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661" y="3711321"/>
            <a:ext cx="3502610" cy="19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0F1D92-72F3-C241-92CE-764CD3F6ACCF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6275AE-F991-094A-ABC5-8679C1E6969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D962166-12FA-1D46-8EB1-6E25506B198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2793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propuesta de valor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/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CAC9B03E-0976-C84E-8E55-2930858C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245" y="1808148"/>
            <a:ext cx="2581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+mj-lt"/>
              </a:rPr>
              <a:t>Encaje Producto Mercado</a:t>
            </a:r>
          </a:p>
        </p:txBody>
      </p:sp>
      <p:sp>
        <p:nvSpPr>
          <p:cNvPr id="14" name="3 Elipse">
            <a:extLst>
              <a:ext uri="{FF2B5EF4-FFF2-40B4-BE49-F238E27FC236}">
                <a16:creationId xmlns:a16="http://schemas.microsoft.com/office/drawing/2014/main" id="{A9D23132-0DC5-AD4A-B2CE-8A449A1CDA57}"/>
              </a:ext>
            </a:extLst>
          </p:cNvPr>
          <p:cNvSpPr/>
          <p:nvPr/>
        </p:nvSpPr>
        <p:spPr>
          <a:xfrm>
            <a:off x="1632063" y="1721588"/>
            <a:ext cx="20161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Propuesta</a:t>
            </a:r>
          </a:p>
          <a:p>
            <a:pPr algn="ctr">
              <a:defRPr/>
            </a:pPr>
            <a:r>
              <a:rPr lang="es-ES" dirty="0"/>
              <a:t>de valor</a:t>
            </a:r>
          </a:p>
        </p:txBody>
      </p:sp>
      <p:sp>
        <p:nvSpPr>
          <p:cNvPr id="15" name="4 Elipse">
            <a:extLst>
              <a:ext uri="{FF2B5EF4-FFF2-40B4-BE49-F238E27FC236}">
                <a16:creationId xmlns:a16="http://schemas.microsoft.com/office/drawing/2014/main" id="{3E505313-F3A7-7543-A6DB-44D95378DDB7}"/>
              </a:ext>
            </a:extLst>
          </p:cNvPr>
          <p:cNvSpPr/>
          <p:nvPr/>
        </p:nvSpPr>
        <p:spPr>
          <a:xfrm>
            <a:off x="7955076" y="1650677"/>
            <a:ext cx="2160587" cy="143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Segmentos </a:t>
            </a:r>
          </a:p>
          <a:p>
            <a:pPr algn="ctr">
              <a:defRPr/>
            </a:pPr>
            <a:r>
              <a:rPr lang="es-ES" dirty="0"/>
              <a:t>de clientes</a:t>
            </a:r>
          </a:p>
        </p:txBody>
      </p:sp>
      <p:sp>
        <p:nvSpPr>
          <p:cNvPr id="16" name="5 Flecha derecha">
            <a:extLst>
              <a:ext uri="{FF2B5EF4-FFF2-40B4-BE49-F238E27FC236}">
                <a16:creationId xmlns:a16="http://schemas.microsoft.com/office/drawing/2014/main" id="{1ECF3E0C-79C4-7B42-9A01-00EBA06256B4}"/>
              </a:ext>
            </a:extLst>
          </p:cNvPr>
          <p:cNvSpPr/>
          <p:nvPr/>
        </p:nvSpPr>
        <p:spPr>
          <a:xfrm>
            <a:off x="4674506" y="2238362"/>
            <a:ext cx="244951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AE09A19-8731-4A47-88F9-15E443BF0AAF}"/>
              </a:ext>
            </a:extLst>
          </p:cNvPr>
          <p:cNvSpPr/>
          <p:nvPr/>
        </p:nvSpPr>
        <p:spPr>
          <a:xfrm>
            <a:off x="2948247" y="3310106"/>
            <a:ext cx="62955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alibri" charset="0"/>
              </a:rPr>
              <a:t>Nuestra propuesta de valor al Cliente puede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Resolver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Solucionarle Necesidad </a:t>
            </a:r>
            <a:r>
              <a:rPr lang="es-ES" i="1" dirty="0">
                <a:latin typeface="Calibri" charset="0"/>
              </a:rPr>
              <a:t>(mas global)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“</a:t>
            </a:r>
            <a:r>
              <a:rPr lang="es-ES" dirty="0" err="1">
                <a:latin typeface="Calibri" charset="0"/>
              </a:rPr>
              <a:t>Pain</a:t>
            </a:r>
            <a:r>
              <a:rPr lang="es-ES" dirty="0">
                <a:latin typeface="Calibri" charset="0"/>
              </a:rPr>
              <a:t> </a:t>
            </a:r>
            <a:r>
              <a:rPr lang="es-ES" dirty="0" err="1">
                <a:latin typeface="Calibri" charset="0"/>
              </a:rPr>
              <a:t>Killer</a:t>
            </a:r>
            <a:r>
              <a:rPr lang="es-ES" dirty="0">
                <a:latin typeface="Calibri" charset="0"/>
              </a:rPr>
              <a:t>”: Ahorramos dinero, tiempo, esfuerzo, riesgos</a:t>
            </a:r>
          </a:p>
          <a:p>
            <a:r>
              <a:rPr lang="es-ES" dirty="0">
                <a:latin typeface="Calibri" charset="0"/>
              </a:rPr>
              <a:t>Todo esto lo tendremos que </a:t>
            </a:r>
            <a:r>
              <a:rPr lang="es-ES" u="sng" dirty="0">
                <a:latin typeface="Calibri" charset="0"/>
              </a:rPr>
              <a:t>confirmar</a:t>
            </a:r>
            <a:r>
              <a:rPr lang="es-ES" dirty="0">
                <a:latin typeface="Calibri" charset="0"/>
              </a:rPr>
              <a:t> en la calle con los clientes</a:t>
            </a:r>
          </a:p>
          <a:p>
            <a:r>
              <a:rPr lang="es-ES" i="1" dirty="0">
                <a:latin typeface="Calibri" charset="0"/>
              </a:rPr>
              <a:t>Escribir una lista de ventajas y priorizarlas.</a:t>
            </a:r>
            <a:r>
              <a:rPr lang="es-ES" dirty="0">
                <a:latin typeface="Calibri" charset="0"/>
                <a:sym typeface="Wingdings" panose="05000000000000000000" pitchFamily="2" charset="2"/>
              </a:rPr>
              <a:t></a:t>
            </a:r>
            <a:r>
              <a:rPr lang="es-ES" i="1" dirty="0">
                <a:latin typeface="Calibri" charset="0"/>
              </a:rPr>
              <a:t> </a:t>
            </a:r>
            <a:r>
              <a:rPr lang="es-ES" dirty="0">
                <a:latin typeface="Calibri" charset="0"/>
              </a:rPr>
              <a:t>Enfocar mejor la venta del Producto/Servicio</a:t>
            </a:r>
          </a:p>
          <a:p>
            <a:r>
              <a:rPr lang="es-ES" dirty="0">
                <a:latin typeface="Calibri" charset="0"/>
              </a:rPr>
              <a:t>Preguntar también sobre competidores, sobre el problema</a:t>
            </a:r>
            <a:endParaRPr lang="es-ES" sz="2000" dirty="0">
              <a:latin typeface="Calibri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3B44A4B-176B-B94C-BDF3-A3B24E87F275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0DED261-1FDB-AD4A-9198-2B11F4A719C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1AC6961-CC74-E342-957F-BE3D5943DC8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3156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segmento de clientes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46FFA-1485-F648-83A7-E58930F94EB3}"/>
              </a:ext>
            </a:extLst>
          </p:cNvPr>
          <p:cNvSpPr/>
          <p:nvPr/>
        </p:nvSpPr>
        <p:spPr>
          <a:xfrm>
            <a:off x="1828800" y="168639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¿</a:t>
            </a:r>
            <a:r>
              <a:rPr lang="es-ES" dirty="0">
                <a:latin typeface="+mj-lt"/>
              </a:rPr>
              <a:t>Para quien estamos creando valor?: Saber arquetipo de nuestro cliente. A veces, quien compra, no es quien usa el producto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¿No dirigimos al gran público, mercado de masas o a un nicho muy concreto?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¿Quienes son nuestros clientes más importantes y más rentables?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Cuantificar % por segmentos. </a:t>
            </a:r>
            <a:r>
              <a:rPr lang="es-ES" dirty="0">
                <a:latin typeface="+mj-lt"/>
                <a:sym typeface="Wingdings" panose="05000000000000000000" pitchFamily="2" charset="2"/>
              </a:rPr>
              <a:t>Centrarse en los prioritarios</a:t>
            </a:r>
            <a:endParaRPr lang="es-E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¿Hay distintos segmentos de clientes inter-relacionados?</a:t>
            </a:r>
          </a:p>
          <a:p>
            <a:pPr lvl="1"/>
            <a:r>
              <a:rPr lang="es-ES" dirty="0">
                <a:latin typeface="+mj-lt"/>
              </a:rPr>
              <a:t>Mercado masivo.</a:t>
            </a:r>
          </a:p>
          <a:p>
            <a:pPr lvl="1"/>
            <a:r>
              <a:rPr lang="es-ES" dirty="0">
                <a:latin typeface="+mj-lt"/>
              </a:rPr>
              <a:t>Nichos de mercado.</a:t>
            </a:r>
          </a:p>
          <a:p>
            <a:pPr lvl="1"/>
            <a:r>
              <a:rPr lang="es-ES" dirty="0">
                <a:latin typeface="+mj-lt"/>
              </a:rPr>
              <a:t>Segmentado.</a:t>
            </a:r>
          </a:p>
          <a:p>
            <a:pPr lvl="1"/>
            <a:r>
              <a:rPr lang="es-ES" dirty="0">
                <a:latin typeface="+mj-lt"/>
              </a:rPr>
              <a:t>Diversificado.</a:t>
            </a:r>
          </a:p>
          <a:p>
            <a:pPr lvl="1"/>
            <a:r>
              <a:rPr lang="es-ES" dirty="0">
                <a:latin typeface="+mj-lt"/>
              </a:rPr>
              <a:t>Plataforma múltiple.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771D77B-F04F-F546-8DDC-ADC670E7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836" y="4298950"/>
            <a:ext cx="3432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6A8FCB-89A5-A444-9154-2D00BB8C022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4203A5-0FF7-FA4B-BCDC-57373B73007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0DB1356-43C2-4D43-8310-0D8B3C15730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5175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canales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9E5E3D-5822-B549-8B5A-856D6AA185A4}"/>
              </a:ext>
            </a:extLst>
          </p:cNvPr>
          <p:cNvSpPr txBox="1"/>
          <p:nvPr/>
        </p:nvSpPr>
        <p:spPr>
          <a:xfrm>
            <a:off x="2269311" y="2047946"/>
            <a:ext cx="76533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A través de que canales llegamos con el producto a nuestros clientes ?</a:t>
            </a:r>
          </a:p>
          <a:p>
            <a:r>
              <a:rPr lang="es-ES" dirty="0"/>
              <a:t>¿ Como les estamos contactando ahora ?</a:t>
            </a:r>
          </a:p>
          <a:p>
            <a:r>
              <a:rPr lang="es-ES" dirty="0"/>
              <a:t>¿ Como están integrados nuestros canales ?</a:t>
            </a:r>
          </a:p>
          <a:p>
            <a:r>
              <a:rPr lang="es-ES" dirty="0"/>
              <a:t>¿ Cuales funcionan mejor ?.  ¿ Cuales son los mas rentables ?</a:t>
            </a:r>
          </a:p>
          <a:p>
            <a:endParaRPr lang="es-ES" dirty="0"/>
          </a:p>
          <a:p>
            <a:r>
              <a:rPr lang="es-ES" dirty="0"/>
              <a:t>           EMPEZAR CON LOS MINIMOS</a:t>
            </a:r>
          </a:p>
          <a:p>
            <a:endParaRPr lang="es-ES" dirty="0"/>
          </a:p>
          <a:p>
            <a:r>
              <a:rPr lang="es-ES" dirty="0"/>
              <a:t>FASES DEL CANAL :</a:t>
            </a:r>
          </a:p>
          <a:p>
            <a:r>
              <a:rPr lang="es-ES" b="1" dirty="0"/>
              <a:t>Consciencia</a:t>
            </a:r>
            <a:r>
              <a:rPr lang="es-ES" dirty="0"/>
              <a:t>. ¿ Como damos a conocer nuestros productos o servicios ?</a:t>
            </a:r>
          </a:p>
          <a:p>
            <a:r>
              <a:rPr lang="es-ES" b="1" dirty="0"/>
              <a:t>Evaluación. </a:t>
            </a:r>
            <a:r>
              <a:rPr lang="es-ES" dirty="0"/>
              <a:t>¿ Como ayudamos a </a:t>
            </a:r>
            <a:r>
              <a:rPr lang="es-ES" dirty="0" err="1"/>
              <a:t>quew</a:t>
            </a:r>
            <a:r>
              <a:rPr lang="es-ES" dirty="0"/>
              <a:t> los clientes evalúen la propuesta de valor</a:t>
            </a:r>
          </a:p>
          <a:p>
            <a:r>
              <a:rPr lang="es-ES" b="1" dirty="0"/>
              <a:t>Compra. </a:t>
            </a:r>
            <a:r>
              <a:rPr lang="es-ES" dirty="0"/>
              <a:t>¿ Como facilitamos la compra de productos o servicios específicos ?</a:t>
            </a:r>
          </a:p>
          <a:p>
            <a:r>
              <a:rPr lang="es-ES" b="1" dirty="0"/>
              <a:t>Entrega. </a:t>
            </a:r>
            <a:r>
              <a:rPr lang="es-ES" dirty="0"/>
              <a:t>¿ Como lo entregamos</a:t>
            </a:r>
          </a:p>
          <a:p>
            <a:r>
              <a:rPr lang="es-ES" b="1" dirty="0"/>
              <a:t>Post venta. </a:t>
            </a:r>
            <a:r>
              <a:rPr lang="es-ES" dirty="0"/>
              <a:t>¿ Como atendemos las reclamaciones ?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id="{D724B79A-61BD-CE45-B8E7-F91BB683CB3B}"/>
              </a:ext>
            </a:extLst>
          </p:cNvPr>
          <p:cNvSpPr/>
          <p:nvPr/>
        </p:nvSpPr>
        <p:spPr>
          <a:xfrm>
            <a:off x="2551811" y="3548914"/>
            <a:ext cx="282633" cy="14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253DD3-FF05-184E-85FD-07DA3D69ADA6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253DD2-2843-1643-B75D-5AF49C425E1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2806F7B-AA4B-7047-8391-21D72740342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9515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RELACION CON CLIENTES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069B2A-16E5-B64B-8039-4E8975049286}"/>
              </a:ext>
            </a:extLst>
          </p:cNvPr>
          <p:cNvSpPr txBox="1"/>
          <p:nvPr/>
        </p:nvSpPr>
        <p:spPr>
          <a:xfrm>
            <a:off x="1130530" y="1870233"/>
            <a:ext cx="8644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Que relación se espera que establezcamos, mantengamos y aumentemos con cada uno de nuestros segmentos de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Que relaciones hemos establecido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Que inspira en ellos nuestra marca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Es mucho más difícil Conseguir Clientes que Mantenerlos y que Aumentarlos: Programas de lealtad, fidelización, ventas cruzadas, versiones y accesorios,…..</a:t>
            </a:r>
          </a:p>
          <a:p>
            <a:endParaRPr lang="es-E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Calibri" charset="0"/>
              </a:rPr>
              <a:t>¿Como se integran con el resto de nuestro Modelo de Negocio?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Asistencia personal.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Asistencia personal dedicada.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Autoservicio.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Servicios automatizados.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Comunidades.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98F84F8-C8AE-7148-8627-898E5058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661" y="4179927"/>
            <a:ext cx="3746210" cy="17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FB8041-32A2-634D-8A29-88914CCF48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C58DB7F-8AFE-4E4C-8F9F-788C28F9C6EB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91CB6A5-FA4C-F44C-803A-7B0270AAA04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0040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9702" y="177823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RELACION CON CLIENTES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17</a:t>
            </a:fld>
            <a:endParaRPr lang="es-ES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6F05911C-2B61-AE40-8F54-DDE4A909E2C3}"/>
              </a:ext>
            </a:extLst>
          </p:cNvPr>
          <p:cNvSpPr txBox="1">
            <a:spLocks/>
          </p:cNvSpPr>
          <p:nvPr/>
        </p:nvSpPr>
        <p:spPr>
          <a:xfrm>
            <a:off x="2609703" y="1507957"/>
            <a:ext cx="667288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2000" dirty="0">
                <a:latin typeface="+mj-lt"/>
              </a:rPr>
              <a:t>Actividades de creación de demanda (Clientes)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Times New Roman" charset="0"/>
            </a:endParaRPr>
          </a:p>
        </p:txBody>
      </p:sp>
      <p:pic>
        <p:nvPicPr>
          <p:cNvPr id="12" name="Picture 6" descr="C:\Documents and Settings\sos\Configuración local\Archivos temporales de Internet\Content.IE5\GXAJY65V\embudo-de-fidelizaci%C3%B3n[1].png">
            <a:extLst>
              <a:ext uri="{FF2B5EF4-FFF2-40B4-BE49-F238E27FC236}">
                <a16:creationId xmlns:a16="http://schemas.microsoft.com/office/drawing/2014/main" id="{01A0CD66-3DAE-0E43-9FCB-EC7C62F0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590" y="1826353"/>
            <a:ext cx="19954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5 Rectángulo">
            <a:extLst>
              <a:ext uri="{FF2B5EF4-FFF2-40B4-BE49-F238E27FC236}">
                <a16:creationId xmlns:a16="http://schemas.microsoft.com/office/drawing/2014/main" id="{77420CCC-DDC2-BA47-BD31-BAA661AEE6B2}"/>
              </a:ext>
            </a:extLst>
          </p:cNvPr>
          <p:cNvSpPr/>
          <p:nvPr/>
        </p:nvSpPr>
        <p:spPr>
          <a:xfrm>
            <a:off x="1948197" y="4584908"/>
            <a:ext cx="2357437" cy="1493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defRPr/>
            </a:pPr>
            <a:r>
              <a:rPr lang="es-ES" sz="1600" dirty="0"/>
              <a:t>Google </a:t>
            </a:r>
            <a:r>
              <a:rPr lang="es-ES" sz="1600" dirty="0" err="1"/>
              <a:t>adworks</a:t>
            </a:r>
            <a:endParaRPr lang="es-ES" sz="1600" dirty="0"/>
          </a:p>
          <a:p>
            <a:pPr>
              <a:defRPr/>
            </a:pPr>
            <a:r>
              <a:rPr lang="es-ES" sz="1600" dirty="0"/>
              <a:t>Marketing de guerrilla</a:t>
            </a:r>
          </a:p>
          <a:p>
            <a:pPr>
              <a:defRPr/>
            </a:pPr>
            <a:r>
              <a:rPr lang="es-ES" sz="1600" dirty="0"/>
              <a:t>Redes  </a:t>
            </a:r>
            <a:r>
              <a:rPr lang="es-ES" sz="1600" dirty="0" err="1"/>
              <a:t>facebook</a:t>
            </a:r>
            <a:r>
              <a:rPr lang="es-ES" sz="1600" dirty="0"/>
              <a:t>, </a:t>
            </a:r>
            <a:r>
              <a:rPr lang="es-ES" sz="1600" dirty="0" err="1"/>
              <a:t>youtube</a:t>
            </a:r>
            <a:r>
              <a:rPr lang="es-ES" sz="1600" dirty="0"/>
              <a:t>, </a:t>
            </a:r>
            <a:r>
              <a:rPr lang="es-ES" sz="1600" dirty="0" err="1"/>
              <a:t>twitter</a:t>
            </a:r>
            <a:endParaRPr lang="es-ES" sz="1600" dirty="0"/>
          </a:p>
          <a:p>
            <a:pPr>
              <a:defRPr/>
            </a:pPr>
            <a:r>
              <a:rPr lang="es-ES" sz="1600" dirty="0"/>
              <a:t>Clientes de referencia  con bonus</a:t>
            </a:r>
          </a:p>
        </p:txBody>
      </p:sp>
      <p:sp>
        <p:nvSpPr>
          <p:cNvPr id="15" name="6 Rectángulo">
            <a:extLst>
              <a:ext uri="{FF2B5EF4-FFF2-40B4-BE49-F238E27FC236}">
                <a16:creationId xmlns:a16="http://schemas.microsoft.com/office/drawing/2014/main" id="{EC45BA9B-0092-1A4D-B454-5C4318D5CD29}"/>
              </a:ext>
            </a:extLst>
          </p:cNvPr>
          <p:cNvSpPr/>
          <p:nvPr/>
        </p:nvSpPr>
        <p:spPr>
          <a:xfrm>
            <a:off x="4767429" y="4553669"/>
            <a:ext cx="2357437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dirty="0"/>
              <a:t>Lealtad de clientes con descuentos, </a:t>
            </a:r>
            <a:r>
              <a:rPr lang="es-ES" sz="1600" dirty="0" err="1"/>
              <a:t>bonus</a:t>
            </a:r>
            <a:r>
              <a:rPr lang="es-ES" sz="1600" dirty="0"/>
              <a:t>, …</a:t>
            </a:r>
          </a:p>
          <a:p>
            <a:pPr>
              <a:defRPr/>
            </a:pPr>
            <a:r>
              <a:rPr lang="es-ES" sz="1600" dirty="0"/>
              <a:t>Puntos por permanencia</a:t>
            </a:r>
          </a:p>
          <a:p>
            <a:pPr>
              <a:defRPr/>
            </a:pPr>
            <a:r>
              <a:rPr lang="es-ES" sz="1600" dirty="0"/>
              <a:t>Regalos</a:t>
            </a:r>
          </a:p>
        </p:txBody>
      </p:sp>
      <p:sp>
        <p:nvSpPr>
          <p:cNvPr id="16" name="7 Rectángulo">
            <a:extLst>
              <a:ext uri="{FF2B5EF4-FFF2-40B4-BE49-F238E27FC236}">
                <a16:creationId xmlns:a16="http://schemas.microsoft.com/office/drawing/2014/main" id="{AB7A1D66-FE82-DC45-B89C-1FF192759472}"/>
              </a:ext>
            </a:extLst>
          </p:cNvPr>
          <p:cNvSpPr/>
          <p:nvPr/>
        </p:nvSpPr>
        <p:spPr>
          <a:xfrm>
            <a:off x="7676438" y="4535656"/>
            <a:ext cx="2286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dirty="0"/>
              <a:t>Plan familiar</a:t>
            </a:r>
          </a:p>
          <a:p>
            <a:pPr>
              <a:defRPr/>
            </a:pPr>
            <a:r>
              <a:rPr lang="es-ES" sz="1600" dirty="0"/>
              <a:t>Suscripciones </a:t>
            </a:r>
            <a:r>
              <a:rPr lang="es-ES" sz="1600" dirty="0" err="1"/>
              <a:t>premium</a:t>
            </a:r>
            <a:endParaRPr lang="es-ES" sz="1600" dirty="0"/>
          </a:p>
          <a:p>
            <a:pPr>
              <a:defRPr/>
            </a:pPr>
            <a:r>
              <a:rPr lang="es-ES" sz="1600" dirty="0"/>
              <a:t>Venta de datos</a:t>
            </a:r>
          </a:p>
          <a:p>
            <a:pPr>
              <a:defRPr/>
            </a:pPr>
            <a:r>
              <a:rPr lang="es-ES" sz="1600" dirty="0"/>
              <a:t>Productos adicionales</a:t>
            </a:r>
          </a:p>
          <a:p>
            <a:pPr>
              <a:defRPr/>
            </a:pPr>
            <a:r>
              <a:rPr lang="es-ES" sz="1600" dirty="0"/>
              <a:t>Otros productos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DDAB02-1505-F549-B1BC-0127C81B3D9C}"/>
              </a:ext>
            </a:extLst>
          </p:cNvPr>
          <p:cNvSpPr txBox="1"/>
          <p:nvPr/>
        </p:nvSpPr>
        <p:spPr>
          <a:xfrm>
            <a:off x="2456237" y="421557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Conseguir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37366F-A5AC-DC4D-9C76-418437A2D119}"/>
              </a:ext>
            </a:extLst>
          </p:cNvPr>
          <p:cNvSpPr txBox="1"/>
          <p:nvPr/>
        </p:nvSpPr>
        <p:spPr>
          <a:xfrm>
            <a:off x="5258825" y="418644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Mantener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8F040D-B678-6349-804B-824AD7A18E56}"/>
              </a:ext>
            </a:extLst>
          </p:cNvPr>
          <p:cNvSpPr txBox="1"/>
          <p:nvPr/>
        </p:nvSpPr>
        <p:spPr>
          <a:xfrm>
            <a:off x="7851565" y="421557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Aumentar clientes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8AB987-92E0-F546-A613-0CD01BC6572F}"/>
              </a:ext>
            </a:extLst>
          </p:cNvPr>
          <p:cNvSpPr txBox="1"/>
          <p:nvPr/>
        </p:nvSpPr>
        <p:spPr>
          <a:xfrm>
            <a:off x="2472765" y="2076314"/>
            <a:ext cx="2809702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Nosotros las pagamos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Relaciones publicas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Anuncios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Seminarios de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Correo o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SEM (Google)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B1F8E7-17C2-0740-AD32-74949E3DB026}"/>
              </a:ext>
            </a:extLst>
          </p:cNvPr>
          <p:cNvSpPr txBox="1"/>
          <p:nvPr/>
        </p:nvSpPr>
        <p:spPr>
          <a:xfrm>
            <a:off x="5687801" y="2209128"/>
            <a:ext cx="280970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Nosotros las ganamos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Publicaciones en prensa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Conferencias y charlas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Blocs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Redes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B3C82BC-529C-1D4A-9F21-2105E06AFD31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A4DB6B9-D2E6-774D-8CBB-80F84652D175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C2D00CB-9CC2-974C-84D5-0567B3BE6A9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9160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INGRESOS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18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A79263-6D76-6E42-859F-ACAAEFA958FA}"/>
              </a:ext>
            </a:extLst>
          </p:cNvPr>
          <p:cNvSpPr txBox="1"/>
          <p:nvPr/>
        </p:nvSpPr>
        <p:spPr>
          <a:xfrm>
            <a:off x="1828800" y="1689615"/>
            <a:ext cx="66729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Por qué valor están dispuestos a pagar nuestros clientes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Actualmente porque se paga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Como están pagando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Como prefieren pagar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Cuanto aporta cada fuente de ingresos a los ingresos generales 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2F086B-01A9-5B45-B4FE-6B6A9B17B943}"/>
              </a:ext>
            </a:extLst>
          </p:cNvPr>
          <p:cNvSpPr txBox="1"/>
          <p:nvPr/>
        </p:nvSpPr>
        <p:spPr>
          <a:xfrm>
            <a:off x="1828800" y="3387064"/>
            <a:ext cx="24659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Tipos de venta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Venta de activos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Carga por utilización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Carga por suscripción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Alquiler / préstamo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Publicidad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Licencias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0BD9C3-0220-C745-B258-F15B400C5F81}"/>
              </a:ext>
            </a:extLst>
          </p:cNvPr>
          <p:cNvSpPr txBox="1"/>
          <p:nvPr/>
        </p:nvSpPr>
        <p:spPr>
          <a:xfrm>
            <a:off x="4877813" y="3386019"/>
            <a:ext cx="2664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Precios fijos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Lista de precios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Según características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Dependiendo del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Por volumen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76909C-FC8E-B546-B440-75D2C71F12C7}"/>
              </a:ext>
            </a:extLst>
          </p:cNvPr>
          <p:cNvSpPr txBox="1"/>
          <p:nvPr/>
        </p:nvSpPr>
        <p:spPr>
          <a:xfrm>
            <a:off x="8125407" y="3386019"/>
            <a:ext cx="2598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Precios dinámicos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Negociación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Rendimiento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Subastas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Cotización de mercado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054CE48-CFA1-7742-A2E4-2B4C6381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3" y="4863347"/>
            <a:ext cx="2731186" cy="12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C473E9-5170-7E4B-9FB7-C9813C635E76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3B40CF-6415-C943-80EB-9FDDCA8625F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3D2C9A8-2E65-9C40-BAD8-C43AC800981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29862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osterwalder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(izquierda)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19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7C6A0F-F596-414B-BA70-44FF53993FFA}"/>
              </a:ext>
            </a:extLst>
          </p:cNvPr>
          <p:cNvSpPr txBox="1"/>
          <p:nvPr/>
        </p:nvSpPr>
        <p:spPr>
          <a:xfrm>
            <a:off x="2085975" y="1843088"/>
            <a:ext cx="556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</a:rPr>
              <a:t>La lógica, la eficiencia (Empresa / Gestión)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BEB904-D620-9148-929F-FDDADD225B54}"/>
              </a:ext>
            </a:extLst>
          </p:cNvPr>
          <p:cNvSpPr txBox="1"/>
          <p:nvPr/>
        </p:nvSpPr>
        <p:spPr>
          <a:xfrm>
            <a:off x="1828800" y="2649058"/>
            <a:ext cx="42356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s-ES" dirty="0"/>
              <a:t>Recursos Clave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ES" dirty="0">
                <a:solidFill>
                  <a:srgbClr val="00B0F0"/>
                </a:solidFill>
              </a:rPr>
              <a:t>¿ Que herramientas necesitamos ?</a:t>
            </a:r>
          </a:p>
          <a:p>
            <a:r>
              <a:rPr lang="es-ES" dirty="0"/>
              <a:t>7.   Actividades Clave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ES" dirty="0">
                <a:solidFill>
                  <a:srgbClr val="00B0F0"/>
                </a:solidFill>
              </a:rPr>
              <a:t>¿ Cuales son las acciones clave ?</a:t>
            </a:r>
          </a:p>
          <a:p>
            <a:r>
              <a:rPr lang="es-ES" dirty="0"/>
              <a:t>8.   Asociaciones Clave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   </a:t>
            </a:r>
            <a:r>
              <a:rPr lang="es-ES" dirty="0">
                <a:solidFill>
                  <a:srgbClr val="00B0F0"/>
                </a:solidFill>
              </a:rPr>
              <a:t>¿ Que alianzas clave puedes obtener ?</a:t>
            </a:r>
          </a:p>
          <a:p>
            <a:pPr marL="342900" indent="-342900">
              <a:buAutoNum type="arabicPeriod" startAt="9"/>
            </a:pPr>
            <a:r>
              <a:rPr lang="es-ES" dirty="0"/>
              <a:t>Estructura de costes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dirty="0">
                <a:solidFill>
                  <a:srgbClr val="00B0F0"/>
                </a:solidFill>
              </a:rPr>
              <a:t>  ¿ Que costes representa ?</a:t>
            </a:r>
          </a:p>
          <a:p>
            <a:pPr marL="342900" indent="-342900">
              <a:buAutoNum type="arabicPeriod" startAt="6"/>
            </a:pPr>
            <a:endParaRPr lang="es-ES" dirty="0"/>
          </a:p>
          <a:p>
            <a:pPr marL="342900" indent="-342900">
              <a:buAutoNum type="arabicPeriod" startAt="6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  <a:p>
            <a:pPr marL="800100" lvl="1" indent="-342900">
              <a:buAutoNum type="arabicPeriod" startAt="6"/>
            </a:pP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1A1130-D3B8-E549-A5DB-5D99A97B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91" y="2456481"/>
            <a:ext cx="4762500" cy="26797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2DC1BA-C48F-FC4A-893E-81F448AE0E49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C6F6F26-DA6E-4A4F-81F4-03D402E27C31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BE97176-FC64-B046-AC2A-0DB16A02183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6821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3350437-240D-1046-ABF5-AA83CC315BA4}"/>
              </a:ext>
            </a:extLst>
          </p:cNvPr>
          <p:cNvSpPr txBox="1"/>
          <p:nvPr/>
        </p:nvSpPr>
        <p:spPr>
          <a:xfrm>
            <a:off x="1524000" y="1532997"/>
            <a:ext cx="9465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Es una metodología diseñada  para poner en marcha negocios viables de una manera </a:t>
            </a:r>
            <a:r>
              <a:rPr lang="es-ES" sz="2000" b="1" dirty="0">
                <a:latin typeface="+mj-lt"/>
                <a:cs typeface="Arial" panose="020B0604020202020204" pitchFamily="34" charset="0"/>
              </a:rPr>
              <a:t>eficiente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: Aprovechar al máximo los recursos y reducir al mínimo el “desperdicio” en tiempo y esfuerzo. Sus grandes Gurús: </a:t>
            </a:r>
            <a:r>
              <a:rPr lang="es-ES" sz="2000" b="1" dirty="0">
                <a:latin typeface="+mj-lt"/>
                <a:cs typeface="Arial" panose="020B0604020202020204" pitchFamily="34" charset="0"/>
              </a:rPr>
              <a:t>Eric </a:t>
            </a:r>
            <a:r>
              <a:rPr lang="es-ES" sz="2000" b="1" dirty="0" err="1">
                <a:latin typeface="+mj-lt"/>
                <a:cs typeface="Arial" panose="020B0604020202020204" pitchFamily="34" charset="0"/>
              </a:rPr>
              <a:t>Ries</a:t>
            </a:r>
            <a:r>
              <a:rPr lang="es-ES" sz="2000" b="1" dirty="0">
                <a:latin typeface="+mj-lt"/>
                <a:cs typeface="Arial" panose="020B0604020202020204" pitchFamily="34" charset="0"/>
              </a:rPr>
              <a:t> y Steve </a:t>
            </a:r>
            <a:r>
              <a:rPr lang="es-ES" sz="2000" b="1" dirty="0" err="1">
                <a:latin typeface="+mj-lt"/>
                <a:cs typeface="Arial" panose="020B0604020202020204" pitchFamily="34" charset="0"/>
              </a:rPr>
              <a:t>Blank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Basada en el Lean </a:t>
            </a:r>
            <a:r>
              <a:rPr lang="es-ES" sz="2000" dirty="0" err="1">
                <a:latin typeface="+mj-lt"/>
                <a:cs typeface="Arial" panose="020B0604020202020204" pitchFamily="34" charset="0"/>
              </a:rPr>
              <a:t>Manufacturing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, aplicada por Toyota en los años 80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Es especialmente válida para entornos con gran incertidumbre: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Generación de empresas nacientes o </a:t>
            </a:r>
            <a:r>
              <a:rPr lang="es-ES" sz="2000" dirty="0" err="1">
                <a:latin typeface="+mj-lt"/>
                <a:cs typeface="Arial" panose="020B0604020202020204" pitchFamily="34" charset="0"/>
              </a:rPr>
              <a:t>startups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, que se enfrentan a un entorno del que tienen poco conocimiento.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Empresas consolidadas que desean poner nuevos productos o servicios en el mercado, que no sabemos como reaccionará.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Metodología basada en el . “Aprendizaje validado “ a través del circuito : </a:t>
            </a:r>
            <a:r>
              <a:rPr lang="es-ES" sz="2000" i="1" dirty="0">
                <a:latin typeface="+mj-lt"/>
                <a:cs typeface="Arial" panose="020B0604020202020204" pitchFamily="34" charset="0"/>
              </a:rPr>
              <a:t>Crear-&gt;Medir -&gt;Aprender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01BC15-A6C8-BF41-8810-C83CB35BF73D}"/>
              </a:ext>
            </a:extLst>
          </p:cNvPr>
          <p:cNvSpPr txBox="1"/>
          <p:nvPr/>
        </p:nvSpPr>
        <p:spPr>
          <a:xfrm>
            <a:off x="4795222" y="506898"/>
            <a:ext cx="292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LEAN STARTUP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217BB5-9BED-5243-8638-C789934969D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5B84B1-CD23-1648-99D6-42D5DDC0D0B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8464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RECURSOS CLAVE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20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A79263-6D76-6E42-859F-ACAAEFA958FA}"/>
              </a:ext>
            </a:extLst>
          </p:cNvPr>
          <p:cNvSpPr txBox="1"/>
          <p:nvPr/>
        </p:nvSpPr>
        <p:spPr>
          <a:xfrm>
            <a:off x="1828800" y="1689615"/>
            <a:ext cx="41081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recursos se requieren para : 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Nuestra propuesta de valor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Nuestros canales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Nuestras relaciones con los clientes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Nuestras fuentes de ingresos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A33838-363A-AA40-B977-A1932D13986F}"/>
              </a:ext>
            </a:extLst>
          </p:cNvPr>
          <p:cNvSpPr txBox="1"/>
          <p:nvPr/>
        </p:nvSpPr>
        <p:spPr>
          <a:xfrm>
            <a:off x="1970468" y="3580327"/>
            <a:ext cx="6197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Tipos de recursos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Intelectuales (marcas, patentes, datos, derechos de autor)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Físicos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Humanos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Financieros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6D2BD93C-9CA6-5D41-A32B-920235E8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272" y="4313813"/>
            <a:ext cx="317484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DDC22D-1A53-9E43-8CC4-8CF460889747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0D16AC-E3D0-5A43-B5BC-57125699789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4C75D8B-48DE-A544-B20A-ED1EF11DCD6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3262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actividades CLAVE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21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72CB31-E8AD-F44D-AA47-6E631C792BDD}"/>
              </a:ext>
            </a:extLst>
          </p:cNvPr>
          <p:cNvSpPr txBox="1"/>
          <p:nvPr/>
        </p:nvSpPr>
        <p:spPr>
          <a:xfrm>
            <a:off x="1926974" y="1914539"/>
            <a:ext cx="64674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actividades clave precisa nuestra propuesta de valor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nuestros canales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nuestras relaciones con los clientes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nuestras fuentes de ingresos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de los riesgos por acometer la implementación del proyecto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Categorías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Producción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Solución de problemas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Plataforma /Red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Negociar contratos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F7DAC8FD-B8BF-5C46-A6FC-D4A8C3D5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883" y="3651170"/>
            <a:ext cx="3260143" cy="15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76689C-A76C-5D41-B760-86E2C954E544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C9AE8B-EE7E-5C4D-B2B5-3E267B66C6D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2CD0E03-F98B-204B-B876-410136D42DD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031698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SOCIOS CLAVE. (PARTNERS)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72CB31-E8AD-F44D-AA47-6E631C792BDD}"/>
              </a:ext>
            </a:extLst>
          </p:cNvPr>
          <p:cNvSpPr txBox="1"/>
          <p:nvPr/>
        </p:nvSpPr>
        <p:spPr>
          <a:xfrm>
            <a:off x="1926974" y="1914539"/>
            <a:ext cx="83380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Creemos que podemos externalizar algunas actividades ?. ¿Podemos hacerlo todo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Quienes son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Quienes son nuestros proveedores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recursos clave estamos adquiriendo de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actividades realizan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Motivaciones nos incitan a realizar alianzas estratégicas.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Optimización y economía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Reducir riesgos e incertezas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Adquisición de recursos y actividades particulares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 err="1"/>
              <a:t>Joint</a:t>
            </a:r>
            <a:r>
              <a:rPr lang="es-ES" dirty="0"/>
              <a:t> Venture. (entre competidores, o no.)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BD7AD98F-8D97-964F-9B4E-F71D1DAE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994" y="3429000"/>
            <a:ext cx="3121426" cy="145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457ECC-8C02-E34B-8412-EFEAA87F9D1B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CFEA3E-25EB-5942-8886-7100CB6411F6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752941-BE60-844A-9BBD-355B784B625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9597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estructura de costes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23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72CB31-E8AD-F44D-AA47-6E631C792BDD}"/>
              </a:ext>
            </a:extLst>
          </p:cNvPr>
          <p:cNvSpPr txBox="1"/>
          <p:nvPr/>
        </p:nvSpPr>
        <p:spPr>
          <a:xfrm>
            <a:off x="1926974" y="1914539"/>
            <a:ext cx="8262134" cy="36933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Cuales son los recursos clave más costosos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Cuales son las actividades clave más costosas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Cuales son los costes más importantes de nuestro </a:t>
            </a:r>
            <a:r>
              <a:rPr lang="es-ES" dirty="0" err="1"/>
              <a:t>MdN</a:t>
            </a:r>
            <a:r>
              <a:rPr lang="es-ES" dirty="0"/>
              <a:t> </a:t>
            </a:r>
            <a:r>
              <a:rPr lang="es-ES" sz="1400" dirty="0"/>
              <a:t>?  (Modelo de Negocio)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recursos clave estamos adquiriendo de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actividades realizan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Enfoques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b="1" dirty="0"/>
              <a:t>A costes </a:t>
            </a:r>
            <a:r>
              <a:rPr lang="es-ES" dirty="0"/>
              <a:t>(estructura de costes conservadores, propuesta de valor de bajo coste,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Máxima automatización, mayor </a:t>
            </a:r>
            <a:r>
              <a:rPr lang="es-ES" dirty="0" err="1"/>
              <a:t>outsorcing</a:t>
            </a:r>
            <a:r>
              <a:rPr lang="es-ES" dirty="0"/>
              <a:t> ?)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b="1" dirty="0"/>
              <a:t>A valor </a:t>
            </a:r>
            <a:r>
              <a:rPr lang="es-ES" dirty="0"/>
              <a:t>(enfocado a la creación de valor, proposiciones de valor Premium)</a:t>
            </a:r>
          </a:p>
          <a:p>
            <a:pPr marL="342900" indent="-342900">
              <a:buAutoNum type="arabicPeriod" startAt="2"/>
            </a:pPr>
            <a:r>
              <a:rPr lang="es-ES" dirty="0"/>
              <a:t>Características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/>
              <a:t>Costes fijos, costes variables, economía de escala (¿?)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/>
              <a:t>Buscar Métricas adecuadas para ver progreso.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66CD2C-FF97-3E46-8CF7-92E164062F9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7B08A3-8191-F248-A5E8-A5581A9BCFB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0CC1A0-700A-5C44-9E8E-217EDC9A731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1958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05008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CANVAS. ejemplo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24</a:t>
            </a:fld>
            <a:endParaRPr lang="es-ES"/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A531FE9A-FDF5-B145-AF58-77E445D00EEE}"/>
              </a:ext>
            </a:extLst>
          </p:cNvPr>
          <p:cNvSpPr txBox="1"/>
          <p:nvPr/>
        </p:nvSpPr>
        <p:spPr>
          <a:xfrm>
            <a:off x="2082100" y="1449189"/>
            <a:ext cx="745024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b="1" dirty="0"/>
          </a:p>
          <a:p>
            <a:endParaRPr lang="es-ES" dirty="0"/>
          </a:p>
          <a:p>
            <a:r>
              <a:rPr lang="es-ES" dirty="0"/>
              <a:t>Esbozar el CANVAS de una Startup que piensa crear un </a:t>
            </a:r>
            <a:r>
              <a:rPr lang="es-ES" b="1" u="sng" dirty="0"/>
              <a:t>Robot Asistente para </a:t>
            </a:r>
          </a:p>
          <a:p>
            <a:r>
              <a:rPr lang="es-ES" b="1" u="sng" dirty="0"/>
              <a:t>Personas de Tercera edad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Funcionalidades: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Control de salud y medicación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Control de despensa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Alarmas y emergencias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Funciones especiales: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 Reconocimiento de voz ;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 Reconocimiento de temperatura a distancia,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 Sensores de gas, fuego , agua etc. 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0C37E6B-B434-1D4C-8E41-88296159511D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B3E5A7-2CB2-B446-AA31-B5F58AF7938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8E17769-FE6E-6741-87CD-7BBE7AB88FF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4140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03497" y="264358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  ejemplo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9705" y="5907881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25</a:t>
            </a:fld>
            <a:endParaRPr lang="es-ES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9712B49-552F-E14C-A004-7A05411B4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69076"/>
              </p:ext>
            </p:extLst>
          </p:nvPr>
        </p:nvGraphicFramePr>
        <p:xfrm>
          <a:off x="1434589" y="1415542"/>
          <a:ext cx="9672035" cy="4970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1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86371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ALIANZAS CLAVE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FABRICACION BAJO CONTRATO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LOGISTICA Y  DISTRIBUCION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ASISTENCIA TECNICA REGIONALIZADA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PATRONALES ASIST. DOMICILIARIA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CADENAS CENTROS DIA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CLAVE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INDUSTRIALIZ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 / SATISF.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GEST. ASIST. TECNICA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NUEVOS PRODUCTOS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 ECONOM/FINANC.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 DE VALOR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 ASISTENTE QUE CONTROLA MEDICACION CONSUMIDA Y REGISTRA CONSTANTES: TENSION, TEMPERATURA, GLUCOSA.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EL ROBOT PODRA DAR ALARMAS ESPECIFICAS, Y CONTROLARA STOCKS Y  REPOSICION DE MEDICINAS / ALIMENTOS</a:t>
                      </a:r>
                    </a:p>
                    <a:p>
                      <a:pPr marL="84138" marR="0" lvl="0" indent="-84138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CLIENTE AMPLIA LA CALIDAD Y FIABILIDAD DEL SERVICIO, ASI COMO EL NUMERO DE USUARIOS ATENDIDOS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 CON CLIENTES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ACCION COMERCIAL CONTROLADA POR CRM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GARANTIA-ASISTENCIA TECNICA ASISTIDA POR WEB Y DEPTO TECNICO CENTRAL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ENCUESTAS SAT ANUALES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SEGMENTO CLIENTES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USUARIOS: PERSONAS DE 3ª EDAD CON AUTONOMIA LIMITADA, Y NECESIDAD DE  MONITORIZACION EN SU DOMICILIO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CLIENTES: CENTROS DE DIA, QUE AMPLIAN  SUS SERVICIOS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CUIDADO DOMICILIO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RECURSOS CLAVE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PROPIEDAD MARCA Y DISEÑO INDUSTRIAL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EQUIPO COMERCIAL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EQUIPO TECNICO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PAGINA WEB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FINANCIEROS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4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CANALES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CANAL COMERCIAL PROPIO DE VENDEDORES ESPECIALISTAS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TECNICO AUTONOMO REGIONAL Y EXCLUSIVO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3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ESTUCTURA DE COSTES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RETRIBUCION EQUIPO HUMANO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COSTES / ALQUILERES LOCALES Y EQUIPAMIENTO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COMERCIALES / COSTES DE VENTAS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RETRIBUCION PROVEEDORES SERVICIOS / CONTRATISTAS COLABORADORES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COSTES FINANCIEROS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FLUJOS DE INGRESOS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VENTAS DE ROBOTS (CONTADO)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CONTRATOS GARANTIA/ASISTENCIA TECNICA (Anual)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VENTAS CURSOS FORMACION / PERFECCIONAMIENTO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DE53E60-87AA-6745-A644-EBBAB6087D5E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C59E8-1673-564B-B2C0-207A8DCC324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D26657E-6D20-F540-B2BC-49324C957C1F}"/>
              </a:ext>
            </a:extLst>
          </p:cNvPr>
          <p:cNvSpPr txBox="1"/>
          <p:nvPr/>
        </p:nvSpPr>
        <p:spPr>
          <a:xfrm>
            <a:off x="451113" y="637073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84999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E108537-27E9-D04A-A0A8-9AB2BD6C7B8B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6 º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D642B3-6286-8D40-ADC5-793C341B578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2021 / 2022</a:t>
            </a:r>
          </a:p>
          <a:p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751C06E-1938-C34F-8487-10D0E18E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26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7B3DAC-6222-1F48-B941-B6EEBE747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DA81B1-9588-2646-9A0F-224397A64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57" y="252431"/>
            <a:ext cx="3470519" cy="1193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CE3E6F2-CAC7-B341-A4C6-C9ADA7A20AAF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A6EBF6-977D-4B43-9870-4273139A9BB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8259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0515" y="976635"/>
            <a:ext cx="9144000" cy="46081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Por Que Lean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C84A99-44A3-4C44-866A-0534FB981B91}"/>
              </a:ext>
            </a:extLst>
          </p:cNvPr>
          <p:cNvSpPr txBox="1"/>
          <p:nvPr/>
        </p:nvSpPr>
        <p:spPr>
          <a:xfrm>
            <a:off x="1350515" y="1790620"/>
            <a:ext cx="78617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+mj-lt"/>
                <a:cs typeface="Calibri" charset="0"/>
              </a:rPr>
              <a:t>Distinguimos entre dos tipos de nuevas Empresas:</a:t>
            </a:r>
          </a:p>
          <a:p>
            <a:pPr algn="just"/>
            <a:endParaRPr lang="es-ES" dirty="0">
              <a:latin typeface="+mj-lt"/>
              <a:cs typeface="Calibri" charset="0"/>
            </a:endParaRPr>
          </a:p>
          <a:p>
            <a:r>
              <a:rPr lang="es-ES" dirty="0">
                <a:latin typeface="+mj-lt"/>
                <a:cs typeface="Calibri" charset="0"/>
              </a:rPr>
              <a:t>Empresas con tipos de negocio consolidado, que ya han funcionado antes, cuyos productos y servicios </a:t>
            </a:r>
            <a:r>
              <a:rPr lang="es-ES" b="1" dirty="0">
                <a:latin typeface="+mj-lt"/>
                <a:cs typeface="Calibri" charset="0"/>
              </a:rPr>
              <a:t>ya son bien conocidos por el mercado </a:t>
            </a:r>
            <a:r>
              <a:rPr lang="es-ES" dirty="0">
                <a:latin typeface="+mj-lt"/>
                <a:cs typeface="Calibri" charset="0"/>
              </a:rPr>
              <a:t>(ej. Franquicias, Peluquerías, Bares, Estudios de arquitectura, etc…) </a:t>
            </a:r>
            <a:r>
              <a:rPr lang="es-ES" dirty="0">
                <a:latin typeface="+mj-lt"/>
                <a:cs typeface="Calibri" charset="0"/>
                <a:sym typeface="Wingdings" panose="05000000000000000000" pitchFamily="2" charset="2"/>
              </a:rPr>
              <a:t> </a:t>
            </a:r>
            <a:r>
              <a:rPr lang="es-ES" dirty="0">
                <a:uFill>
                  <a:solidFill>
                    <a:srgbClr val="C00000"/>
                  </a:solidFill>
                </a:uFill>
                <a:latin typeface="+mj-lt"/>
                <a:cs typeface="Calibri" charset="0"/>
                <a:sym typeface="Wingdings" panose="05000000000000000000" pitchFamily="2" charset="2"/>
              </a:rPr>
              <a:t>En este caso la metodología a desarrollar es crear el </a:t>
            </a:r>
            <a:r>
              <a:rPr lang="es-ES" b="1" i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j-lt"/>
                <a:sym typeface="Wingdings" panose="05000000000000000000" pitchFamily="2" charset="2"/>
              </a:rPr>
              <a:t>Plan de Empresa</a:t>
            </a:r>
          </a:p>
          <a:p>
            <a:endParaRPr lang="es-ES" b="1" i="1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+mj-lt"/>
              <a:cs typeface="Calibri" charset="0"/>
            </a:endParaRPr>
          </a:p>
          <a:p>
            <a:r>
              <a:rPr lang="es-ES" dirty="0">
                <a:latin typeface="+mj-lt"/>
                <a:cs typeface="Calibri" charset="0"/>
              </a:rPr>
              <a:t>Empresas que quieren atacar un mercado no existente, con un producto o servicio nuevo o muy distinto, una idea de negocio innovadora, y que no sabemos bien como será acogida por el mercado. </a:t>
            </a:r>
            <a:r>
              <a:rPr lang="es-ES" dirty="0">
                <a:latin typeface="+mj-lt"/>
                <a:cs typeface="Calibri" charset="0"/>
                <a:sym typeface="Wingdings" panose="05000000000000000000" pitchFamily="2" charset="2"/>
              </a:rPr>
              <a:t> En este caso la metodología que podemos usar es </a:t>
            </a:r>
            <a:r>
              <a:rPr lang="es-ES" b="1" i="1" dirty="0">
                <a:solidFill>
                  <a:srgbClr val="C00000"/>
                </a:solidFill>
                <a:latin typeface="+mj-lt"/>
                <a:cs typeface="Calibri" charset="0"/>
                <a:sym typeface="Wingdings" panose="05000000000000000000" pitchFamily="2" charset="2"/>
              </a:rPr>
              <a:t>Lean </a:t>
            </a:r>
            <a:r>
              <a:rPr lang="es-ES" b="1" i="1" dirty="0" err="1">
                <a:solidFill>
                  <a:srgbClr val="C00000"/>
                </a:solidFill>
                <a:latin typeface="+mj-lt"/>
                <a:cs typeface="Calibri" charset="0"/>
                <a:sym typeface="Wingdings" panose="05000000000000000000" pitchFamily="2" charset="2"/>
              </a:rPr>
              <a:t>Start</a:t>
            </a:r>
            <a:r>
              <a:rPr lang="es-ES" b="1" i="1" dirty="0">
                <a:solidFill>
                  <a:srgbClr val="C00000"/>
                </a:solidFill>
                <a:latin typeface="+mj-lt"/>
                <a:cs typeface="Calibri" charset="0"/>
                <a:sym typeface="Wingdings" panose="05000000000000000000" pitchFamily="2" charset="2"/>
              </a:rPr>
              <a:t>-Up</a:t>
            </a:r>
            <a:endParaRPr lang="es-ES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0820C4-972A-244B-996A-79B88823C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89" y="2737729"/>
            <a:ext cx="2564452" cy="13432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22A7D89-9862-AF42-8C72-93455048F142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F30C8F-DDDD-A94F-8F93-086806AECB6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47D3FCD-AF30-F84A-9944-EB76D9A8052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6868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0515" y="976635"/>
            <a:ext cx="9144000" cy="72934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DEL METODO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(1) 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/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3F05CB32-C6CB-D047-96FB-EAE31B56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494" y="2383090"/>
            <a:ext cx="643404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dirty="0">
                <a:latin typeface="+mj-lt"/>
                <a:cs typeface="Calibri" charset="0"/>
              </a:rPr>
              <a:t>La Empresa </a:t>
            </a:r>
            <a:r>
              <a:rPr lang="es-ES" sz="2000" dirty="0" err="1">
                <a:latin typeface="+mj-lt"/>
                <a:cs typeface="Calibri" charset="0"/>
              </a:rPr>
              <a:t>Start</a:t>
            </a:r>
            <a:r>
              <a:rPr lang="es-ES" sz="2000" dirty="0">
                <a:latin typeface="+mj-lt"/>
                <a:cs typeface="Calibri" charset="0"/>
              </a:rPr>
              <a:t>-up no sabe </a:t>
            </a:r>
            <a:r>
              <a:rPr lang="es-ES" sz="2000" u="sng" dirty="0">
                <a:latin typeface="+mj-lt"/>
                <a:cs typeface="Calibri" charset="0"/>
              </a:rPr>
              <a:t>inicialmente con seguridad </a:t>
            </a:r>
            <a:r>
              <a:rPr lang="es-ES" sz="2000" dirty="0">
                <a:latin typeface="+mj-lt"/>
                <a:cs typeface="Calibri" charset="0"/>
              </a:rPr>
              <a:t>como se desarrollará su negocio. Se debe orientar hacia la BUSQUEDA de resultados viables. Requiere flexibilidad y rapidez en sus respuestas para evitar costes inútiles y no  malgastar energía.</a:t>
            </a:r>
          </a:p>
          <a:p>
            <a:pPr eaLnBrk="1" hangingPunct="1"/>
            <a:endParaRPr lang="es-ES" sz="2000" dirty="0">
              <a:latin typeface="+mj-lt"/>
              <a:cs typeface="Calibri" charset="0"/>
            </a:endParaRPr>
          </a:p>
          <a:p>
            <a:pPr eaLnBrk="1" hangingPunct="1"/>
            <a:r>
              <a:rPr lang="es-ES" sz="2000" dirty="0">
                <a:latin typeface="+mj-lt"/>
                <a:cs typeface="Calibri" charset="0"/>
              </a:rPr>
              <a:t>La </a:t>
            </a:r>
            <a:r>
              <a:rPr lang="es-ES" sz="2000" dirty="0" err="1">
                <a:latin typeface="+mj-lt"/>
                <a:cs typeface="Calibri" charset="0"/>
              </a:rPr>
              <a:t>Start</a:t>
            </a:r>
            <a:r>
              <a:rPr lang="es-ES" sz="2000" dirty="0">
                <a:latin typeface="+mj-lt"/>
                <a:cs typeface="Calibri" charset="0"/>
              </a:rPr>
              <a:t>-up es una organización </a:t>
            </a:r>
            <a:r>
              <a:rPr lang="es-ES" sz="2000" b="1" i="1" dirty="0">
                <a:latin typeface="+mj-lt"/>
                <a:cs typeface="Calibri" charset="0"/>
              </a:rPr>
              <a:t>provisional</a:t>
            </a:r>
            <a:r>
              <a:rPr lang="es-ES" sz="2000" dirty="0">
                <a:latin typeface="+mj-lt"/>
                <a:cs typeface="Calibri" charset="0"/>
              </a:rPr>
              <a:t> (su objetivo es convertirse en una empresa corriente), a la busca de un modelo de negocio </a:t>
            </a:r>
            <a:r>
              <a:rPr lang="es-ES" sz="2000" b="1" dirty="0">
                <a:latin typeface="+mj-lt"/>
                <a:cs typeface="Calibri" charset="0"/>
              </a:rPr>
              <a:t>recurrente y escalable </a:t>
            </a:r>
            <a:r>
              <a:rPr lang="es-ES" sz="2000" dirty="0">
                <a:latin typeface="+mj-lt"/>
                <a:cs typeface="Calibri" charset="0"/>
              </a:rPr>
              <a:t>(viable y durable)</a:t>
            </a:r>
          </a:p>
          <a:p>
            <a:pPr algn="just" eaLnBrk="1" hangingPunct="1"/>
            <a:endParaRPr lang="es-ES" sz="2800" dirty="0">
              <a:latin typeface="Calibri" charset="0"/>
              <a:cs typeface="Calibri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483E81C-12DB-BA4F-B10A-4BF5F34D35D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ED29A2-2C73-C44F-8694-DDBED9BEF6F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1C45021-25DB-1946-B8FF-62A4EA444CB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64831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0515" y="976635"/>
            <a:ext cx="9144000" cy="72934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DEL METODO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(2) 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C79D5C-FEB7-1947-ABB2-7BC0B74C372F}"/>
              </a:ext>
            </a:extLst>
          </p:cNvPr>
          <p:cNvSpPr txBox="1"/>
          <p:nvPr/>
        </p:nvSpPr>
        <p:spPr>
          <a:xfrm>
            <a:off x="1828800" y="2212070"/>
            <a:ext cx="85802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charset="0"/>
                <a:cs typeface="Calibri" charset="0"/>
              </a:rPr>
              <a:t>El camino es la búsqueda de las necesidades y problemas del Cliente para que nuestro producto o servicio las cubra.</a:t>
            </a:r>
          </a:p>
          <a:p>
            <a:endParaRPr lang="es-ES" sz="2000" dirty="0">
              <a:latin typeface="Calibri" charset="0"/>
              <a:cs typeface="Calibri" charset="0"/>
            </a:endParaRPr>
          </a:p>
          <a:p>
            <a:pPr marL="72000" indent="-3600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charset="0"/>
                <a:cs typeface="Calibri" charset="0"/>
              </a:rPr>
              <a:t> Es fundamental el Desarrollo de Clientes, salir de la oficina, </a:t>
            </a:r>
            <a:r>
              <a:rPr lang="es-ES" sz="2000" b="1" dirty="0">
                <a:latin typeface="Calibri" charset="0"/>
                <a:cs typeface="Calibri" charset="0"/>
              </a:rPr>
              <a:t>contacto directo 	con el cliente final</a:t>
            </a:r>
            <a:r>
              <a:rPr lang="es-ES" sz="2000" dirty="0">
                <a:latin typeface="Calibri" charset="0"/>
                <a:cs typeface="Calibri" charset="0"/>
              </a:rPr>
              <a:t>, saber que quiere realmente.</a:t>
            </a:r>
          </a:p>
          <a:p>
            <a:endParaRPr lang="es-ES" sz="2000" dirty="0">
              <a:latin typeface="Calibri" charset="0"/>
              <a:cs typeface="Calibri" charset="0"/>
            </a:endParaRPr>
          </a:p>
          <a:p>
            <a:pPr marL="72000" indent="-3600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charset="0"/>
                <a:cs typeface="Calibri" charset="0"/>
              </a:rPr>
              <a:t> Y también es preciso saber si el producto-servicio que ofrecemos lo acepta el 	cliente: empezar por un </a:t>
            </a:r>
            <a:r>
              <a:rPr lang="es-ES" sz="2000" b="1" dirty="0">
                <a:latin typeface="Calibri" charset="0"/>
                <a:cs typeface="Calibri" charset="0"/>
              </a:rPr>
              <a:t>Producto </a:t>
            </a:r>
            <a:r>
              <a:rPr lang="es-ES" sz="2000" b="1" dirty="0" err="1">
                <a:latin typeface="Calibri" charset="0"/>
                <a:cs typeface="Calibri" charset="0"/>
              </a:rPr>
              <a:t>MÍnimo</a:t>
            </a:r>
            <a:r>
              <a:rPr lang="es-ES" sz="2000" b="1" dirty="0">
                <a:latin typeface="Calibri" charset="0"/>
                <a:cs typeface="Calibri" charset="0"/>
              </a:rPr>
              <a:t> Viable</a:t>
            </a:r>
            <a:r>
              <a:rPr lang="es-ES" sz="2000" dirty="0">
                <a:latin typeface="Calibri" charset="0"/>
                <a:cs typeface="Calibri" charset="0"/>
              </a:rPr>
              <a:t>, producción AGIL, 	desarrollo gradual e iteración antes de la producción final, intentar 	asegurarse que nuestro producto será aceptado.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E07F1B-7EA8-674F-8740-E74618FA8BB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CF79AD2-DF5F-6B47-BB0C-37195AF1A69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943C035-11BE-A148-A0B5-E9D78468A6E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3733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1" y="329572"/>
            <a:ext cx="9144000" cy="7293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DE ERIC RIES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/>
          </a:p>
        </p:txBody>
      </p:sp>
      <p:pic>
        <p:nvPicPr>
          <p:cNvPr id="11" name="Picture 4" descr="C:\Users\modsilver\Downloads\lean1.jpg">
            <a:extLst>
              <a:ext uri="{FF2B5EF4-FFF2-40B4-BE49-F238E27FC236}">
                <a16:creationId xmlns:a16="http://schemas.microsoft.com/office/drawing/2014/main" id="{6E54D356-5230-B840-A3C3-1D44F361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964" y="1302573"/>
            <a:ext cx="8000292" cy="5112568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18D730-4471-DB4A-980C-AFE966BD463B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8FEC470-2E89-9E45-B20D-BD82CCF60A6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59228A5-8AD0-A842-A50D-73B511039E61}"/>
              </a:ext>
            </a:extLst>
          </p:cNvPr>
          <p:cNvSpPr txBox="1"/>
          <p:nvPr/>
        </p:nvSpPr>
        <p:spPr>
          <a:xfrm>
            <a:off x="418349" y="6216849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11927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00232" y="751270"/>
            <a:ext cx="9144000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STEVE BLANK *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 3 TECNICAS CLAVES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A27BBC-E86B-AA4E-8F23-817329942999}"/>
              </a:ext>
            </a:extLst>
          </p:cNvPr>
          <p:cNvSpPr txBox="1"/>
          <p:nvPr/>
        </p:nvSpPr>
        <p:spPr>
          <a:xfrm>
            <a:off x="1936627" y="2967335"/>
            <a:ext cx="5073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DISEÑO DE MODELO DE NEGOCIOS.  (CANVAS)</a:t>
            </a:r>
          </a:p>
          <a:p>
            <a:pPr marL="342900" indent="-342900">
              <a:buAutoNum type="arabicPeriod"/>
            </a:pPr>
            <a:r>
              <a:rPr lang="es-ES" dirty="0"/>
              <a:t>DESARROLLO DE CLIENTES</a:t>
            </a:r>
          </a:p>
          <a:p>
            <a:pPr marL="342900" indent="-342900">
              <a:buAutoNum type="arabicPeriod"/>
            </a:pPr>
            <a:r>
              <a:rPr lang="es-ES" dirty="0"/>
              <a:t>PRODUCCION AGIL / PVM **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9BBFA4-A956-8B47-B6C3-86F5F6F9DD9D}"/>
              </a:ext>
            </a:extLst>
          </p:cNvPr>
          <p:cNvSpPr txBox="1"/>
          <p:nvPr/>
        </p:nvSpPr>
        <p:spPr>
          <a:xfrm>
            <a:off x="1995054" y="4572000"/>
            <a:ext cx="371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*   Curso de Lean </a:t>
            </a:r>
            <a:r>
              <a:rPr lang="es-ES" dirty="0" err="1"/>
              <a:t>Startup</a:t>
            </a:r>
            <a:r>
              <a:rPr lang="es-ES" dirty="0"/>
              <a:t> en UNIMOC</a:t>
            </a:r>
          </a:p>
          <a:p>
            <a:r>
              <a:rPr lang="es-ES" dirty="0"/>
              <a:t>**  Producto </a:t>
            </a:r>
            <a:r>
              <a:rPr lang="es-ES" dirty="0" err="1"/>
              <a:t>MÍnimo</a:t>
            </a:r>
            <a:r>
              <a:rPr lang="es-ES" dirty="0"/>
              <a:t> Viable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98427D-5D68-D444-A2A8-5C5A02E6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90" y="2503842"/>
            <a:ext cx="4062614" cy="30469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23DDC6-8243-064E-B20A-7784B9E8C56F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2EAAF6-5A2F-E440-93E3-B614245C9424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7EBB2E-8CD0-A947-888B-4CA1F38CB1E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61397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917176"/>
            <a:ext cx="9144000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DEL MODELO DE NEGOCIO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3810F4B-6D11-174F-B39A-E16736FEB076}"/>
              </a:ext>
            </a:extLst>
          </p:cNvPr>
          <p:cNvSpPr/>
          <p:nvPr/>
        </p:nvSpPr>
        <p:spPr>
          <a:xfrm>
            <a:off x="2133600" y="23426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charset="0"/>
              <a:buChar char="ü"/>
            </a:pPr>
            <a:r>
              <a:rPr lang="es-ES" dirty="0">
                <a:latin typeface="+mj-lt"/>
              </a:rPr>
              <a:t>    La hoja (</a:t>
            </a:r>
            <a:r>
              <a:rPr lang="es-ES" i="1" dirty="0">
                <a:latin typeface="+mj-lt"/>
              </a:rPr>
              <a:t>lienzo = </a:t>
            </a:r>
            <a:r>
              <a:rPr lang="es-ES" i="1" dirty="0" err="1">
                <a:latin typeface="+mj-lt"/>
              </a:rPr>
              <a:t>canvas</a:t>
            </a:r>
            <a:r>
              <a:rPr lang="es-ES" dirty="0">
                <a:latin typeface="+mj-lt"/>
              </a:rPr>
              <a:t>) se distribuye en 9 módulos</a:t>
            </a:r>
            <a:endParaRPr lang="es-ES" sz="800" dirty="0">
              <a:latin typeface="+mj-lt"/>
            </a:endParaRPr>
          </a:p>
          <a:p>
            <a:pPr indent="271463">
              <a:buFont typeface="Wingdings" charset="0"/>
              <a:buChar char="ü"/>
            </a:pPr>
            <a:r>
              <a:rPr lang="es-ES" dirty="0">
                <a:latin typeface="+mj-lt"/>
              </a:rPr>
              <a:t>   Con un lenguaje común para describir, visualizar, evaluar    	y modificar modelos de negocio.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78F2DE-673C-8A4A-B00D-5C52FDB7FBCF}"/>
              </a:ext>
            </a:extLst>
          </p:cNvPr>
          <p:cNvSpPr/>
          <p:nvPr/>
        </p:nvSpPr>
        <p:spPr>
          <a:xfrm>
            <a:off x="2133600" y="31575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Prototipos rápidos</a:t>
            </a:r>
          </a:p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Concisión en los conceptos</a:t>
            </a:r>
          </a:p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Fácil de usar y seguir</a:t>
            </a:r>
          </a:p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Que al final lleguen a ser: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dirty="0">
                <a:latin typeface="+mj-lt"/>
              </a:rPr>
              <a:t>Viables y rentables.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24E4-42B2-E04E-AB39-1FCA790D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214" y="3090652"/>
            <a:ext cx="3530599" cy="22066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C94CFE-9B0F-5443-B7ED-709D6FA4F93C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CCB089-58DE-5745-99E3-FB93DF7AB73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E87A915-6C0F-8848-BE92-4F68FFDF2DA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5870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1" y="917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STARTUP Y BUSINESS MODEL CANVAS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247E32-8679-3042-B7EB-E3A4C6F6A0BC}"/>
              </a:ext>
            </a:extLst>
          </p:cNvPr>
          <p:cNvSpPr/>
          <p:nvPr/>
        </p:nvSpPr>
        <p:spPr>
          <a:xfrm>
            <a:off x="1524000" y="2008744"/>
            <a:ext cx="93324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  <a:cs typeface="Calibri" charset="0"/>
              </a:rPr>
              <a:t>Con la provisionalidad, flexibilidad, iteración y desarrollo gradual de la </a:t>
            </a:r>
            <a:r>
              <a:rPr lang="es-ES" dirty="0" err="1">
                <a:latin typeface="+mj-lt"/>
                <a:cs typeface="Calibri" charset="0"/>
              </a:rPr>
              <a:t>Startup</a:t>
            </a:r>
            <a:r>
              <a:rPr lang="es-ES" dirty="0">
                <a:latin typeface="+mj-lt"/>
                <a:cs typeface="Calibri" charset="0"/>
              </a:rPr>
              <a:t>, no tenemos suficiente información para poder desarrollar un Plan de Empresa de forma fiable, desde el inicio.</a:t>
            </a:r>
          </a:p>
          <a:p>
            <a:endParaRPr lang="es-ES" dirty="0">
              <a:latin typeface="+mj-lt"/>
              <a:cs typeface="Calibri" charset="0"/>
            </a:endParaRPr>
          </a:p>
          <a:p>
            <a:r>
              <a:rPr lang="es-ES" dirty="0">
                <a:latin typeface="+mj-lt"/>
                <a:cs typeface="Calibri" charset="0"/>
              </a:rPr>
              <a:t>El Business </a:t>
            </a:r>
            <a:r>
              <a:rPr lang="es-ES" dirty="0" err="1">
                <a:latin typeface="+mj-lt"/>
                <a:cs typeface="Calibri" charset="0"/>
              </a:rPr>
              <a:t>Model</a:t>
            </a:r>
            <a:r>
              <a:rPr lang="es-ES" dirty="0">
                <a:latin typeface="+mj-lt"/>
                <a:cs typeface="Calibri" charset="0"/>
              </a:rPr>
              <a:t> Canvas, mucho mas reducido, modificable y flexible se adapta mas a las características de la Empresa </a:t>
            </a:r>
            <a:r>
              <a:rPr lang="es-ES" dirty="0" err="1">
                <a:latin typeface="+mj-lt"/>
                <a:cs typeface="Calibri" charset="0"/>
              </a:rPr>
              <a:t>Start</a:t>
            </a:r>
            <a:r>
              <a:rPr lang="es-ES" dirty="0">
                <a:latin typeface="+mj-lt"/>
                <a:cs typeface="Calibri" charset="0"/>
              </a:rPr>
              <a:t>-up, para describir su Modelo de Negocio</a:t>
            </a: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5D6A4C38-0595-CE4A-85C0-3C0CB7C8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569" y="3669910"/>
            <a:ext cx="5457392" cy="239592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B21E90-C84A-FD41-B15D-4B1C6CD809E6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439BCA-206E-7948-A799-E0ED145CAD7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CC2099-2C9C-E744-AF1F-7E2CE73E5AB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9042526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558</TotalTime>
  <Words>3409</Words>
  <Application>Microsoft Office PowerPoint</Application>
  <PresentationFormat>Panorámica</PresentationFormat>
  <Paragraphs>404</Paragraphs>
  <Slides>26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Gota</vt:lpstr>
      <vt:lpstr>INTRODUCCION AL METODO Canvas, Lean Startup </vt:lpstr>
      <vt:lpstr>Presentación de PowerPoint</vt:lpstr>
      <vt:lpstr>¿ Por Que Lean startup ?</vt:lpstr>
      <vt:lpstr>FUNDAMENTOS DEL METODO Lean startup. (1) </vt:lpstr>
      <vt:lpstr>FUNDAMENTOS DEL METODO Lean startup. (2) </vt:lpstr>
      <vt:lpstr>ESQUEMA DE ERIC RIES</vt:lpstr>
      <vt:lpstr>METODOLOGIA DE STEVE BLANK * UTILIZA 3 TECNICAS CLAVES</vt:lpstr>
      <vt:lpstr>DISEÑO DEL MODELO DE NEGOCIO CANVAS</vt:lpstr>
      <vt:lpstr>LEAN STARTUP Y BUSINESS MODEL CANVAS</vt:lpstr>
      <vt:lpstr>MODELO CANVAS de alex osterwalder</vt:lpstr>
      <vt:lpstr>MODELO CANVAS de alex osterwalder (derecha)</vt:lpstr>
      <vt:lpstr>MODELO CANVAS 1. propuesta de valor</vt:lpstr>
      <vt:lpstr>MODELO CANVAS 1. propuesta de valor</vt:lpstr>
      <vt:lpstr>MODELO CANVAS 2. segmento de clientes</vt:lpstr>
      <vt:lpstr>MODELO CANVAS 3. canales</vt:lpstr>
      <vt:lpstr>MODELO CANVAS 4. RELACION CON CLIENTES</vt:lpstr>
      <vt:lpstr>MODELO CANVAS 4. RELACION CON CLIENTES</vt:lpstr>
      <vt:lpstr>MODELO CANVAS 5. INGRESOS</vt:lpstr>
      <vt:lpstr>MODELO CANVAS de alex osterwalder (izquierda)</vt:lpstr>
      <vt:lpstr>MODELO CANVAS 6. RECURSOS CLAVE</vt:lpstr>
      <vt:lpstr>MODELO CANVAS 7. actividades CLAVE</vt:lpstr>
      <vt:lpstr>MODELO CANVAS 8. SOCIOS CLAVE. (PARTNERS)</vt:lpstr>
      <vt:lpstr>MODELO CANVAS 9. estructura de costes</vt:lpstr>
      <vt:lpstr>MODELO CANVAS. ejemplo</vt:lpstr>
      <vt:lpstr>MODELO CANVAS  ejemplo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37</cp:revision>
  <dcterms:created xsi:type="dcterms:W3CDTF">2020-06-09T18:19:44Z</dcterms:created>
  <dcterms:modified xsi:type="dcterms:W3CDTF">2021-11-14T10:50:08Z</dcterms:modified>
</cp:coreProperties>
</file>