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34"/>
  </p:notesMasterIdLst>
  <p:sldIdLst>
    <p:sldId id="256" r:id="rId2"/>
    <p:sldId id="258" r:id="rId3"/>
    <p:sldId id="290" r:id="rId4"/>
    <p:sldId id="261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33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95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VELASCO MORENO" userId="9316fdf8-8e65-4147-94f2-566af9432a82" providerId="ADAL" clId="{4603A68F-59FA-C849-82CA-0A7B3F138F49}"/>
    <pc:docChg chg="modSld">
      <pc:chgData name="Juan Francisco VELASCO MORENO" userId="9316fdf8-8e65-4147-94f2-566af9432a82" providerId="ADAL" clId="{4603A68F-59FA-C849-82CA-0A7B3F138F49}" dt="2021-09-06T15:42:51.287" v="11" actId="20577"/>
      <pc:docMkLst>
        <pc:docMk/>
      </pc:docMkLst>
      <pc:sldChg chg="modSp mod">
        <pc:chgData name="Juan Francisco VELASCO MORENO" userId="9316fdf8-8e65-4147-94f2-566af9432a82" providerId="ADAL" clId="{4603A68F-59FA-C849-82CA-0A7B3F138F49}" dt="2021-09-06T15:42:51.287" v="11" actId="20577"/>
        <pc:sldMkLst>
          <pc:docMk/>
          <pc:sldMk cId="1435961348" sldId="256"/>
        </pc:sldMkLst>
        <pc:spChg chg="mod">
          <ac:chgData name="Juan Francisco VELASCO MORENO" userId="9316fdf8-8e65-4147-94f2-566af9432a82" providerId="ADAL" clId="{4603A68F-59FA-C849-82CA-0A7B3F138F49}" dt="2021-09-06T15:42:51.287" v="11" actId="20577"/>
          <ac:spMkLst>
            <pc:docMk/>
            <pc:sldMk cId="1435961348" sldId="256"/>
            <ac:spMk id="3" creationId="{FFE86B9D-29D9-8A47-8E41-7F3F7B731B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6187-9E58-CB46-97C9-B8FA63C530C0}" type="datetimeFigureOut">
              <a:rPr lang="es-ES" smtClean="0"/>
              <a:t>6/9/21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10152-8902-4340-9FDC-599A4C0902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5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4C96-FDEF-1345-B2B5-36DC2F51E283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2A82-FD49-CD43-B80F-4E7E8C75A7AB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3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EB1F-7B77-9F40-AFA5-074AFA28025B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8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A138-857C-9A4F-AB82-0550295C068D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6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A6B7-4863-3243-81BD-83325E3B18B8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F3E-702B-BC4E-AB8E-DB031400C96F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9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1AB8-16FE-E548-A2DC-6A84C9C5201F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3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BF62-F109-ED44-B48B-2B7ACBDA7419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9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9036-9CEF-0441-B43A-8AFA9726640B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6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10363200" cy="93610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628800"/>
            <a:ext cx="10363200" cy="44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67285" y="6383339"/>
            <a:ext cx="1153583" cy="314325"/>
          </a:xfrm>
        </p:spPr>
        <p:txBody>
          <a:bodyPr/>
          <a:lstStyle>
            <a:lvl1pPr>
              <a:defRPr/>
            </a:lvl1pPr>
          </a:lstStyle>
          <a:p>
            <a:fld id="{CD0C7D22-478F-4729-8A85-7DEE27A225E2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-29633" y="25401"/>
            <a:ext cx="1708151" cy="2889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rgbClr val="002060"/>
                </a:solidFill>
                <a:latin typeface="Caecilia LT Std" panose="00000500000000000000" pitchFamily="2" charset="0"/>
              </a:defRPr>
            </a:lvl1pPr>
          </a:lstStyle>
          <a:p>
            <a:r>
              <a:rPr lang="es-ES"/>
              <a:t>FEM FUTUR 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20158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8113-4CEC-4A47-9546-F95B3D730001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9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278A-8B30-4B41-8692-0E6D3E108183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5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4B02-4122-134E-A06D-0BB7751B9E9A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79A3-DE9D-A047-A497-890D97873E1C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1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5419-D324-F941-B5DB-DC24C4131864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934C-D714-3547-A1E0-BC5394C0BAA1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12D3-526F-CC43-AF5C-EA21DC9F488F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DEE-7AB5-1B42-9B8E-0809E4E510B0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1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C776CA-2FCE-1A42-95AF-33A85001D8CE}" type="datetime1">
              <a:rPr lang="es-ES" smtClean="0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3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6923C-5A4B-F348-98EA-57AD6F35B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027628"/>
            <a:ext cx="8689976" cy="2509213"/>
          </a:xfrm>
        </p:spPr>
        <p:txBody>
          <a:bodyPr/>
          <a:lstStyle/>
          <a:p>
            <a:r>
              <a:rPr lang="es-ES" dirty="0"/>
              <a:t>Principios básicos de           Google </a:t>
            </a:r>
            <a:r>
              <a:rPr lang="es-ES" dirty="0" err="1"/>
              <a:t>Analytics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E86B9D-29D9-8A47-8E41-7F3F7B73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591708"/>
            <a:ext cx="8689976" cy="1371599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SECOT VALENCIA</a:t>
            </a:r>
          </a:p>
          <a:p>
            <a:r>
              <a:rPr lang="es-ES" dirty="0">
                <a:solidFill>
                  <a:schemeClr val="tx1"/>
                </a:solidFill>
              </a:rPr>
              <a:t>FEM FUTUR 6º edición. 2021 / 2022</a:t>
            </a:r>
          </a:p>
          <a:p>
            <a:r>
              <a:rPr lang="es-ES" dirty="0">
                <a:solidFill>
                  <a:schemeClr val="tx1"/>
                </a:solidFill>
              </a:rPr>
              <a:t>FASE Nº 3, PILDORA 3. B.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2614C-2E60-424F-8184-9412F31B3674}"/>
              </a:ext>
            </a:extLst>
          </p:cNvPr>
          <p:cNvSpPr txBox="1"/>
          <p:nvPr/>
        </p:nvSpPr>
        <p:spPr>
          <a:xfrm>
            <a:off x="4009755" y="5461040"/>
            <a:ext cx="417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David Gavino </a:t>
            </a:r>
            <a:r>
              <a:rPr lang="es-ES" dirty="0" err="1"/>
              <a:t>Casaus</a:t>
            </a:r>
            <a:r>
              <a:rPr lang="es-ES" dirty="0"/>
              <a:t> y Enrique </a:t>
            </a:r>
            <a:r>
              <a:rPr lang="es-ES" dirty="0" err="1"/>
              <a:t>Trull</a:t>
            </a:r>
            <a:r>
              <a:rPr lang="es-ES" dirty="0"/>
              <a:t> Blasco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9BD3D5-4D01-7948-B17E-634743C885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B8C6FAF-7D0D-484D-94F3-72AE1F2225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AAEDD7-EFD5-E545-A0C4-97E0C839863B}"/>
              </a:ext>
            </a:extLst>
          </p:cNvPr>
          <p:cNvSpPr txBox="1"/>
          <p:nvPr/>
        </p:nvSpPr>
        <p:spPr>
          <a:xfrm>
            <a:off x="883082" y="619981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43596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estadísticas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5AB510B-64C3-6544-A4E0-BF6D2A3716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68596" y="1862817"/>
            <a:ext cx="8254803" cy="37577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A004FB1-5A40-DE46-983A-12EE68B4287A}"/>
              </a:ext>
            </a:extLst>
          </p:cNvPr>
          <p:cNvSpPr txBox="1"/>
          <p:nvPr/>
        </p:nvSpPr>
        <p:spPr>
          <a:xfrm>
            <a:off x="5968521" y="2180815"/>
            <a:ext cx="28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Periodo de estadísticas</a:t>
            </a:r>
          </a:p>
        </p:txBody>
      </p:sp>
      <p:sp>
        <p:nvSpPr>
          <p:cNvPr id="20" name="Marco 19">
            <a:extLst>
              <a:ext uri="{FF2B5EF4-FFF2-40B4-BE49-F238E27FC236}">
                <a16:creationId xmlns:a16="http://schemas.microsoft.com/office/drawing/2014/main" id="{A9CA357F-6568-3C47-B06D-F2C5B912FE6C}"/>
              </a:ext>
            </a:extLst>
          </p:cNvPr>
          <p:cNvSpPr/>
          <p:nvPr/>
        </p:nvSpPr>
        <p:spPr>
          <a:xfrm>
            <a:off x="6095999" y="4307854"/>
            <a:ext cx="1152128" cy="648072"/>
          </a:xfrm>
          <a:prstGeom prst="frame">
            <a:avLst>
              <a:gd name="adj1" fmla="val 52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Marco 21">
            <a:extLst>
              <a:ext uri="{FF2B5EF4-FFF2-40B4-BE49-F238E27FC236}">
                <a16:creationId xmlns:a16="http://schemas.microsoft.com/office/drawing/2014/main" id="{7B73B3F0-F433-964C-B614-378C76BCE0B5}"/>
              </a:ext>
            </a:extLst>
          </p:cNvPr>
          <p:cNvSpPr/>
          <p:nvPr/>
        </p:nvSpPr>
        <p:spPr>
          <a:xfrm>
            <a:off x="5015878" y="4307854"/>
            <a:ext cx="1080120" cy="648072"/>
          </a:xfrm>
          <a:prstGeom prst="frame">
            <a:avLst>
              <a:gd name="adj1" fmla="val 44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7635C78C-ECB0-B945-904D-40AAD4A656A3}"/>
              </a:ext>
            </a:extLst>
          </p:cNvPr>
          <p:cNvSpPr txBox="1"/>
          <p:nvPr/>
        </p:nvSpPr>
        <p:spPr>
          <a:xfrm>
            <a:off x="6799847" y="3090446"/>
            <a:ext cx="2526779" cy="338554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Duración</a:t>
            </a:r>
            <a:r>
              <a:rPr lang="en-US" sz="1600" b="1" dirty="0"/>
              <a:t> media por </a:t>
            </a:r>
            <a:r>
              <a:rPr lang="en-US" sz="1600" b="1" dirty="0" err="1"/>
              <a:t>visita</a:t>
            </a:r>
            <a:endParaRPr lang="en-US" sz="1600" b="1" dirty="0"/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50FD5CD5-C864-A94D-BE23-5F599D3A0B67}"/>
              </a:ext>
            </a:extLst>
          </p:cNvPr>
          <p:cNvSpPr txBox="1"/>
          <p:nvPr/>
        </p:nvSpPr>
        <p:spPr>
          <a:xfrm>
            <a:off x="2754568" y="2549508"/>
            <a:ext cx="3148506" cy="830997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Pageviews Por </a:t>
            </a:r>
            <a:r>
              <a:rPr lang="en-US" sz="1600" b="1" dirty="0" err="1"/>
              <a:t>Visita</a:t>
            </a:r>
            <a:endParaRPr lang="en-US" sz="1600" dirty="0"/>
          </a:p>
          <a:p>
            <a:r>
              <a:rPr lang="en-US" sz="1600" dirty="0"/>
              <a:t>Media de </a:t>
            </a:r>
            <a:r>
              <a:rPr lang="en-US" sz="1600" dirty="0" err="1"/>
              <a:t>páginas</a:t>
            </a:r>
            <a:r>
              <a:rPr lang="en-US" sz="1600" dirty="0"/>
              <a:t> vistas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usuario</a:t>
            </a:r>
            <a:r>
              <a:rPr lang="en-US" sz="1600" dirty="0"/>
              <a:t> y </a:t>
            </a:r>
            <a:r>
              <a:rPr lang="en-US" sz="1600" dirty="0" err="1"/>
              <a:t>visita</a:t>
            </a:r>
            <a:endParaRPr lang="en-US" sz="1600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7735232-C774-8348-A088-39703EEADAC6}"/>
              </a:ext>
            </a:extLst>
          </p:cNvPr>
          <p:cNvCxnSpPr/>
          <p:nvPr/>
        </p:nvCxnSpPr>
        <p:spPr>
          <a:xfrm flipH="1" flipV="1">
            <a:off x="4786192" y="3414472"/>
            <a:ext cx="769746" cy="792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EA3025A-2FC5-BB45-AEED-81C22299D93E}"/>
              </a:ext>
            </a:extLst>
          </p:cNvPr>
          <p:cNvCxnSpPr>
            <a:cxnSpLocks/>
          </p:cNvCxnSpPr>
          <p:nvPr/>
        </p:nvCxnSpPr>
        <p:spPr>
          <a:xfrm flipV="1">
            <a:off x="6799847" y="3542630"/>
            <a:ext cx="1571670" cy="689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48783D6-B894-0845-B563-2C0E39E303AD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FA340A0-DF54-D249-A1A8-610B3F83463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9FA9D68-88AD-894F-A331-FD769A9C2F8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85209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1" y="512746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estadísticas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5AB510B-64C3-6544-A4E0-BF6D2A3716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68594" y="1329462"/>
            <a:ext cx="8254803" cy="37577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A004FB1-5A40-DE46-983A-12EE68B4287A}"/>
              </a:ext>
            </a:extLst>
          </p:cNvPr>
          <p:cNvSpPr txBox="1"/>
          <p:nvPr/>
        </p:nvSpPr>
        <p:spPr>
          <a:xfrm>
            <a:off x="5968521" y="2180815"/>
            <a:ext cx="28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Periodo de estadísticas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6BDA7FC2-DD33-304F-B5C4-3E078EE8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15" y="1281963"/>
            <a:ext cx="8870586" cy="3805207"/>
          </a:xfrm>
          <a:prstGeom prst="rect">
            <a:avLst/>
          </a:prstGeom>
        </p:spPr>
      </p:pic>
      <p:sp>
        <p:nvSpPr>
          <p:cNvPr id="16" name="Marco 15">
            <a:extLst>
              <a:ext uri="{FF2B5EF4-FFF2-40B4-BE49-F238E27FC236}">
                <a16:creationId xmlns:a16="http://schemas.microsoft.com/office/drawing/2014/main" id="{4236BE00-AEBE-CA4D-B744-42D24503E82F}"/>
              </a:ext>
            </a:extLst>
          </p:cNvPr>
          <p:cNvSpPr/>
          <p:nvPr/>
        </p:nvSpPr>
        <p:spPr>
          <a:xfrm>
            <a:off x="1501256" y="4406121"/>
            <a:ext cx="1080120" cy="648072"/>
          </a:xfrm>
          <a:prstGeom prst="frame">
            <a:avLst>
              <a:gd name="adj1" fmla="val 44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o 16">
            <a:extLst>
              <a:ext uri="{FF2B5EF4-FFF2-40B4-BE49-F238E27FC236}">
                <a16:creationId xmlns:a16="http://schemas.microsoft.com/office/drawing/2014/main" id="{451EF964-E990-B040-A0E6-EBA41CD28F9A}"/>
              </a:ext>
            </a:extLst>
          </p:cNvPr>
          <p:cNvSpPr/>
          <p:nvPr/>
        </p:nvSpPr>
        <p:spPr>
          <a:xfrm>
            <a:off x="2611068" y="4392851"/>
            <a:ext cx="1152128" cy="648072"/>
          </a:xfrm>
          <a:prstGeom prst="frame">
            <a:avLst>
              <a:gd name="adj1" fmla="val 52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0FCBD1CD-3767-6C42-9920-B8CA4F4D266B}"/>
              </a:ext>
            </a:extLst>
          </p:cNvPr>
          <p:cNvSpPr txBox="1"/>
          <p:nvPr/>
        </p:nvSpPr>
        <p:spPr>
          <a:xfrm>
            <a:off x="2804038" y="5265456"/>
            <a:ext cx="3291957" cy="830997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Ratio de </a:t>
            </a:r>
            <a:r>
              <a:rPr lang="en-US" sz="1600" b="1" dirty="0" err="1"/>
              <a:t>Rebote</a:t>
            </a:r>
            <a:endParaRPr lang="en-US" sz="1600" dirty="0"/>
          </a:p>
          <a:p>
            <a:r>
              <a:rPr lang="en-US" sz="1600" dirty="0" err="1"/>
              <a:t>Porcentaje</a:t>
            </a:r>
            <a:r>
              <a:rPr lang="en-US" sz="1600" dirty="0"/>
              <a:t> de </a:t>
            </a:r>
            <a:r>
              <a:rPr lang="en-US" sz="1600" dirty="0" err="1"/>
              <a:t>visitantes</a:t>
            </a:r>
            <a:r>
              <a:rPr lang="en-US" sz="1600" dirty="0"/>
              <a:t> que </a:t>
            </a:r>
            <a:r>
              <a:rPr lang="en-US" sz="1600" dirty="0" err="1"/>
              <a:t>llegan</a:t>
            </a:r>
            <a:r>
              <a:rPr lang="en-US" sz="1600" dirty="0"/>
              <a:t> a </a:t>
            </a:r>
            <a:r>
              <a:rPr lang="en-US" sz="1600" dirty="0" err="1"/>
              <a:t>nuestra</a:t>
            </a:r>
            <a:r>
              <a:rPr lang="en-US" sz="1600" dirty="0"/>
              <a:t> web, </a:t>
            </a:r>
            <a:r>
              <a:rPr lang="en-US" sz="1600" dirty="0" err="1"/>
              <a:t>ven</a:t>
            </a:r>
            <a:r>
              <a:rPr lang="en-US" sz="1600" dirty="0"/>
              <a:t>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página</a:t>
            </a:r>
            <a:r>
              <a:rPr lang="en-US" sz="1600" dirty="0"/>
              <a:t> y se van.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AE86AAB6-AE5B-1245-8174-E5A1CCC2D169}"/>
              </a:ext>
            </a:extLst>
          </p:cNvPr>
          <p:cNvSpPr txBox="1"/>
          <p:nvPr/>
        </p:nvSpPr>
        <p:spPr>
          <a:xfrm>
            <a:off x="7156743" y="5234840"/>
            <a:ext cx="3148506" cy="830997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% </a:t>
            </a:r>
            <a:r>
              <a:rPr lang="en-US" sz="1600" b="1" dirty="0" err="1"/>
              <a:t>Sesiones</a:t>
            </a:r>
            <a:r>
              <a:rPr lang="en-US" sz="1600" b="1" dirty="0"/>
              <a:t> </a:t>
            </a:r>
            <a:r>
              <a:rPr lang="en-US" sz="1600" b="1" dirty="0" err="1"/>
              <a:t>Nuevas</a:t>
            </a:r>
            <a:endParaRPr lang="en-US" sz="1600" dirty="0"/>
          </a:p>
          <a:p>
            <a:r>
              <a:rPr lang="en-US" sz="1600" dirty="0" err="1"/>
              <a:t>Porcentaje</a:t>
            </a:r>
            <a:r>
              <a:rPr lang="en-US" sz="1600" dirty="0"/>
              <a:t> de </a:t>
            </a:r>
            <a:r>
              <a:rPr lang="en-US" sz="1600" dirty="0" err="1"/>
              <a:t>usuarios</a:t>
            </a:r>
            <a:r>
              <a:rPr lang="en-US" sz="1600" dirty="0"/>
              <a:t> que </a:t>
            </a:r>
            <a:r>
              <a:rPr lang="en-US" sz="1600" dirty="0" err="1"/>
              <a:t>visitan</a:t>
            </a:r>
            <a:r>
              <a:rPr lang="en-US" sz="1600" dirty="0"/>
              <a:t> la </a:t>
            </a:r>
            <a:r>
              <a:rPr lang="en-US" sz="1600" dirty="0" err="1"/>
              <a:t>página</a:t>
            </a:r>
            <a:r>
              <a:rPr lang="en-US" sz="1600" dirty="0"/>
              <a:t> por </a:t>
            </a:r>
            <a:r>
              <a:rPr lang="en-US" sz="1600" dirty="0" err="1"/>
              <a:t>primera</a:t>
            </a:r>
            <a:r>
              <a:rPr lang="en-US" sz="1600" dirty="0"/>
              <a:t> </a:t>
            </a:r>
            <a:r>
              <a:rPr lang="en-US" sz="1600" dirty="0" err="1"/>
              <a:t>vez</a:t>
            </a:r>
            <a:r>
              <a:rPr lang="en-US" sz="1600" dirty="0"/>
              <a:t>.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C9C6D70-9E69-2942-8A5C-3AB565AC600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510664" y="5106192"/>
            <a:ext cx="1293374" cy="574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9B3340A3-6E4B-7E46-9FAF-3D7D0DD84E56}"/>
              </a:ext>
            </a:extLst>
          </p:cNvPr>
          <p:cNvCxnSpPr>
            <a:cxnSpLocks/>
          </p:cNvCxnSpPr>
          <p:nvPr/>
        </p:nvCxnSpPr>
        <p:spPr>
          <a:xfrm>
            <a:off x="3805402" y="4716887"/>
            <a:ext cx="3241270" cy="6112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D5228665-9861-9541-937B-689A599C2FF0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0C006DE-5865-3740-AFEB-1890F2539E71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D3231DC-8FF0-7749-9006-93E7FBF92FD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460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ESTADISTICAS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2982D3F3-44AA-4042-8BF4-7578B06E7177}"/>
              </a:ext>
            </a:extLst>
          </p:cNvPr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914400" y="1941802"/>
            <a:ext cx="10363826" cy="50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  <a:tabLst>
                <a:tab pos="4691063" algn="l"/>
              </a:tabLst>
            </a:pPr>
            <a:r>
              <a:rPr lang="en-US" sz="2400" dirty="0" err="1"/>
              <a:t>Puntos</a:t>
            </a:r>
            <a:r>
              <a:rPr lang="en-US" sz="2400" dirty="0"/>
              <a:t> a </a:t>
            </a:r>
            <a:r>
              <a:rPr lang="en-US" sz="2400" dirty="0" err="1"/>
              <a:t>tener</a:t>
            </a:r>
            <a:r>
              <a:rPr lang="en-US" sz="2400" dirty="0"/>
              <a:t> </a:t>
            </a:r>
            <a:r>
              <a:rPr lang="en-US" sz="2400" b="1" dirty="0" err="1"/>
              <a:t>siempre</a:t>
            </a:r>
            <a:r>
              <a:rPr lang="en-US" sz="2400" dirty="0"/>
              <a:t> </a:t>
            </a:r>
            <a:r>
              <a:rPr lang="en-US" sz="2400" dirty="0" err="1"/>
              <a:t>presentes</a:t>
            </a:r>
            <a:endParaRPr lang="en-US" sz="2400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5D5C2C34-C329-394C-9030-69A8A9D18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65" y="2533154"/>
            <a:ext cx="7785189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 err="1"/>
              <a:t>Estadísticas</a:t>
            </a:r>
            <a:r>
              <a:rPr lang="en-US" sz="1600" dirty="0"/>
              <a:t> de </a:t>
            </a:r>
            <a:r>
              <a:rPr lang="en-US" sz="1600" dirty="0" err="1"/>
              <a:t>Rebote</a:t>
            </a:r>
            <a:r>
              <a:rPr lang="en-US" sz="1600" dirty="0"/>
              <a:t>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26%-40% -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Excelente</a:t>
            </a:r>
            <a:r>
              <a:rPr lang="en-US" sz="1600" dirty="0"/>
              <a:t>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b="1" dirty="0"/>
              <a:t>41%-55% - </a:t>
            </a:r>
            <a:r>
              <a:rPr lang="en-US" sz="1600" b="1" dirty="0" err="1"/>
              <a:t>En</a:t>
            </a:r>
            <a:r>
              <a:rPr lang="en-US" sz="1600" b="1" dirty="0"/>
              <a:t> la media.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56%-70% - </a:t>
            </a:r>
            <a:r>
              <a:rPr lang="en-US" sz="1600" b="1" dirty="0" err="1">
                <a:solidFill>
                  <a:srgbClr val="FF0000"/>
                </a:solidFill>
              </a:rPr>
              <a:t>Requiere</a:t>
            </a:r>
            <a:r>
              <a:rPr lang="en-US" sz="1600" b="1" dirty="0">
                <a:solidFill>
                  <a:srgbClr val="FF0000"/>
                </a:solidFill>
              </a:rPr>
              <a:t> mas </a:t>
            </a:r>
            <a:r>
              <a:rPr lang="en-US" sz="1600" b="1" dirty="0" err="1">
                <a:solidFill>
                  <a:srgbClr val="FF0000"/>
                </a:solidFill>
              </a:rPr>
              <a:t>trabajo</a:t>
            </a:r>
            <a:r>
              <a:rPr lang="en-US" sz="1600" b="1" dirty="0">
                <a:solidFill>
                  <a:srgbClr val="FF0000"/>
                </a:solidFill>
              </a:rPr>
              <a:t>, un </a:t>
            </a:r>
            <a:r>
              <a:rPr lang="en-US" sz="1600" b="1" dirty="0" err="1">
                <a:solidFill>
                  <a:srgbClr val="FF0000"/>
                </a:solidFill>
              </a:rPr>
              <a:t>análisis</a:t>
            </a:r>
            <a:r>
              <a:rPr lang="en-US" sz="1600" b="1" dirty="0">
                <a:solidFill>
                  <a:srgbClr val="FF0000"/>
                </a:solidFill>
              </a:rPr>
              <a:t> mas </a:t>
            </a:r>
            <a:r>
              <a:rPr lang="en-US" sz="1600" b="1" dirty="0" err="1">
                <a:solidFill>
                  <a:srgbClr val="FF0000"/>
                </a:solidFill>
              </a:rPr>
              <a:t>profundo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 err="1"/>
              <a:t>Tener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cuenta</a:t>
            </a:r>
            <a:r>
              <a:rPr lang="en-US" sz="1600" dirty="0"/>
              <a:t> el </a:t>
            </a:r>
            <a:r>
              <a:rPr lang="en-US" sz="1600" dirty="0" err="1"/>
              <a:t>tráfico</a:t>
            </a:r>
            <a:r>
              <a:rPr lang="en-US" sz="1600" dirty="0"/>
              <a:t> de </a:t>
            </a:r>
            <a:r>
              <a:rPr lang="en-US" sz="1600" b="1" dirty="0"/>
              <a:t>SPAM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 err="1"/>
              <a:t>Revisar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E171F"/>
                </a:solidFill>
              </a:rPr>
              <a:t>Audiencia</a:t>
            </a:r>
            <a:r>
              <a:rPr lang="en-US" sz="1600" b="1" dirty="0">
                <a:solidFill>
                  <a:srgbClr val="CE171F"/>
                </a:solidFill>
              </a:rPr>
              <a:t> – </a:t>
            </a:r>
            <a:r>
              <a:rPr lang="en-US" sz="1600" b="1" dirty="0" err="1">
                <a:solidFill>
                  <a:srgbClr val="CE171F"/>
                </a:solidFill>
              </a:rPr>
              <a:t>Información</a:t>
            </a:r>
            <a:r>
              <a:rPr lang="en-US" sz="1600" b="1" dirty="0">
                <a:solidFill>
                  <a:srgbClr val="CE171F"/>
                </a:solidFill>
              </a:rPr>
              <a:t> </a:t>
            </a:r>
            <a:r>
              <a:rPr lang="en-US" sz="1600" b="1" dirty="0" err="1">
                <a:solidFill>
                  <a:srgbClr val="CE171F"/>
                </a:solidFill>
              </a:rPr>
              <a:t>Geográfica</a:t>
            </a:r>
            <a:r>
              <a:rPr lang="en-US" sz="1600" b="1" dirty="0">
                <a:solidFill>
                  <a:srgbClr val="CE171F"/>
                </a:solidFill>
              </a:rPr>
              <a:t>  </a:t>
            </a:r>
            <a:r>
              <a:rPr lang="en-US" sz="1600" dirty="0"/>
              <a:t>para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mejor</a:t>
            </a:r>
            <a:r>
              <a:rPr lang="en-US" sz="1600" dirty="0"/>
              <a:t> </a:t>
            </a:r>
            <a:r>
              <a:rPr lang="en-US" sz="1600" dirty="0" err="1"/>
              <a:t>evaluación</a:t>
            </a:r>
            <a:endParaRPr lang="en-US" sz="16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/>
              <a:t>El </a:t>
            </a:r>
            <a:r>
              <a:rPr lang="en-US" sz="1600" dirty="0" err="1"/>
              <a:t>tiempo</a:t>
            </a:r>
            <a:r>
              <a:rPr lang="en-US" sz="1600" dirty="0"/>
              <a:t> </a:t>
            </a:r>
            <a:r>
              <a:rPr lang="en-US" sz="1600" dirty="0" err="1"/>
              <a:t>médio</a:t>
            </a:r>
            <a:r>
              <a:rPr lang="en-US" sz="1600" dirty="0"/>
              <a:t> de session </a:t>
            </a:r>
            <a:r>
              <a:rPr lang="en-US" sz="1600" b="1" dirty="0" err="1"/>
              <a:t>puede</a:t>
            </a:r>
            <a:r>
              <a:rPr lang="en-US" sz="1600" b="1" dirty="0"/>
              <a:t> ser </a:t>
            </a:r>
            <a:r>
              <a:rPr lang="en-US" sz="1600" b="1" dirty="0" err="1"/>
              <a:t>engañoso</a:t>
            </a:r>
            <a:endParaRPr lang="en-US" sz="1600" b="1" dirty="0"/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r>
              <a:rPr lang="en-US" sz="1600" dirty="0" err="1"/>
              <a:t>Mejor</a:t>
            </a:r>
            <a:r>
              <a:rPr lang="en-US" sz="1600" dirty="0"/>
              <a:t> </a:t>
            </a:r>
            <a:r>
              <a:rPr lang="en-US" sz="1600" dirty="0" err="1"/>
              <a:t>visión</a:t>
            </a:r>
            <a:r>
              <a:rPr lang="en-US" sz="1600" dirty="0"/>
              <a:t> general : </a:t>
            </a:r>
            <a:r>
              <a:rPr lang="en-US" sz="1600" b="1" dirty="0" err="1">
                <a:solidFill>
                  <a:srgbClr val="CE171F"/>
                </a:solidFill>
              </a:rPr>
              <a:t>Comportamiento</a:t>
            </a:r>
            <a:r>
              <a:rPr lang="en-US" sz="1600" b="1" dirty="0">
                <a:solidFill>
                  <a:srgbClr val="CE171F"/>
                </a:solidFill>
              </a:rPr>
              <a:t> - </a:t>
            </a:r>
            <a:r>
              <a:rPr lang="en-US" sz="1600" b="1" dirty="0" err="1">
                <a:solidFill>
                  <a:srgbClr val="CE171F"/>
                </a:solidFill>
              </a:rPr>
              <a:t>Contenido</a:t>
            </a:r>
            <a:r>
              <a:rPr lang="en-US" sz="1600" b="1" dirty="0">
                <a:solidFill>
                  <a:srgbClr val="CE171F"/>
                </a:solidFill>
              </a:rPr>
              <a:t> - </a:t>
            </a:r>
            <a:r>
              <a:rPr lang="en-US" sz="1600" b="1" dirty="0" err="1">
                <a:solidFill>
                  <a:srgbClr val="CE171F"/>
                </a:solidFill>
              </a:rPr>
              <a:t>Todas</a:t>
            </a:r>
            <a:r>
              <a:rPr lang="en-US" sz="1600" b="1" dirty="0">
                <a:solidFill>
                  <a:srgbClr val="CE171F"/>
                </a:solidFill>
              </a:rPr>
              <a:t> las </a:t>
            </a:r>
            <a:r>
              <a:rPr lang="en-US" sz="1600" b="1" dirty="0" err="1">
                <a:solidFill>
                  <a:srgbClr val="CE171F"/>
                </a:solidFill>
              </a:rPr>
              <a:t>paginas</a:t>
            </a:r>
            <a:endParaRPr lang="en-US" sz="1600" b="1" dirty="0">
              <a:solidFill>
                <a:srgbClr val="CE171F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91063" algn="l"/>
              </a:tabLst>
            </a:pPr>
            <a:endParaRPr lang="en-US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40673A-A15D-884C-A248-935A12D473F1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A05654-2023-A34D-886E-01E6B731737C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A541B13-36A5-AA41-B1BE-AA594BD96E6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9025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ESTABLECIENDO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30A249D-87BB-5944-A17A-863B5CE3AF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78243"/>
            <a:ext cx="10363826" cy="3424107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Google </a:t>
            </a:r>
            <a:r>
              <a:rPr lang="es-ES" dirty="0" err="1"/>
              <a:t>Analytics</a:t>
            </a:r>
            <a:r>
              <a:rPr lang="es-ES" dirty="0"/>
              <a:t> no nos dice cómo está nuestro negocio sin una configuración adicional. Tenemos que decirle a Google </a:t>
            </a:r>
            <a:r>
              <a:rPr lang="es-ES" dirty="0" err="1"/>
              <a:t>Analytics</a:t>
            </a:r>
            <a:r>
              <a:rPr lang="es-ES" dirty="0"/>
              <a:t> que haga un seguimiento de lo que es crítico para nuestro negocio, y lo hacemos mediante </a:t>
            </a:r>
            <a:r>
              <a:rPr lang="es-ES" b="1" dirty="0"/>
              <a:t>objetivos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¡Cada empresa debería estar siguiendo los objetivos!</a:t>
            </a:r>
          </a:p>
          <a:p>
            <a:r>
              <a:rPr lang="es-ES" dirty="0"/>
              <a:t>Google </a:t>
            </a:r>
            <a:r>
              <a:rPr lang="es-ES" dirty="0" err="1"/>
              <a:t>Analytics</a:t>
            </a:r>
            <a:r>
              <a:rPr lang="es-ES" dirty="0"/>
              <a:t>, tiene cinco formas de seguir los objetivos: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b="1" dirty="0"/>
              <a:t>Ingresos:</a:t>
            </a:r>
            <a:r>
              <a:rPr lang="es-ES" dirty="0"/>
              <a:t> Realizar un pedido / realizar un pago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/>
              <a:t>Adquisición:</a:t>
            </a:r>
            <a:r>
              <a:rPr lang="es-ES" dirty="0"/>
              <a:t> Alguien que registra una cuenta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/>
              <a:t>Consulta:</a:t>
            </a:r>
            <a:r>
              <a:rPr lang="es-ES" dirty="0"/>
              <a:t> Ver un producto, programar una cita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/>
              <a:t>Compromiso:</a:t>
            </a:r>
            <a:r>
              <a:rPr lang="es-ES" dirty="0"/>
              <a:t> Solicitar una prueba, suscripción al boletín informativo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/>
              <a:t>Personalizado: </a:t>
            </a:r>
            <a:r>
              <a:rPr lang="es-ES" dirty="0"/>
              <a:t>Establecemos nuestros propios objetivos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3E5D88-AC59-7047-AE53-CA58D320F1F3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B8BC4B-6926-734E-8A6D-1463490AB664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2DDB948-541D-E548-A57C-3582CBFF51E0}"/>
              </a:ext>
            </a:extLst>
          </p:cNvPr>
          <p:cNvSpPr txBox="1"/>
          <p:nvPr/>
        </p:nvSpPr>
        <p:spPr>
          <a:xfrm>
            <a:off x="826265" y="621364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31445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ESTABLECIENDO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D9BF773-991C-054F-9A79-A5F6ABA6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95" y="1897743"/>
            <a:ext cx="8296810" cy="39891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99F803-73F0-444A-90FF-5B735CA86EC7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80CBDE-C20E-C84C-A471-4AB687D0893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747BE3E-CE05-0E4F-B849-DE1D9DDABD3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55690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4" y="903977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16" y="1961370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1725316" y="4133606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3789654" y="4950351"/>
            <a:ext cx="2992362" cy="738664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Objetivos</a:t>
            </a:r>
            <a:r>
              <a:rPr lang="en-US" sz="1400" b="1" dirty="0"/>
              <a:t> </a:t>
            </a:r>
            <a:r>
              <a:rPr lang="en-US" sz="1400" b="1" dirty="0" err="1"/>
              <a:t>completados</a:t>
            </a:r>
            <a:endParaRPr lang="en-US" sz="1400" b="1" dirty="0"/>
          </a:p>
          <a:p>
            <a:r>
              <a:rPr lang="en-US" sz="1400" dirty="0"/>
              <a:t>Suma de </a:t>
            </a:r>
            <a:r>
              <a:rPr lang="en-US" sz="1400" dirty="0" err="1"/>
              <a:t>todos</a:t>
            </a:r>
            <a:r>
              <a:rPr lang="en-US" sz="1400" dirty="0"/>
              <a:t>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objetivos</a:t>
            </a:r>
            <a:r>
              <a:rPr lang="en-US" sz="1400" dirty="0"/>
              <a:t> </a:t>
            </a:r>
            <a:r>
              <a:rPr lang="en-US" sz="1400" dirty="0" err="1"/>
              <a:t>completados</a:t>
            </a:r>
            <a:endParaRPr lang="en-US" sz="1400" dirty="0"/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</p:cNvCxnSpPr>
          <p:nvPr/>
        </p:nvCxnSpPr>
        <p:spPr>
          <a:xfrm>
            <a:off x="2692488" y="4668567"/>
            <a:ext cx="1097166" cy="651116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FBF26B7B-9798-5A49-B653-F292A39325A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09F5E69-7816-0647-B9FC-73D185E1B34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1AA6295-7784-D541-9EF7-0B0184FADEDE}"/>
              </a:ext>
            </a:extLst>
          </p:cNvPr>
          <p:cNvSpPr txBox="1"/>
          <p:nvPr/>
        </p:nvSpPr>
        <p:spPr>
          <a:xfrm>
            <a:off x="826265" y="621364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7086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16" y="1961370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2739482" y="4040628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3789654" y="4950351"/>
            <a:ext cx="3538798" cy="52322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Valor del </a:t>
            </a:r>
            <a:r>
              <a:rPr lang="en-US" sz="1400" b="1" dirty="0" err="1"/>
              <a:t>objetivo</a:t>
            </a:r>
            <a:endParaRPr lang="en-US" sz="1400" b="1" dirty="0"/>
          </a:p>
          <a:p>
            <a:r>
              <a:rPr lang="en-US" sz="1400" dirty="0" err="1"/>
              <a:t>Cuanto</a:t>
            </a:r>
            <a:r>
              <a:rPr lang="en-US" sz="1400" dirty="0"/>
              <a:t> </a:t>
            </a:r>
            <a:r>
              <a:rPr lang="en-US" sz="1400" dirty="0" err="1"/>
              <a:t>dinero</a:t>
            </a:r>
            <a:r>
              <a:rPr lang="en-US" sz="1400" dirty="0"/>
              <a:t> </a:t>
            </a:r>
            <a:r>
              <a:rPr lang="en-US" sz="1400" dirty="0" err="1"/>
              <a:t>hemos</a:t>
            </a:r>
            <a:r>
              <a:rPr lang="en-US" sz="1400" dirty="0"/>
              <a:t> </a:t>
            </a:r>
            <a:r>
              <a:rPr lang="en-US" sz="1400" dirty="0" err="1"/>
              <a:t>ganado</a:t>
            </a:r>
            <a:r>
              <a:rPr lang="en-US" sz="1400" dirty="0"/>
              <a:t> con los </a:t>
            </a:r>
            <a:r>
              <a:rPr lang="en-US" sz="1400" dirty="0" err="1"/>
              <a:t>objetivos</a:t>
            </a:r>
            <a:r>
              <a:rPr lang="en-US" sz="1400" dirty="0"/>
              <a:t> </a:t>
            </a:r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</p:cNvCxnSpPr>
          <p:nvPr/>
        </p:nvCxnSpPr>
        <p:spPr>
          <a:xfrm>
            <a:off x="3153051" y="4858627"/>
            <a:ext cx="589608" cy="525359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3D46F5F2-1371-DE4B-A119-D8C7BC68949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4DF549-B7DA-6F4E-B54E-67A79593C0F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4E5386E-45A4-5A47-8BA8-EE793CEBE06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0538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16" y="1961370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3918926" y="4057004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5165039" y="4944388"/>
            <a:ext cx="4244003" cy="52322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Ratio de conversion de </a:t>
            </a:r>
            <a:r>
              <a:rPr lang="en-US" sz="1400" b="1" dirty="0" err="1"/>
              <a:t>objetivos</a:t>
            </a:r>
            <a:endParaRPr lang="en-US" sz="1400" b="1" dirty="0"/>
          </a:p>
          <a:p>
            <a:r>
              <a:rPr lang="en-US" sz="1400" dirty="0" err="1"/>
              <a:t>Numero</a:t>
            </a:r>
            <a:r>
              <a:rPr lang="en-US" sz="1400" dirty="0"/>
              <a:t> de </a:t>
            </a:r>
            <a:r>
              <a:rPr lang="en-US" sz="1400" dirty="0" err="1"/>
              <a:t>objetivos</a:t>
            </a:r>
            <a:r>
              <a:rPr lang="en-US" sz="1400" dirty="0"/>
              <a:t> </a:t>
            </a:r>
            <a:r>
              <a:rPr lang="en-US" sz="1400" dirty="0" err="1"/>
              <a:t>dividido</a:t>
            </a:r>
            <a:r>
              <a:rPr lang="en-US" sz="1400" dirty="0"/>
              <a:t> entre </a:t>
            </a:r>
            <a:r>
              <a:rPr lang="en-US" sz="1400" dirty="0" err="1"/>
              <a:t>numero</a:t>
            </a:r>
            <a:r>
              <a:rPr lang="en-US" sz="1400" dirty="0"/>
              <a:t> de </a:t>
            </a:r>
            <a:r>
              <a:rPr lang="en-US" sz="1400" dirty="0" err="1"/>
              <a:t>sesiones</a:t>
            </a:r>
            <a:endParaRPr lang="en-US" sz="1400" dirty="0"/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</p:cNvCxnSpPr>
          <p:nvPr/>
        </p:nvCxnSpPr>
        <p:spPr>
          <a:xfrm>
            <a:off x="4575432" y="4873749"/>
            <a:ext cx="589608" cy="525359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004E55FD-2A35-D142-8A33-9F63BDFAC24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84B5A5D-6D9D-D24D-B2F6-4671D5D3EC3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9AD94EF-F044-F04C-BB8C-3B07E50E1E2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9400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15" y="2053672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4706641" y="4127643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5477512" y="5006616"/>
            <a:ext cx="4607392" cy="52322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Ratio de abandon de </a:t>
            </a:r>
            <a:r>
              <a:rPr lang="en-US" sz="1400" b="1" dirty="0" err="1"/>
              <a:t>objetivos</a:t>
            </a:r>
            <a:r>
              <a:rPr lang="en-US" sz="1400" b="1" dirty="0"/>
              <a:t> </a:t>
            </a:r>
          </a:p>
          <a:p>
            <a:r>
              <a:rPr lang="en-US" sz="1400" dirty="0"/>
              <a:t>% de </a:t>
            </a:r>
            <a:r>
              <a:rPr lang="en-US" sz="1400" dirty="0" err="1"/>
              <a:t>aquellos</a:t>
            </a:r>
            <a:r>
              <a:rPr lang="en-US" sz="1400" dirty="0"/>
              <a:t> que </a:t>
            </a:r>
            <a:r>
              <a:rPr lang="en-US" sz="1400" dirty="0" err="1"/>
              <a:t>comienzan</a:t>
            </a:r>
            <a:r>
              <a:rPr lang="en-US" sz="1400" dirty="0"/>
              <a:t> un </a:t>
            </a:r>
            <a:r>
              <a:rPr lang="en-US" sz="1400" dirty="0" err="1"/>
              <a:t>objetivo</a:t>
            </a:r>
            <a:r>
              <a:rPr lang="en-US" sz="1400" dirty="0"/>
              <a:t> </a:t>
            </a:r>
            <a:r>
              <a:rPr lang="en-US" sz="1400" dirty="0" err="1"/>
              <a:t>pero</a:t>
            </a:r>
            <a:r>
              <a:rPr lang="en-US" sz="1400" dirty="0"/>
              <a:t> no lo </a:t>
            </a:r>
            <a:r>
              <a:rPr lang="en-US" sz="1400" dirty="0" err="1"/>
              <a:t>terminan</a:t>
            </a:r>
            <a:endParaRPr lang="en-US" sz="1400" dirty="0"/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</p:cNvCxnSpPr>
          <p:nvPr/>
        </p:nvCxnSpPr>
        <p:spPr>
          <a:xfrm>
            <a:off x="4913425" y="4827978"/>
            <a:ext cx="589608" cy="525359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48B040E5-A0AB-7D49-8919-FCEDC5E20CF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C83A6F-CCD1-3D48-8751-4F50D2F5D06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35CA9CC-8084-DE43-8E40-1AFDE35C7A27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7139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SEGUIMIENTO DE los OBJETIVOS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40340D4-0F30-874E-9B03-E673B263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34" y="2034203"/>
            <a:ext cx="8741368" cy="3768702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C8A8F2D4-C6CD-BA4F-8BBF-624D50A9DBA9}"/>
              </a:ext>
            </a:extLst>
          </p:cNvPr>
          <p:cNvSpPr/>
          <p:nvPr/>
        </p:nvSpPr>
        <p:spPr>
          <a:xfrm>
            <a:off x="5900133" y="4127643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7EEA263-F1C7-944A-AA88-9F7FBAF31EC9}"/>
              </a:ext>
            </a:extLst>
          </p:cNvPr>
          <p:cNvSpPr txBox="1"/>
          <p:nvPr/>
        </p:nvSpPr>
        <p:spPr>
          <a:xfrm>
            <a:off x="2979268" y="5096078"/>
            <a:ext cx="6482783" cy="52322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Objetivos</a:t>
            </a:r>
            <a:r>
              <a:rPr lang="en-US" sz="1400" b="1" dirty="0"/>
              <a:t> </a:t>
            </a:r>
            <a:r>
              <a:rPr lang="en-US" sz="1400" b="1" dirty="0" err="1"/>
              <a:t>individuales</a:t>
            </a:r>
            <a:r>
              <a:rPr lang="en-US" sz="1400" b="1" dirty="0"/>
              <a:t> </a:t>
            </a:r>
            <a:r>
              <a:rPr lang="en-US" sz="1400" b="1" dirty="0" err="1"/>
              <a:t>completados</a:t>
            </a:r>
            <a:endParaRPr lang="en-US" sz="1400" b="1" dirty="0"/>
          </a:p>
          <a:p>
            <a:r>
              <a:rPr lang="en-US" sz="1400" dirty="0" err="1"/>
              <a:t>Dependiendo</a:t>
            </a:r>
            <a:r>
              <a:rPr lang="en-US" sz="1400" dirty="0"/>
              <a:t> de los </a:t>
            </a:r>
            <a:r>
              <a:rPr lang="en-US" sz="1400" dirty="0" err="1"/>
              <a:t>objetivos</a:t>
            </a:r>
            <a:r>
              <a:rPr lang="en-US" sz="1400" dirty="0"/>
              <a:t> que </a:t>
            </a:r>
            <a:r>
              <a:rPr lang="en-US" sz="1400" dirty="0" err="1"/>
              <a:t>establezcamos</a:t>
            </a:r>
            <a:r>
              <a:rPr lang="en-US" sz="1400" dirty="0"/>
              <a:t> </a:t>
            </a:r>
            <a:r>
              <a:rPr lang="en-US" sz="1400" dirty="0" err="1"/>
              <a:t>aqui</a:t>
            </a:r>
            <a:r>
              <a:rPr lang="en-US" sz="1400" dirty="0"/>
              <a:t>, los </a:t>
            </a:r>
            <a:r>
              <a:rPr lang="en-US" sz="1400" dirty="0" err="1"/>
              <a:t>veremos</a:t>
            </a:r>
            <a:r>
              <a:rPr lang="en-US" sz="1400" dirty="0"/>
              <a:t> </a:t>
            </a:r>
            <a:r>
              <a:rPr lang="en-US" sz="1400" dirty="0" err="1"/>
              <a:t>individualmente</a:t>
            </a:r>
            <a:r>
              <a:rPr lang="en-US" sz="1400" dirty="0"/>
              <a:t>.</a:t>
            </a:r>
          </a:p>
        </p:txBody>
      </p:sp>
      <p:cxnSp>
        <p:nvCxnSpPr>
          <p:cNvPr id="14" name="Straight Arrow Connector 10">
            <a:extLst>
              <a:ext uri="{FF2B5EF4-FFF2-40B4-BE49-F238E27FC236}">
                <a16:creationId xmlns:a16="http://schemas.microsoft.com/office/drawing/2014/main" id="{DA8095CD-5141-4E42-92F1-4F3C56C0DF9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199907" y="4993981"/>
            <a:ext cx="779361" cy="363707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6E09E540-2E22-3547-8667-E79F660BF8FA}"/>
              </a:ext>
            </a:extLst>
          </p:cNvPr>
          <p:cNvSpPr/>
          <p:nvPr/>
        </p:nvSpPr>
        <p:spPr>
          <a:xfrm>
            <a:off x="6997576" y="4127643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4CE8F958-68BF-8D45-850C-8458E934D847}"/>
              </a:ext>
            </a:extLst>
          </p:cNvPr>
          <p:cNvSpPr/>
          <p:nvPr/>
        </p:nvSpPr>
        <p:spPr>
          <a:xfrm>
            <a:off x="8095019" y="4189871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ED934F03-80C9-3147-A94E-8B56CA7F6738}"/>
              </a:ext>
            </a:extLst>
          </p:cNvPr>
          <p:cNvSpPr/>
          <p:nvPr/>
        </p:nvSpPr>
        <p:spPr>
          <a:xfrm>
            <a:off x="1481415" y="4944388"/>
            <a:ext cx="1003177" cy="816745"/>
          </a:xfrm>
          <a:prstGeom prst="ellipse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60F48A15-80AE-4243-9DE8-F441CBCBB006}"/>
              </a:ext>
            </a:extLst>
          </p:cNvPr>
          <p:cNvCxnSpPr>
            <a:cxnSpLocks/>
          </p:cNvCxnSpPr>
          <p:nvPr/>
        </p:nvCxnSpPr>
        <p:spPr>
          <a:xfrm flipH="1">
            <a:off x="7586661" y="4911917"/>
            <a:ext cx="161612" cy="248762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0">
            <a:extLst>
              <a:ext uri="{FF2B5EF4-FFF2-40B4-BE49-F238E27FC236}">
                <a16:creationId xmlns:a16="http://schemas.microsoft.com/office/drawing/2014/main" id="{8C68DD99-7C03-F946-96CD-B314BEB567EB}"/>
              </a:ext>
            </a:extLst>
          </p:cNvPr>
          <p:cNvCxnSpPr>
            <a:cxnSpLocks/>
          </p:cNvCxnSpPr>
          <p:nvPr/>
        </p:nvCxnSpPr>
        <p:spPr>
          <a:xfrm>
            <a:off x="6698618" y="4902658"/>
            <a:ext cx="400655" cy="193420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BEE9370B-61CE-1A48-86A2-795C3D877F24}"/>
              </a:ext>
            </a:extLst>
          </p:cNvPr>
          <p:cNvCxnSpPr>
            <a:cxnSpLocks/>
          </p:cNvCxnSpPr>
          <p:nvPr/>
        </p:nvCxnSpPr>
        <p:spPr>
          <a:xfrm flipH="1">
            <a:off x="7596780" y="4999014"/>
            <a:ext cx="836589" cy="353746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2BEE97E4-7F73-4A40-A860-8E46C168EE95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60A0EFF-6B12-7142-95B1-27172FEEA29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5B4F2A39-4273-0840-94E0-519CFD78BA4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4732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5C9B1-FDC4-E14A-A556-54269960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COMO USAR GOOGLE ANALYTICS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53D320-DECB-DA4E-AE0A-85727ADD3657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Como configurar Google </a:t>
            </a:r>
            <a:r>
              <a:rPr lang="es-ES" b="1" dirty="0" err="1"/>
              <a:t>Analytics</a:t>
            </a:r>
            <a:r>
              <a:rPr lang="es-ES" dirty="0"/>
              <a:t>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Como conseguir el </a:t>
            </a:r>
            <a:r>
              <a:rPr lang="es-ES" b="1" dirty="0"/>
              <a:t>código de seguimiento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Que hacer con el código de seguimiento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Como entender los datos que nos brinda.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953D40-2820-1A4A-BAFA-20C67ABDB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971" y="2682494"/>
            <a:ext cx="3480871" cy="1926082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D16507-C257-F842-80E7-369091E4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0369F23-8CAD-2546-9B8B-83180B37A31C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AF6C98-6E1A-854F-8CBB-BF70A0B516A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4E17A3D-56BB-8A47-8A73-2BD93D66179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355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TRAFICO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3DC60DC-4CB4-7B49-90CF-618C7F44972E}"/>
              </a:ext>
            </a:extLst>
          </p:cNvPr>
          <p:cNvSpPr txBox="1"/>
          <p:nvPr/>
        </p:nvSpPr>
        <p:spPr>
          <a:xfrm>
            <a:off x="2891644" y="1598045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los canales de tráfico, podemos averiguar que canales son más efectivos en la consecución de objetivos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B710203-F12F-FC4F-BF5A-459B898CFE7B}"/>
              </a:ext>
            </a:extLst>
          </p:cNvPr>
          <p:cNvSpPr txBox="1"/>
          <p:nvPr/>
        </p:nvSpPr>
        <p:spPr>
          <a:xfrm>
            <a:off x="3546291" y="2311236"/>
            <a:ext cx="509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Accedemos a esta información desde  </a:t>
            </a:r>
            <a:r>
              <a:rPr lang="es-ES" b="1" dirty="0">
                <a:solidFill>
                  <a:srgbClr val="FF0000"/>
                </a:solidFill>
              </a:rPr>
              <a:t>ADQUISICIÓN - TODO EL TRÁFICO - CANALES</a:t>
            </a:r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A7867BB8-61D6-0C4F-AD98-7272A10C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010659"/>
            <a:ext cx="9953788" cy="28726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B60880-CC4D-8B42-9932-C2B42776BF2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E9C0C0-2FCE-7B45-A308-4E7C5DB4C3A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9DCCE7C-8CD6-D249-B8FA-939F8103DFF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6327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923709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EDAD Y SEXO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A5DAE3A-E05D-B74B-A5F3-BF5CECA7B167}"/>
              </a:ext>
            </a:extLst>
          </p:cNvPr>
          <p:cNvSpPr/>
          <p:nvPr/>
        </p:nvSpPr>
        <p:spPr>
          <a:xfrm>
            <a:off x="2129547" y="1465877"/>
            <a:ext cx="745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Al mirar la demografía por edad y sexo, se puede comenzar a crear un perfil de qué tipo de audiencia es la mejor conversión.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793C11-6DC0-5943-B579-1E60B198EF91}"/>
              </a:ext>
            </a:extLst>
          </p:cNvPr>
          <p:cNvSpPr/>
          <p:nvPr/>
        </p:nvSpPr>
        <p:spPr>
          <a:xfrm>
            <a:off x="3022470" y="2285044"/>
            <a:ext cx="6147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Como acceder a </a:t>
            </a:r>
            <a:r>
              <a:rPr lang="en-US" b="1" dirty="0" err="1"/>
              <a:t>estos</a:t>
            </a:r>
            <a:r>
              <a:rPr lang="en-US" b="1" dirty="0"/>
              <a:t> </a:t>
            </a:r>
            <a:r>
              <a:rPr lang="en-US" b="1" dirty="0" err="1"/>
              <a:t>datos</a:t>
            </a:r>
            <a:r>
              <a:rPr lang="en-US" b="1" dirty="0"/>
              <a:t> :</a:t>
            </a:r>
            <a:r>
              <a:rPr lang="en-US" b="1" dirty="0">
                <a:solidFill>
                  <a:srgbClr val="CE171F"/>
                </a:solidFill>
              </a:rPr>
              <a:t>Audiencia – </a:t>
            </a:r>
            <a:r>
              <a:rPr lang="en-US" b="1" dirty="0" err="1">
                <a:solidFill>
                  <a:srgbClr val="CE171F"/>
                </a:solidFill>
              </a:rPr>
              <a:t>Datos</a:t>
            </a:r>
            <a:r>
              <a:rPr lang="en-US" b="1" dirty="0">
                <a:solidFill>
                  <a:srgbClr val="CE171F"/>
                </a:solidFill>
              </a:rPr>
              <a:t> </a:t>
            </a:r>
            <a:r>
              <a:rPr lang="en-US" b="1" dirty="0" err="1">
                <a:solidFill>
                  <a:srgbClr val="CE171F"/>
                </a:solidFill>
              </a:rPr>
              <a:t>Demográficos</a:t>
            </a:r>
            <a:r>
              <a:rPr lang="en-US" b="1" dirty="0">
                <a:solidFill>
                  <a:srgbClr val="CE171F"/>
                </a:solidFill>
              </a:rPr>
              <a:t>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E0ADECE6-882C-3D4D-8F0A-9ADEABD0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3130575"/>
            <a:ext cx="10229809" cy="25138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607671-D320-6B48-A765-3F63B0178F4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458BA7B-18CD-6D49-86DF-15ACCE0F387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95C539D-E27C-3043-8482-11FFA126EBDA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04829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DISPOSITIVOS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0DA3D84-5295-854C-8BB7-D0E77DC0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89" y="1708919"/>
            <a:ext cx="8862221" cy="3456119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F14469D8-532D-2E40-9F6C-7BA0424FA16C}"/>
              </a:ext>
            </a:extLst>
          </p:cNvPr>
          <p:cNvSpPr/>
          <p:nvPr/>
        </p:nvSpPr>
        <p:spPr>
          <a:xfrm>
            <a:off x="1879429" y="4489040"/>
            <a:ext cx="651736" cy="687418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B7BE660-6471-FF4E-9A7B-16A22A497C94}"/>
              </a:ext>
            </a:extLst>
          </p:cNvPr>
          <p:cNvSpPr/>
          <p:nvPr/>
        </p:nvSpPr>
        <p:spPr>
          <a:xfrm>
            <a:off x="3214143" y="4546580"/>
            <a:ext cx="885217" cy="581285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ED649A62-216A-AA4E-8EA9-37DD7897B65E}"/>
              </a:ext>
            </a:extLst>
          </p:cNvPr>
          <p:cNvSpPr/>
          <p:nvPr/>
        </p:nvSpPr>
        <p:spPr>
          <a:xfrm>
            <a:off x="6000600" y="4546911"/>
            <a:ext cx="528537" cy="602170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D89A85B-019D-AC4C-8680-BB1DF498A145}"/>
              </a:ext>
            </a:extLst>
          </p:cNvPr>
          <p:cNvSpPr/>
          <p:nvPr/>
        </p:nvSpPr>
        <p:spPr>
          <a:xfrm>
            <a:off x="7431161" y="4514889"/>
            <a:ext cx="661481" cy="612976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03D3176-B1E7-1640-9E87-5CE82F1669B3}"/>
              </a:ext>
            </a:extLst>
          </p:cNvPr>
          <p:cNvSpPr/>
          <p:nvPr/>
        </p:nvSpPr>
        <p:spPr>
          <a:xfrm>
            <a:off x="8804038" y="4547056"/>
            <a:ext cx="505838" cy="566029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7B5CC-E176-2D43-B540-A729D5750F93}"/>
              </a:ext>
            </a:extLst>
          </p:cNvPr>
          <p:cNvSpPr txBox="1"/>
          <p:nvPr/>
        </p:nvSpPr>
        <p:spPr>
          <a:xfrm>
            <a:off x="304801" y="5344833"/>
            <a:ext cx="361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 que dispositivo proviene tu trafico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3DA7F3-EF50-564D-A77D-8FEC827A5602}"/>
              </a:ext>
            </a:extLst>
          </p:cNvPr>
          <p:cNvSpPr txBox="1"/>
          <p:nvPr/>
        </p:nvSpPr>
        <p:spPr>
          <a:xfrm>
            <a:off x="1580655" y="5661436"/>
            <a:ext cx="444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Cuanto trafico esta generando este dispositivo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6D83BE-CA8E-5E4C-B0A2-B3C7727F0CDF}"/>
              </a:ext>
            </a:extLst>
          </p:cNvPr>
          <p:cNvSpPr txBox="1"/>
          <p:nvPr/>
        </p:nvSpPr>
        <p:spPr>
          <a:xfrm>
            <a:off x="4207050" y="5337369"/>
            <a:ext cx="367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Los visitantes ven una pagina y se van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23231-0EC9-5642-A96B-3F81F7DA1695}"/>
              </a:ext>
            </a:extLst>
          </p:cNvPr>
          <p:cNvSpPr txBox="1"/>
          <p:nvPr/>
        </p:nvSpPr>
        <p:spPr>
          <a:xfrm>
            <a:off x="6319030" y="5661436"/>
            <a:ext cx="488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Cuanto tiempo permanecen los visitantes en la web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C726198-550A-7148-95AE-14591F4B8511}"/>
              </a:ext>
            </a:extLst>
          </p:cNvPr>
          <p:cNvSpPr txBox="1"/>
          <p:nvPr/>
        </p:nvSpPr>
        <p:spPr>
          <a:xfrm>
            <a:off x="8169252" y="5351910"/>
            <a:ext cx="349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Como de eficiente es ese dispositivo</a:t>
            </a:r>
          </a:p>
        </p:txBody>
      </p: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990F4FC7-19A7-BF4B-829B-48CB27D44080}"/>
              </a:ext>
            </a:extLst>
          </p:cNvPr>
          <p:cNvCxnSpPr>
            <a:cxnSpLocks/>
          </p:cNvCxnSpPr>
          <p:nvPr/>
        </p:nvCxnSpPr>
        <p:spPr>
          <a:xfrm>
            <a:off x="3673041" y="5143860"/>
            <a:ext cx="404470" cy="663816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0">
            <a:extLst>
              <a:ext uri="{FF2B5EF4-FFF2-40B4-BE49-F238E27FC236}">
                <a16:creationId xmlns:a16="http://schemas.microsoft.com/office/drawing/2014/main" id="{76004939-7B46-C14C-AA46-11321B4DF414}"/>
              </a:ext>
            </a:extLst>
          </p:cNvPr>
          <p:cNvCxnSpPr>
            <a:cxnSpLocks/>
          </p:cNvCxnSpPr>
          <p:nvPr/>
        </p:nvCxnSpPr>
        <p:spPr>
          <a:xfrm flipH="1">
            <a:off x="728482" y="4989380"/>
            <a:ext cx="1110835" cy="454424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24953F77-6454-594E-8D23-EEDD69E083AC}"/>
              </a:ext>
            </a:extLst>
          </p:cNvPr>
          <p:cNvCxnSpPr>
            <a:cxnSpLocks/>
          </p:cNvCxnSpPr>
          <p:nvPr/>
        </p:nvCxnSpPr>
        <p:spPr>
          <a:xfrm flipH="1">
            <a:off x="5102087" y="5207458"/>
            <a:ext cx="1066444" cy="225933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0">
            <a:extLst>
              <a:ext uri="{FF2B5EF4-FFF2-40B4-BE49-F238E27FC236}">
                <a16:creationId xmlns:a16="http://schemas.microsoft.com/office/drawing/2014/main" id="{9DADE2EE-1B84-4049-8C2F-21C34B287ECB}"/>
              </a:ext>
            </a:extLst>
          </p:cNvPr>
          <p:cNvCxnSpPr>
            <a:cxnSpLocks/>
          </p:cNvCxnSpPr>
          <p:nvPr/>
        </p:nvCxnSpPr>
        <p:spPr>
          <a:xfrm>
            <a:off x="7758257" y="5161066"/>
            <a:ext cx="334385" cy="646610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0">
            <a:extLst>
              <a:ext uri="{FF2B5EF4-FFF2-40B4-BE49-F238E27FC236}">
                <a16:creationId xmlns:a16="http://schemas.microsoft.com/office/drawing/2014/main" id="{95E91006-D5D7-4740-84A9-76E0207F709E}"/>
              </a:ext>
            </a:extLst>
          </p:cNvPr>
          <p:cNvCxnSpPr>
            <a:cxnSpLocks/>
          </p:cNvCxnSpPr>
          <p:nvPr/>
        </p:nvCxnSpPr>
        <p:spPr>
          <a:xfrm flipH="1">
            <a:off x="8473168" y="5167423"/>
            <a:ext cx="539770" cy="303867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>
            <a:extLst>
              <a:ext uri="{FF2B5EF4-FFF2-40B4-BE49-F238E27FC236}">
                <a16:creationId xmlns:a16="http://schemas.microsoft.com/office/drawing/2014/main" id="{8BEF9BB5-57F7-9C41-B064-BC0B6D488A7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7A56B85-E3C0-C743-B054-225D180C6F7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F9AC2F71-477F-5547-A185-B28D2AD138B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4801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DISPOSITIVOS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5FCDDB2-8469-CD45-BDEE-6B4F04530647}"/>
              </a:ext>
            </a:extLst>
          </p:cNvPr>
          <p:cNvSpPr/>
          <p:nvPr/>
        </p:nvSpPr>
        <p:spPr>
          <a:xfrm>
            <a:off x="1532597" y="1981770"/>
            <a:ext cx="92090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observamos un alto porcentaje de rebote para dispositivos móviles, deberemos analizar el sitio web móvil.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visitantes quieren contenido rápidamente a través del móvil. Revisaremos la interfaz de usuario de dispositivo móvil y la velocidad de carga de la página para ayudar a reducir la tasa de rebote.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Si observamos una duración promedio baja de la sesión, esto significa que un dispositivo en particular no mantiene al visitante involucrado.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Revisar cómo se presenta el contenido en el móvil y la tableta y colocar los elementos más importantes (por ejemplo, un video, que aumenta el tiempo de la sesión) antes del contenido.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9814FE-13AC-B643-B5E3-E015AF197D72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781DF9E-5E05-CB43-8371-1FCA19906FFE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781B4DA-59F0-A645-A2E7-45DDFD265C1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5297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5626701-BCF6-8D4E-BCBF-A1E80BE30665}"/>
              </a:ext>
            </a:extLst>
          </p:cNvPr>
          <p:cNvSpPr/>
          <p:nvPr/>
        </p:nvSpPr>
        <p:spPr>
          <a:xfrm>
            <a:off x="1890223" y="2262412"/>
            <a:ext cx="86237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Google </a:t>
            </a:r>
            <a:r>
              <a:rPr lang="es-ES" dirty="0" err="1"/>
              <a:t>Analytics</a:t>
            </a:r>
            <a:r>
              <a:rPr lang="es-ES" dirty="0"/>
              <a:t> rastrea cómo cada página se desempeña individualmente en el sitio web.</a:t>
            </a:r>
          </a:p>
          <a:p>
            <a:endParaRPr lang="es-ES" dirty="0"/>
          </a:p>
          <a:p>
            <a:r>
              <a:rPr lang="es-ES" dirty="0"/>
              <a:t>Podemos usar esta información para determinar:</a:t>
            </a:r>
          </a:p>
          <a:p>
            <a:endParaRPr lang="es-ES" dirty="0"/>
          </a:p>
          <a:p>
            <a:r>
              <a:rPr lang="es-ES" dirty="0"/>
              <a:t>Páginas que son populares (la mayoría de las visitas, duración de la sesión larga)</a:t>
            </a:r>
          </a:p>
          <a:p>
            <a:r>
              <a:rPr lang="es-ES" dirty="0"/>
              <a:t>Páginas que necesitan una renovación (alta tasa de rebote, corta duración de la sesión)</a:t>
            </a:r>
          </a:p>
          <a:p>
            <a:r>
              <a:rPr lang="es-ES" dirty="0"/>
              <a:t>Donde los visitantes abandonan su sitio web (alta tasa de rebote, alta tasa de salida)</a:t>
            </a:r>
          </a:p>
          <a:p>
            <a:r>
              <a:rPr lang="es-ES" dirty="0"/>
              <a:t>Páginas que generan la mayor cantidad de conversiones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81391B-E483-0144-8EF2-9420A71B02AC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45E955-3C6A-034A-8EE1-8923C2FAFC7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301A9BC-9244-6449-B178-B27E3EA7D20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97631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3506196" y="1735766"/>
            <a:ext cx="469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Pageviews</a:t>
            </a:r>
            <a:r>
              <a:rPr lang="es-ES" dirty="0"/>
              <a:t>, Cantidad de visionados de la pagina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24" y="2349369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3600032" y="2962972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</p:cNvCxnSpPr>
          <p:nvPr/>
        </p:nvCxnSpPr>
        <p:spPr>
          <a:xfrm flipV="1">
            <a:off x="4250217" y="1965645"/>
            <a:ext cx="931383" cy="997327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C1EB649B-2D5C-9248-924D-B042B97057B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51DFA5-7260-E648-8270-A9E7D625068F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695D165-9E9C-1448-96AA-4341AD0725E3}"/>
              </a:ext>
            </a:extLst>
          </p:cNvPr>
          <p:cNvSpPr/>
          <p:nvPr/>
        </p:nvSpPr>
        <p:spPr>
          <a:xfrm>
            <a:off x="1481415" y="3868704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3D2F8-844A-2344-9E72-9583BA7F856A}"/>
              </a:ext>
            </a:extLst>
          </p:cNvPr>
          <p:cNvSpPr/>
          <p:nvPr/>
        </p:nvSpPr>
        <p:spPr>
          <a:xfrm>
            <a:off x="1435113" y="457261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9D3A932-2A46-4B4D-A246-35E5EFED2986}"/>
              </a:ext>
            </a:extLst>
          </p:cNvPr>
          <p:cNvSpPr/>
          <p:nvPr/>
        </p:nvSpPr>
        <p:spPr>
          <a:xfrm>
            <a:off x="1466869" y="4816886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EB5CEF8-FFCB-3C4A-80E2-BC69EBD4435C}"/>
              </a:ext>
            </a:extLst>
          </p:cNvPr>
          <p:cNvSpPr/>
          <p:nvPr/>
        </p:nvSpPr>
        <p:spPr>
          <a:xfrm>
            <a:off x="1446264" y="503608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FBD192F-697F-8843-964C-C418A3ABEC9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8943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3506196" y="1735766"/>
            <a:ext cx="510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Usuarios únicos, Cantidad de visionados de la pagina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24" y="2349369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4854185" y="2962972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094922" y="1990160"/>
            <a:ext cx="1260238" cy="972812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C0643CC1-E613-5E47-AC61-7FE84CFB487A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2794477-34E8-C94A-91DB-A04D29D55A7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4DB293A-B6C4-9242-8D15-BCCDBC1FFA60}"/>
              </a:ext>
            </a:extLst>
          </p:cNvPr>
          <p:cNvSpPr/>
          <p:nvPr/>
        </p:nvSpPr>
        <p:spPr>
          <a:xfrm>
            <a:off x="1481415" y="3868704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34359FF-C54A-0A43-BD39-3A95BC79C6A9}"/>
              </a:ext>
            </a:extLst>
          </p:cNvPr>
          <p:cNvSpPr/>
          <p:nvPr/>
        </p:nvSpPr>
        <p:spPr>
          <a:xfrm>
            <a:off x="1457415" y="457261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3A0E6BD-365D-FE46-958C-ED5635053131}"/>
              </a:ext>
            </a:extLst>
          </p:cNvPr>
          <p:cNvSpPr/>
          <p:nvPr/>
        </p:nvSpPr>
        <p:spPr>
          <a:xfrm>
            <a:off x="1457415" y="4816886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7CBD2F4-7F84-D645-B2F2-66983ABDC2E0}"/>
              </a:ext>
            </a:extLst>
          </p:cNvPr>
          <p:cNvSpPr/>
          <p:nvPr/>
        </p:nvSpPr>
        <p:spPr>
          <a:xfrm>
            <a:off x="1455718" y="5046706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9A33605-DEC3-FA44-BE30-3E2BE777F62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1225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2634739" y="173576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Tiempo medio en la pagina, Tiempo medio del usuario en la pagina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24" y="2349369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6391437" y="2962972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5632174" y="1990160"/>
            <a:ext cx="1260238" cy="972812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AD8443B-1187-744C-A545-E16AA6895A51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B82DC90-E24B-C542-A5BA-4B70924CEF0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67BE2C0-B911-404A-A2E5-48785AA7903C}"/>
              </a:ext>
            </a:extLst>
          </p:cNvPr>
          <p:cNvSpPr/>
          <p:nvPr/>
        </p:nvSpPr>
        <p:spPr>
          <a:xfrm>
            <a:off x="1393902" y="3868704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A2EF1A-BB40-E544-B5B8-1431AD185815}"/>
              </a:ext>
            </a:extLst>
          </p:cNvPr>
          <p:cNvSpPr/>
          <p:nvPr/>
        </p:nvSpPr>
        <p:spPr>
          <a:xfrm>
            <a:off x="1481415" y="457261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C7F3906-04D2-834A-9358-6A3A160F875E}"/>
              </a:ext>
            </a:extLst>
          </p:cNvPr>
          <p:cNvSpPr/>
          <p:nvPr/>
        </p:nvSpPr>
        <p:spPr>
          <a:xfrm>
            <a:off x="1481415" y="482023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C32A6ED-BAAF-3B41-BB25-CFBCB3C375C4}"/>
              </a:ext>
            </a:extLst>
          </p:cNvPr>
          <p:cNvSpPr/>
          <p:nvPr/>
        </p:nvSpPr>
        <p:spPr>
          <a:xfrm>
            <a:off x="1403356" y="5046706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3406DE-867D-F348-89C8-03805EFF864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8604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3115267" y="1735766"/>
            <a:ext cx="503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Entradas, llegadas de usuarios desde trafico externo.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61" y="2387076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7849176" y="3059927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7089913" y="2087115"/>
            <a:ext cx="1260238" cy="972812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7321BEAB-BF2C-5247-A4CB-7B68CFC70101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2221F10-BDC4-3744-BA19-AB691763333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2E2821E-1B9C-6741-B199-EE1026DBC5A0}"/>
              </a:ext>
            </a:extLst>
          </p:cNvPr>
          <p:cNvSpPr/>
          <p:nvPr/>
        </p:nvSpPr>
        <p:spPr>
          <a:xfrm>
            <a:off x="1750741" y="385065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F65343B-F894-634A-93DC-6BCCC79E723C}"/>
              </a:ext>
            </a:extLst>
          </p:cNvPr>
          <p:cNvSpPr/>
          <p:nvPr/>
        </p:nvSpPr>
        <p:spPr>
          <a:xfrm>
            <a:off x="1750741" y="4582444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F4292B3-AD06-3E4E-AD6B-386DF2174BC8}"/>
              </a:ext>
            </a:extLst>
          </p:cNvPr>
          <p:cNvSpPr/>
          <p:nvPr/>
        </p:nvSpPr>
        <p:spPr>
          <a:xfrm>
            <a:off x="1750741" y="483280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DA64584-4630-124A-B965-F05F24F4A448}"/>
              </a:ext>
            </a:extLst>
          </p:cNvPr>
          <p:cNvSpPr/>
          <p:nvPr/>
        </p:nvSpPr>
        <p:spPr>
          <a:xfrm>
            <a:off x="1750741" y="508031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CF603B-B046-D343-94DE-5AE5B552347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33602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3188705" y="1754619"/>
            <a:ext cx="533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Tasa de rebote, porcentaje de visitas que no se quedan.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61" y="2387076"/>
            <a:ext cx="10336752" cy="31501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9220540" y="3068295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</p:cNvCxnSpPr>
          <p:nvPr/>
        </p:nvCxnSpPr>
        <p:spPr>
          <a:xfrm flipH="1" flipV="1">
            <a:off x="6326423" y="2041059"/>
            <a:ext cx="3201890" cy="1027236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092C897-2329-724E-A488-08B4F44C2C7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8957358-7D83-FC4F-8381-53D58C7122E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C79C168-ACDA-0548-ACF0-B019222A8416}"/>
              </a:ext>
            </a:extLst>
          </p:cNvPr>
          <p:cNvSpPr/>
          <p:nvPr/>
        </p:nvSpPr>
        <p:spPr>
          <a:xfrm>
            <a:off x="1750741" y="3850655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D6F6E69-2249-1745-9927-3678E3CBAB53}"/>
              </a:ext>
            </a:extLst>
          </p:cNvPr>
          <p:cNvSpPr/>
          <p:nvPr/>
        </p:nvSpPr>
        <p:spPr>
          <a:xfrm>
            <a:off x="1750741" y="4823587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921C939-20E6-CC4F-ADBD-6B19EEF06A1B}"/>
              </a:ext>
            </a:extLst>
          </p:cNvPr>
          <p:cNvSpPr/>
          <p:nvPr/>
        </p:nvSpPr>
        <p:spPr>
          <a:xfrm>
            <a:off x="1750741" y="5068910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3BF884A-0065-0148-A645-3145C1F6D47A}"/>
              </a:ext>
            </a:extLst>
          </p:cNvPr>
          <p:cNvSpPr/>
          <p:nvPr/>
        </p:nvSpPr>
        <p:spPr>
          <a:xfrm>
            <a:off x="1750741" y="4600562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CCC9B8D-4399-FB45-B166-55278D5BAF5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0150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438FEB4-07D8-C941-BF86-6960E5CF49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El código de seguimiento es el identificador único para cada sitio.</a:t>
            </a:r>
          </a:p>
          <a:p>
            <a:endParaRPr lang="es-ES" dirty="0"/>
          </a:p>
          <a:p>
            <a:r>
              <a:rPr lang="es-ES" dirty="0"/>
              <a:t>Una vez configurado en nuestro sitio, Google recopilará en tiempo real todas las estadísticas.</a:t>
            </a:r>
          </a:p>
          <a:p>
            <a:endParaRPr lang="es-ES" dirty="0"/>
          </a:p>
          <a:p>
            <a:r>
              <a:rPr lang="es-ES" dirty="0"/>
              <a:t>Aprenderemos a interpretar y extraer la información útil para mejorar nuestra presencia y posicionamiento.</a:t>
            </a:r>
          </a:p>
          <a:p>
            <a:endParaRPr lang="es-ES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Como conseguir el código de seguimiento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7A3E30E5-E45B-6243-B029-DFE9F370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4284A4-2959-7648-AC1A-C7578BF3C35C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2233432-6D6A-D744-BBCE-2AADEDD7B826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0E25D3-1011-DB4C-888B-65C0FA762536}"/>
              </a:ext>
            </a:extLst>
          </p:cNvPr>
          <p:cNvSpPr txBox="1"/>
          <p:nvPr/>
        </p:nvSpPr>
        <p:spPr>
          <a:xfrm>
            <a:off x="826265" y="6235949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533991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3909" y="900564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paginas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EE09AB-B4CD-2848-BD99-9B970D3F5E44}"/>
              </a:ext>
            </a:extLst>
          </p:cNvPr>
          <p:cNvSpPr txBox="1"/>
          <p:nvPr/>
        </p:nvSpPr>
        <p:spPr>
          <a:xfrm>
            <a:off x="2860017" y="1803382"/>
            <a:ext cx="647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Porcentaje de salidas, porcentaje que ven algunas paginas y se van.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9039B5-95A0-F94E-B608-755D0234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69" y="2377677"/>
            <a:ext cx="10347968" cy="31536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34E03E4-6E4A-3F44-B43D-C90D12FB45C2}"/>
              </a:ext>
            </a:extLst>
          </p:cNvPr>
          <p:cNvSpPr/>
          <p:nvPr/>
        </p:nvSpPr>
        <p:spPr>
          <a:xfrm>
            <a:off x="10616506" y="3009102"/>
            <a:ext cx="1001949" cy="282103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85BF8D01-3667-6648-98E2-98D05394557B}"/>
              </a:ext>
            </a:extLst>
          </p:cNvPr>
          <p:cNvCxnSpPr>
            <a:cxnSpLocks/>
          </p:cNvCxnSpPr>
          <p:nvPr/>
        </p:nvCxnSpPr>
        <p:spPr>
          <a:xfrm flipH="1" flipV="1">
            <a:off x="6326423" y="2041059"/>
            <a:ext cx="4284501" cy="968043"/>
          </a:xfrm>
          <a:prstGeom prst="straightConnector1">
            <a:avLst/>
          </a:prstGeom>
          <a:ln>
            <a:solidFill>
              <a:srgbClr val="CE17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3E5B48AE-3B99-154C-ACBC-7A1EB31166EE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823FEB1-112B-0E43-9C74-FE54C440412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9E2EF93-DD4B-014B-8614-CBEAC2FE1712}"/>
              </a:ext>
            </a:extLst>
          </p:cNvPr>
          <p:cNvSpPr/>
          <p:nvPr/>
        </p:nvSpPr>
        <p:spPr>
          <a:xfrm>
            <a:off x="1795345" y="3869473"/>
            <a:ext cx="1047509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125D5CA-BA43-594B-A02F-8A68386C816A}"/>
              </a:ext>
            </a:extLst>
          </p:cNvPr>
          <p:cNvSpPr/>
          <p:nvPr/>
        </p:nvSpPr>
        <p:spPr>
          <a:xfrm>
            <a:off x="1795346" y="4588863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33C7C94-368C-264E-9FBF-6A73F3658498}"/>
              </a:ext>
            </a:extLst>
          </p:cNvPr>
          <p:cNvSpPr/>
          <p:nvPr/>
        </p:nvSpPr>
        <p:spPr>
          <a:xfrm>
            <a:off x="1795345" y="4820618"/>
            <a:ext cx="1047509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BAFB4E6-DF63-C44A-B470-88F500A24DA1}"/>
              </a:ext>
            </a:extLst>
          </p:cNvPr>
          <p:cNvSpPr/>
          <p:nvPr/>
        </p:nvSpPr>
        <p:spPr>
          <a:xfrm>
            <a:off x="1795346" y="5073477"/>
            <a:ext cx="914400" cy="111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4236587-63DB-5F40-B975-0DB9278F2A97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8947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5949" y="662767"/>
            <a:ext cx="1036445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ANALISIS DE LOS DATOS.  </a:t>
            </a:r>
            <a:br>
              <a:rPr lang="es-ES" dirty="0"/>
            </a:br>
            <a:r>
              <a:rPr lang="es-ES" dirty="0"/>
              <a:t>Consideraciones a tener en cuenta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89244F1-16F0-194D-BBF3-C18F26E8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415" y="2404583"/>
            <a:ext cx="9032596" cy="24929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Las páginas con un 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alto porcentaje de rebote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y 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un tiempo de sesión medio o bajo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deberían analizarse más a fondo.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Agregar contenido de video o agregar contenido de calidad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podría reducir el porcentaje de rebote y aumentar el tiempo de la sesión.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Se puede usar el porcentaje de salida para ayudarnos a 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identificar las áreas en el sitio web donde los visitantes se van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, antes de realizar la conversión.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Para algunas páginas del</a:t>
            </a:r>
            <a:r>
              <a:rPr kumimoji="0" lang="es-ES" altLang="es-ES" b="0" i="0" u="none" strike="noStrike" cap="none" normalizeH="0" dirty="0">
                <a:ln>
                  <a:noFill/>
                </a:ln>
                <a:solidFill>
                  <a:srgbClr val="212121"/>
                </a:solidFill>
                <a:effectLst/>
              </a:rPr>
              <a:t> 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sitio, un alto porcentaje de salida puede no ser un gran problema, como las páginas de "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contacto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" y las páginas de "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agradecimiento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" que se muestran después de enviar un formulario.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EA7A88-E847-5C46-A97A-CCD08AB42F0D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49A5FA-C40E-2943-8389-E3B1649CC55A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5667177-FF7B-0946-BC55-9EDC4DF9052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6743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E99FE8-E282-6943-B6B6-06C8EF10D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7D22-478F-4729-8A85-7DEE27A225E2}" type="slidenum">
              <a:rPr lang="es-ES" smtClean="0"/>
              <a:t>32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BCA7D-D638-4C45-86F6-13C5CC392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C09C4-64E6-B84B-9BFD-1678679E0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1A9016-78BF-6F49-ADCE-49CAB84E64C5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6 º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E0219-461D-2A40-A299-DCAC7521380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2021 / 2022</a:t>
            </a: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E46EE-9ADA-4A44-B097-E0514E34609A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F43356-3D73-CD4A-9093-7B201D01990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193262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COMO CONSEGUIR EL código de seguimiento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C49E1D8-5079-8649-8E88-BDA0ADB706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93" y="1794312"/>
            <a:ext cx="5420453" cy="41716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B642FEB-8A64-5248-8AAE-1410F8577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645" y="2995460"/>
            <a:ext cx="2240775" cy="1388649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E79CA2-0441-D046-9340-2D760750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7D4AEB-778B-A046-A891-BCDFFF763870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83EE24-EC95-B246-9697-47732EAE6A9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AB9BA80-3E80-EC4F-A2B2-86D57DD15D8F}"/>
              </a:ext>
            </a:extLst>
          </p:cNvPr>
          <p:cNvSpPr txBox="1"/>
          <p:nvPr/>
        </p:nvSpPr>
        <p:spPr>
          <a:xfrm>
            <a:off x="826265" y="621364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30031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Como conseguir el código de seguimiento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A4127A-3847-324B-81D7-E4F5309A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F6B4EBE-D539-7141-BF94-21A8752E74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00" y="2085554"/>
            <a:ext cx="8313600" cy="37977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734B70-1070-5A40-838E-B2AF71B2E052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5B1F44-862C-384E-BD87-DAFE7A35563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6EC047B-EF35-234D-BCDD-E4D6CB6E8A3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47698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QUE HACER CON el código de seguimiento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0D84414-5FC0-EB49-AEBD-9CFB8C2A57B3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14400" y="2231022"/>
            <a:ext cx="10363826" cy="13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Google nos ofrece el código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/>
              <a:t>para configurar en nuestro sitio.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usamos un CMS (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Joomla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Drupal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Wordpress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…), no será necesario este código.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94C5D25-7960-D24A-BFA8-73760D38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37" y="3679460"/>
            <a:ext cx="6362700" cy="2057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CA2966-386C-B142-BE06-49864149A91F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3" y="416038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9AF4C6-1BEC-3644-8C25-6FA469181F63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868" y="494347"/>
            <a:ext cx="2459990" cy="8083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1494C54-3B94-4646-9836-7B6020919936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24288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871841"/>
            <a:ext cx="1036445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Datos mas importantes a analizar </a:t>
            </a:r>
            <a:br>
              <a:rPr lang="es-ES" dirty="0"/>
            </a:br>
            <a:r>
              <a:rPr lang="es-ES" dirty="0"/>
              <a:t>en Google </a:t>
            </a:r>
            <a:r>
              <a:rPr lang="es-ES" dirty="0" err="1"/>
              <a:t>Analytics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30A249D-87BB-5944-A17A-863B5CE3AF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/>
            <a:r>
              <a:rPr lang="es-ES" b="1" dirty="0"/>
              <a:t>Descripción general de la audiencia</a:t>
            </a:r>
            <a:r>
              <a:rPr lang="es-ES" dirty="0"/>
              <a:t>: descripción general rápida de sus estadísticas</a:t>
            </a:r>
          </a:p>
          <a:p>
            <a:pPr marL="285750" indent="-285750"/>
            <a:r>
              <a:rPr lang="es-ES" b="1" dirty="0"/>
              <a:t>Objetivos</a:t>
            </a:r>
            <a:r>
              <a:rPr lang="es-ES" dirty="0"/>
              <a:t>: Conversión y seguimiento de eventos importantes</a:t>
            </a:r>
          </a:p>
          <a:p>
            <a:pPr marL="285750" indent="-285750"/>
            <a:r>
              <a:rPr lang="es-ES" b="1" dirty="0"/>
              <a:t>Fuentes de tráfico</a:t>
            </a:r>
            <a:r>
              <a:rPr lang="es-ES" dirty="0"/>
              <a:t>: De dónde vienen los visitantes antes de visitar nuestro sitio web</a:t>
            </a:r>
          </a:p>
          <a:p>
            <a:pPr marL="285750" indent="-285750"/>
            <a:r>
              <a:rPr lang="es-ES" b="1" dirty="0"/>
              <a:t>Dispositivos</a:t>
            </a:r>
            <a:r>
              <a:rPr lang="es-ES" dirty="0"/>
              <a:t>: Qué dispositivo usa un visitante para acceder a nuestro sitio web</a:t>
            </a:r>
          </a:p>
          <a:p>
            <a:pPr marL="285750" indent="-285750"/>
            <a:r>
              <a:rPr lang="es-ES" b="1" dirty="0"/>
              <a:t>Páginas principales</a:t>
            </a:r>
            <a:r>
              <a:rPr lang="es-ES" dirty="0"/>
              <a:t>: Las páginas más populares del sitio web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5B55A9-74AB-884C-9996-07E9805E1FE5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278906-9C21-CD40-AE0F-101DF3F19EE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570C3E3-5045-694E-AB77-4A7B50214AD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41103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estadísticas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5AB510B-64C3-6544-A4E0-BF6D2A3716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90225" y="1878224"/>
            <a:ext cx="8075661" cy="3676160"/>
          </a:xfrm>
          <a:prstGeom prst="rect">
            <a:avLst/>
          </a:prstGeom>
        </p:spPr>
      </p:pic>
      <p:sp>
        <p:nvSpPr>
          <p:cNvPr id="9" name="Marco 8">
            <a:extLst>
              <a:ext uri="{FF2B5EF4-FFF2-40B4-BE49-F238E27FC236}">
                <a16:creationId xmlns:a16="http://schemas.microsoft.com/office/drawing/2014/main" id="{417544AD-9CE8-D246-8E39-B89AC833436C}"/>
              </a:ext>
            </a:extLst>
          </p:cNvPr>
          <p:cNvSpPr/>
          <p:nvPr/>
        </p:nvSpPr>
        <p:spPr>
          <a:xfrm>
            <a:off x="2127386" y="4290081"/>
            <a:ext cx="1105259" cy="648072"/>
          </a:xfrm>
          <a:prstGeom prst="frame">
            <a:avLst>
              <a:gd name="adj1" fmla="val 8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Marco 9">
            <a:extLst>
              <a:ext uri="{FF2B5EF4-FFF2-40B4-BE49-F238E27FC236}">
                <a16:creationId xmlns:a16="http://schemas.microsoft.com/office/drawing/2014/main" id="{E0070843-E1FB-A04D-B3DA-9B4DC8FC16E1}"/>
              </a:ext>
            </a:extLst>
          </p:cNvPr>
          <p:cNvSpPr/>
          <p:nvPr/>
        </p:nvSpPr>
        <p:spPr>
          <a:xfrm>
            <a:off x="9213758" y="2818407"/>
            <a:ext cx="1152128" cy="36533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86AF2DBF-11CE-0849-A49B-18F6F5B2A7BF}"/>
              </a:ext>
            </a:extLst>
          </p:cNvPr>
          <p:cNvCxnSpPr/>
          <p:nvPr/>
        </p:nvCxnSpPr>
        <p:spPr>
          <a:xfrm flipH="1" flipV="1">
            <a:off x="8279871" y="2365481"/>
            <a:ext cx="852468" cy="452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004FB1-5A40-DE46-983A-12EE68B4287A}"/>
              </a:ext>
            </a:extLst>
          </p:cNvPr>
          <p:cNvSpPr txBox="1"/>
          <p:nvPr/>
        </p:nvSpPr>
        <p:spPr>
          <a:xfrm>
            <a:off x="5968521" y="2180815"/>
            <a:ext cx="28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Periodo de estadísticas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38222D-202E-D443-8DB7-0FB2CCFED19C}"/>
              </a:ext>
            </a:extLst>
          </p:cNvPr>
          <p:cNvSpPr txBox="1"/>
          <p:nvPr/>
        </p:nvSpPr>
        <p:spPr>
          <a:xfrm>
            <a:off x="3735767" y="281840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Sesiones</a:t>
            </a:r>
            <a:r>
              <a:rPr lang="es-ES" dirty="0"/>
              <a:t>, Visitas totales del periodo establecido</a:t>
            </a:r>
            <a:endParaRPr lang="es-ES" b="1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C42C58A-1B74-2E4D-9AD8-ABED0F5A4EED}"/>
              </a:ext>
            </a:extLst>
          </p:cNvPr>
          <p:cNvCxnSpPr/>
          <p:nvPr/>
        </p:nvCxnSpPr>
        <p:spPr>
          <a:xfrm flipV="1">
            <a:off x="2943768" y="3002290"/>
            <a:ext cx="791999" cy="121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B6E9D105-8DED-1145-B1C7-B37ADA018E9F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629701F-B9D3-CC42-9CA4-6091D702A58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40614AA-0D57-DE47-B087-C6138C79B28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06318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4B633D23-D808-244D-8155-C9F0DBBFF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21140"/>
            <a:ext cx="1036445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Analizando las estadísticas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228CC00-578B-8D44-9C43-ABCCBEF1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5AB510B-64C3-6544-A4E0-BF6D2A3716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74728" y="1959593"/>
            <a:ext cx="8075661" cy="3676160"/>
          </a:xfrm>
          <a:prstGeom prst="rect">
            <a:avLst/>
          </a:prstGeom>
        </p:spPr>
      </p:pic>
      <p:sp>
        <p:nvSpPr>
          <p:cNvPr id="9" name="Marco 8">
            <a:extLst>
              <a:ext uri="{FF2B5EF4-FFF2-40B4-BE49-F238E27FC236}">
                <a16:creationId xmlns:a16="http://schemas.microsoft.com/office/drawing/2014/main" id="{417544AD-9CE8-D246-8E39-B89AC833436C}"/>
              </a:ext>
            </a:extLst>
          </p:cNvPr>
          <p:cNvSpPr/>
          <p:nvPr/>
        </p:nvSpPr>
        <p:spPr>
          <a:xfrm>
            <a:off x="3183137" y="4332451"/>
            <a:ext cx="1105259" cy="648072"/>
          </a:xfrm>
          <a:prstGeom prst="frame">
            <a:avLst>
              <a:gd name="adj1" fmla="val 8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004FB1-5A40-DE46-983A-12EE68B4287A}"/>
              </a:ext>
            </a:extLst>
          </p:cNvPr>
          <p:cNvSpPr txBox="1"/>
          <p:nvPr/>
        </p:nvSpPr>
        <p:spPr>
          <a:xfrm>
            <a:off x="5968521" y="2180815"/>
            <a:ext cx="285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Periodo de estadísticas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DC42C58A-1B74-2E4D-9AD8-ABED0F5A4EED}"/>
              </a:ext>
            </a:extLst>
          </p:cNvPr>
          <p:cNvCxnSpPr/>
          <p:nvPr/>
        </p:nvCxnSpPr>
        <p:spPr>
          <a:xfrm flipV="1">
            <a:off x="3458218" y="3027450"/>
            <a:ext cx="791999" cy="121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o 15">
            <a:extLst>
              <a:ext uri="{FF2B5EF4-FFF2-40B4-BE49-F238E27FC236}">
                <a16:creationId xmlns:a16="http://schemas.microsoft.com/office/drawing/2014/main" id="{F8E3DFF0-C7C3-1148-8EC9-E8BC2790B884}"/>
              </a:ext>
            </a:extLst>
          </p:cNvPr>
          <p:cNvSpPr/>
          <p:nvPr/>
        </p:nvSpPr>
        <p:spPr>
          <a:xfrm>
            <a:off x="4288396" y="4332452"/>
            <a:ext cx="1105259" cy="648072"/>
          </a:xfrm>
          <a:prstGeom prst="frame">
            <a:avLst>
              <a:gd name="adj1" fmla="val 52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71AB9F21-9594-814B-81B9-6766CD5A2C4C}"/>
              </a:ext>
            </a:extLst>
          </p:cNvPr>
          <p:cNvSpPr txBox="1"/>
          <p:nvPr/>
        </p:nvSpPr>
        <p:spPr>
          <a:xfrm>
            <a:off x="3516403" y="2628392"/>
            <a:ext cx="2452118" cy="338554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/>
              <a:t>Usuarios ÚNICOS del</a:t>
            </a:r>
            <a:r>
              <a:rPr lang="es-ES" sz="1600" dirty="0"/>
              <a:t> </a:t>
            </a:r>
            <a:r>
              <a:rPr lang="es-ES" sz="1600" b="1" dirty="0"/>
              <a:t>sitio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BFBF2580-7623-6B40-A477-477F5F48D0FA}"/>
              </a:ext>
            </a:extLst>
          </p:cNvPr>
          <p:cNvSpPr txBox="1"/>
          <p:nvPr/>
        </p:nvSpPr>
        <p:spPr>
          <a:xfrm>
            <a:off x="5689473" y="3045191"/>
            <a:ext cx="3148506" cy="584775"/>
          </a:xfrm>
          <a:prstGeom prst="rect">
            <a:avLst/>
          </a:prstGeom>
          <a:noFill/>
          <a:ln>
            <a:solidFill>
              <a:srgbClr val="CE171F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err="1"/>
              <a:t>Pageviews</a:t>
            </a:r>
            <a:r>
              <a:rPr lang="es-ES" sz="1600" dirty="0"/>
              <a:t>, páginas vistas por los usuarios</a:t>
            </a:r>
            <a:endParaRPr lang="es-ES" sz="1600" b="1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DE7B9B3-898E-AB45-818F-961F85D0276A}"/>
              </a:ext>
            </a:extLst>
          </p:cNvPr>
          <p:cNvCxnSpPr/>
          <p:nvPr/>
        </p:nvCxnSpPr>
        <p:spPr>
          <a:xfrm flipV="1">
            <a:off x="5456161" y="3695345"/>
            <a:ext cx="791999" cy="121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9E3CE79A-9551-0044-941C-0EBCEF2234AA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4F6D9A-43A1-414D-A28B-611B21B83DF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712F969-BF31-AE4C-93E8-8FA33628F69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50427901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198</TotalTime>
  <Words>1279</Words>
  <Application>Microsoft Macintosh PowerPoint</Application>
  <PresentationFormat>Panorámica</PresentationFormat>
  <Paragraphs>197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Caecilia LT Std</vt:lpstr>
      <vt:lpstr>Calibri</vt:lpstr>
      <vt:lpstr>Tw Cen MT</vt:lpstr>
      <vt:lpstr>Wingdings</vt:lpstr>
      <vt:lpstr>Gota</vt:lpstr>
      <vt:lpstr>Principios básicos de           Google Analytics </vt:lpstr>
      <vt:lpstr>COMO USAR GOOGLE ANALYTICS</vt:lpstr>
      <vt:lpstr>Como conseguir el código de seguimiento</vt:lpstr>
      <vt:lpstr>COMO CONSEGUIR EL código de seguimiento</vt:lpstr>
      <vt:lpstr>Como conseguir el código de seguimiento</vt:lpstr>
      <vt:lpstr>QUE HACER CON el código de seguimiento</vt:lpstr>
      <vt:lpstr>Datos mas importantes a analizar  en Google Analytics</vt:lpstr>
      <vt:lpstr>Analizando las estadísticas </vt:lpstr>
      <vt:lpstr>Analizando las estadísticas </vt:lpstr>
      <vt:lpstr>Analizando las estadísticas </vt:lpstr>
      <vt:lpstr>Analizando las estadísticas </vt:lpstr>
      <vt:lpstr>ANALIZANDO LAS ESTADISTICAS</vt:lpstr>
      <vt:lpstr>ESTABLECIENDO OBJETIVOS</vt:lpstr>
      <vt:lpstr>ESTABLECIENDO OBJETIVOS</vt:lpstr>
      <vt:lpstr>SEGUIMIENTO DE los OBJETIVOS</vt:lpstr>
      <vt:lpstr>SEGUIMIENTO DE los OBJETIVOS</vt:lpstr>
      <vt:lpstr>SEGUIMIENTO DE los OBJETIVOS</vt:lpstr>
      <vt:lpstr>SEGUIMIENTO DE los OBJETIVOS</vt:lpstr>
      <vt:lpstr>SEGUIMIENTO DE los OBJETIVOS</vt:lpstr>
      <vt:lpstr>ANALISIS DE LOS DATOS.  TRAFICO</vt:lpstr>
      <vt:lpstr>ANALISIS DE LOS DATOS.  EDAD Y SEXO</vt:lpstr>
      <vt:lpstr>ANALISIS DE LOS DATOS.  DISPOSITIVOS</vt:lpstr>
      <vt:lpstr>ANALISIS DE LOS DATOS.  DISPOSITIVOS</vt:lpstr>
      <vt:lpstr>ANALISIS DE LOS DATOS.  paginas</vt:lpstr>
      <vt:lpstr>ANALISIS DE LOS DATOS.  paginas</vt:lpstr>
      <vt:lpstr>ANALISIS DE LOS DATOS.  paginas</vt:lpstr>
      <vt:lpstr>ANALISIS DE LOS DATOS.  paginas</vt:lpstr>
      <vt:lpstr>ANALISIS DE LOS DATOS.  paginas</vt:lpstr>
      <vt:lpstr>ANALISIS DE LOS DATOS.  paginas</vt:lpstr>
      <vt:lpstr>ANALISIS DE LOS DATOS.  paginas</vt:lpstr>
      <vt:lpstr>ANALISIS DE LOS DATOS.   Consideraciones a tener en cuenta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 PARA PYMES BALANCES </dc:title>
  <dc:creator>Usuario de Microsoft Office</dc:creator>
  <cp:lastModifiedBy>Juan Francisco VELASCO MORENO</cp:lastModifiedBy>
  <cp:revision>19</cp:revision>
  <dcterms:created xsi:type="dcterms:W3CDTF">2020-06-18T14:40:18Z</dcterms:created>
  <dcterms:modified xsi:type="dcterms:W3CDTF">2021-09-06T15:43:11Z</dcterms:modified>
</cp:coreProperties>
</file>