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68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95"/>
    <p:restoredTop sz="96405"/>
  </p:normalViewPr>
  <p:slideViewPr>
    <p:cSldViewPr snapToGrid="0" snapToObjects="1">
      <p:cViewPr varScale="1">
        <p:scale>
          <a:sx n="121" d="100"/>
          <a:sy n="121" d="100"/>
        </p:scale>
        <p:origin x="1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98B5F-DDED-E348-9977-D7F7BEBFD306}" type="datetimeFigureOut">
              <a:rPr lang="es-ES" smtClean="0"/>
              <a:t>28/7/21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A8090-486F-1242-9A44-9D8DD8148D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97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5794-FBFE-774F-868D-EC87B16F71AA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06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4067-72E7-824D-916C-1D2C7C379837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3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7BF-2299-5242-BAA5-BA67F378B08A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0719-52D3-E942-B819-D348EC96E774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19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1CA9-F394-2A47-ADF4-AAE0A8C61A1A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20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77A5-7191-3142-8CBF-70974300DA9F}" type="datetime1">
              <a:rPr lang="es-ES" smtClean="0"/>
              <a:t>28/7/21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094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6CBA-CCA9-AE4C-85AD-537DC46289A5}" type="datetime1">
              <a:rPr lang="es-ES" smtClean="0"/>
              <a:t>28/7/21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608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EB2-1484-6046-A101-6287ED2C44F0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311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26FB-59A4-904C-8DD9-A6CC61D84C1C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318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04664"/>
            <a:ext cx="10363200" cy="936104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628800"/>
            <a:ext cx="10363200" cy="44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67285" y="6383339"/>
            <a:ext cx="1153583" cy="314325"/>
          </a:xfrm>
        </p:spPr>
        <p:txBody>
          <a:bodyPr/>
          <a:lstStyle>
            <a:lvl1pPr>
              <a:defRPr/>
            </a:lvl1pPr>
          </a:lstStyle>
          <a:p>
            <a:fld id="{CD0C7D22-478F-4729-8A85-7DEE27A225E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-29633" y="25401"/>
            <a:ext cx="1708151" cy="2889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dirty="0" smtClean="0">
                <a:solidFill>
                  <a:srgbClr val="002060"/>
                </a:solidFill>
                <a:latin typeface="Caecilia LT Std" panose="00000500000000000000" pitchFamily="2" charset="0"/>
              </a:defRPr>
            </a:lvl1pPr>
          </a:lstStyle>
          <a:p>
            <a:r>
              <a:rPr lang="es-ES"/>
              <a:t>FEM FUTUR V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30076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DF02-0DAB-A14E-B7C7-254449867883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9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36A0-3269-8347-A61C-DDD79D943EC4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64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5989-6E0B-FF42-B042-76A9A7661354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03D8-EE9E-CE42-874C-1CBEFE83354D}" type="datetime1">
              <a:rPr lang="es-ES" smtClean="0"/>
              <a:t>28/7/21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58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CC2-35EC-CE45-9890-D23786A54DAF}" type="datetime1">
              <a:rPr lang="es-ES" smtClean="0"/>
              <a:t>28/7/21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0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E27F-8A5F-2043-A54F-31BAFFD8D435}" type="datetime1">
              <a:rPr lang="es-ES" smtClean="0"/>
              <a:t>28/7/21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15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4436-46C4-DB44-B04E-762431835B35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95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8BB4-EB55-E742-97F1-DC0DADED38FD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FEM FUTUR 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9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A1BA31-3318-ED4E-8F35-F377406E33E7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  <p:sldLayoutId id="2147484698" r:id="rId12"/>
    <p:sldLayoutId id="2147484699" r:id="rId13"/>
    <p:sldLayoutId id="2147484700" r:id="rId14"/>
    <p:sldLayoutId id="2147484701" r:id="rId15"/>
    <p:sldLayoutId id="2147484702" r:id="rId16"/>
    <p:sldLayoutId id="2147484703" r:id="rId17"/>
    <p:sldLayoutId id="2147484704" r:id="rId1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166DDD9-F6A2-9448-B79D-A1C4C81E4A41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6278"/>
            <a:ext cx="1333500" cy="1282700"/>
          </a:xfrm>
          <a:prstGeom prst="rect">
            <a:avLst/>
          </a:prstGeom>
        </p:spPr>
      </p:pic>
      <p:sp>
        <p:nvSpPr>
          <p:cNvPr id="8" name="Subtítulo 7">
            <a:extLst>
              <a:ext uri="{FF2B5EF4-FFF2-40B4-BE49-F238E27FC236}">
                <a16:creationId xmlns:a16="http://schemas.microsoft.com/office/drawing/2014/main" id="{8659B5FD-E8AC-C145-B2DD-6FE0C6FF2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237047"/>
            <a:ext cx="8689976" cy="665989"/>
          </a:xfrm>
        </p:spPr>
        <p:txBody>
          <a:bodyPr>
            <a:noAutofit/>
          </a:bodyPr>
          <a:lstStyle/>
          <a:p>
            <a:r>
              <a:rPr lang="es-ES" dirty="0">
                <a:solidFill>
                  <a:schemeClr val="tx1"/>
                </a:solidFill>
                <a:cs typeface="Calibri" panose="020F0502020204030204" pitchFamily="34" charset="0"/>
              </a:rPr>
              <a:t>SECOT VALENCIA</a:t>
            </a:r>
          </a:p>
          <a:p>
            <a:r>
              <a:rPr lang="es-ES" dirty="0">
                <a:solidFill>
                  <a:schemeClr val="tx1"/>
                </a:solidFill>
                <a:cs typeface="Calibri" panose="020F0502020204030204" pitchFamily="34" charset="0"/>
              </a:rPr>
              <a:t>FEM FUTUR 6º EDICION 2021 / 2022</a:t>
            </a:r>
          </a:p>
          <a:p>
            <a:r>
              <a:rPr lang="es-ES" dirty="0">
                <a:solidFill>
                  <a:schemeClr val="tx1"/>
                </a:solidFill>
                <a:cs typeface="Calibri" panose="020F0502020204030204" pitchFamily="34" charset="0"/>
              </a:rPr>
              <a:t>FASE Nº 4, PILDORA 4.A.</a:t>
            </a:r>
          </a:p>
        </p:txBody>
      </p:sp>
      <p:sp>
        <p:nvSpPr>
          <p:cNvPr id="9" name="Google Shape;131;p1">
            <a:extLst>
              <a:ext uri="{FF2B5EF4-FFF2-40B4-BE49-F238E27FC236}">
                <a16:creationId xmlns:a16="http://schemas.microsoft.com/office/drawing/2014/main" id="{CE92507F-43E9-C54B-9F43-8E14C39B19EB}"/>
              </a:ext>
            </a:extLst>
          </p:cNvPr>
          <p:cNvSpPr/>
          <p:nvPr/>
        </p:nvSpPr>
        <p:spPr>
          <a:xfrm>
            <a:off x="1407960" y="3413160"/>
            <a:ext cx="7274160" cy="11912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39B0D705-6397-1B47-8BEC-E85F9DF94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49532"/>
            <a:ext cx="8481008" cy="219323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ES" cap="none" dirty="0">
                <a:ea typeface="Calibri"/>
                <a:cs typeface="Calibri"/>
                <a:sym typeface="Calibri"/>
              </a:rPr>
              <a:t>PLAN DE VENTAS</a:t>
            </a:r>
            <a:br>
              <a:rPr lang="es-ES" sz="3600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s-ES" dirty="0"/>
          </a:p>
        </p:txBody>
      </p:sp>
      <p:sp>
        <p:nvSpPr>
          <p:cNvPr id="15" name="Google Shape;136;p1">
            <a:extLst>
              <a:ext uri="{FF2B5EF4-FFF2-40B4-BE49-F238E27FC236}">
                <a16:creationId xmlns:a16="http://schemas.microsoft.com/office/drawing/2014/main" id="{6198A979-EA8A-944A-B1DC-668DFCEA8C84}"/>
              </a:ext>
            </a:extLst>
          </p:cNvPr>
          <p:cNvSpPr/>
          <p:nvPr/>
        </p:nvSpPr>
        <p:spPr>
          <a:xfrm>
            <a:off x="5126879" y="3490331"/>
            <a:ext cx="1574640" cy="4597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accent3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52B01DE-70C4-5B4E-8DB0-82B9AB1D955D}"/>
              </a:ext>
            </a:extLst>
          </p:cNvPr>
          <p:cNvSpPr txBox="1"/>
          <p:nvPr/>
        </p:nvSpPr>
        <p:spPr>
          <a:xfrm>
            <a:off x="4774958" y="5174795"/>
            <a:ext cx="289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Juan Ruiz </a:t>
            </a:r>
            <a:r>
              <a:rPr lang="es-ES" dirty="0" err="1"/>
              <a:t>Lluch</a:t>
            </a:r>
            <a:r>
              <a:rPr lang="es-ES" dirty="0"/>
              <a:t> y Enrique </a:t>
            </a:r>
            <a:r>
              <a:rPr lang="es-ES" dirty="0" err="1"/>
              <a:t>Trull</a:t>
            </a:r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024A8F2-7245-2D44-BCC8-EBF30E9DF0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920" y="328985"/>
            <a:ext cx="3740150" cy="120142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779E334-4203-8940-AC34-9E70D423670A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90879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F8C2C-26CA-7340-B3F5-D3C85A40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76544"/>
          </a:xfrm>
        </p:spPr>
        <p:txBody>
          <a:bodyPr>
            <a:normAutofit/>
          </a:bodyPr>
          <a:lstStyle/>
          <a:p>
            <a:r>
              <a:rPr lang="es-ES" altLang="es-ES" dirty="0"/>
              <a:t>CONOCE TU FUERZA DE VENTAS</a:t>
            </a:r>
            <a:br>
              <a:rPr lang="es-ES" altLang="es-ES" b="1" dirty="0">
                <a:solidFill>
                  <a:srgbClr val="78697B"/>
                </a:solidFill>
              </a:rPr>
            </a:b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293E7-43A3-5B42-A30F-B3B86CA5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10</a:t>
            </a:fld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820030-ACCC-1F45-A3A2-E7E11AE5A0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638097"/>
            <a:ext cx="10363826" cy="4245178"/>
          </a:xfrm>
        </p:spPr>
        <p:txBody>
          <a:bodyPr>
            <a:normAutofit/>
          </a:bodyPr>
          <a:lstStyle/>
          <a:p>
            <a:r>
              <a:rPr lang="es-ES" sz="2100" cap="none" dirty="0"/>
              <a:t>“Los integrantes de tu fuerza de Ventas tienen que estar capacitados para transmitir con efectividad todos los beneficios y ventajas que distinguen tu empresa y sus productos”</a:t>
            </a:r>
          </a:p>
          <a:p>
            <a:r>
              <a:rPr lang="es-ES" dirty="0"/>
              <a:t>Para conocer tu fuerza de ventas hay que abordar DOS temas:</a:t>
            </a:r>
            <a:endParaRPr lang="es-ES" sz="1600" dirty="0"/>
          </a:p>
          <a:p>
            <a:r>
              <a:rPr lang="es-ES" dirty="0"/>
              <a:t>     </a:t>
            </a:r>
            <a:r>
              <a:rPr lang="es-ES" b="1" dirty="0"/>
              <a:t>1º.- Habilidades –</a:t>
            </a:r>
            <a:r>
              <a:rPr lang="es-ES" dirty="0"/>
              <a:t> (buen vendedor)</a:t>
            </a:r>
            <a:endParaRPr lang="es-ES" sz="1600" dirty="0"/>
          </a:p>
          <a:p>
            <a:pPr lvl="4"/>
            <a:r>
              <a:rPr lang="es-ES" dirty="0"/>
              <a:t>Dominar el arte de la persuasión</a:t>
            </a:r>
            <a:endParaRPr lang="es-ES" sz="1100" dirty="0"/>
          </a:p>
          <a:p>
            <a:pPr lvl="4"/>
            <a:r>
              <a:rPr lang="es-ES" dirty="0"/>
              <a:t>Detectar necesidades.</a:t>
            </a:r>
            <a:endParaRPr lang="es-ES" sz="1100" dirty="0"/>
          </a:p>
          <a:p>
            <a:pPr lvl="4"/>
            <a:r>
              <a:rPr lang="es-ES" dirty="0"/>
              <a:t>Manejar objeciones</a:t>
            </a:r>
            <a:endParaRPr lang="es-ES" sz="1100" dirty="0"/>
          </a:p>
          <a:p>
            <a:pPr lvl="4"/>
            <a:r>
              <a:rPr lang="es-ES" dirty="0"/>
              <a:t>Cerrar la venta en el momento oportuno.</a:t>
            </a:r>
            <a:endParaRPr lang="es-ES" sz="1100" dirty="0"/>
          </a:p>
          <a:p>
            <a:r>
              <a:rPr lang="es-ES" dirty="0"/>
              <a:t>      </a:t>
            </a:r>
            <a:r>
              <a:rPr lang="es-ES" b="1" dirty="0"/>
              <a:t>2º.- Actitudes- </a:t>
            </a:r>
            <a:r>
              <a:rPr lang="es-ES" dirty="0"/>
              <a:t>“</a:t>
            </a:r>
            <a:r>
              <a:rPr lang="es-ES" cap="none" dirty="0"/>
              <a:t>la actitud lo es todo” Una mala actitud del vendedor arruina la venta.  </a:t>
            </a:r>
            <a:endParaRPr lang="es-ES" sz="1600" cap="none" dirty="0"/>
          </a:p>
          <a:p>
            <a:r>
              <a:rPr lang="es-ES" cap="none" dirty="0"/>
              <a:t>                      Ser positivo y proactivo y sobre todo intención de </a:t>
            </a:r>
            <a:r>
              <a:rPr lang="es-ES" b="1" cap="none" dirty="0"/>
              <a:t>“asesorar al cliente”</a:t>
            </a:r>
            <a:endParaRPr lang="es-ES" sz="1600" cap="none" dirty="0"/>
          </a:p>
          <a:p>
            <a:endParaRPr lang="es-ES" sz="1800" cap="none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E42C23-A21E-F249-B894-06B11A22C8DD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3B1CE30-59EA-1947-938A-934DA45EB393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598DB4E9-30A0-A44F-8B32-F4A52C2C6A66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484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3D039-AB56-9A4E-B6C4-4F51ECA08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PUBLICO Y CLIENTES,   </a:t>
            </a:r>
            <a:r>
              <a:rPr lang="es-ES" dirty="0">
                <a:solidFill>
                  <a:srgbClr val="FF0000"/>
                </a:solidFill>
              </a:rPr>
              <a:t>OBJETIVO ¿?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D8C794-49A2-0749-B66A-90630624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11</a:t>
            </a:fld>
            <a:endParaRPr lang="es-ES"/>
          </a:p>
        </p:txBody>
      </p:sp>
      <p:sp>
        <p:nvSpPr>
          <p:cNvPr id="9" name="3 Elipse">
            <a:extLst>
              <a:ext uri="{FF2B5EF4-FFF2-40B4-BE49-F238E27FC236}">
                <a16:creationId xmlns:a16="http://schemas.microsoft.com/office/drawing/2014/main" id="{47966E0F-21C0-D640-8167-B67EF86363F7}"/>
              </a:ext>
            </a:extLst>
          </p:cNvPr>
          <p:cNvSpPr/>
          <p:nvPr/>
        </p:nvSpPr>
        <p:spPr>
          <a:xfrm>
            <a:off x="2759869" y="2330341"/>
            <a:ext cx="6672262" cy="381635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s-ES" sz="3600" b="1" dirty="0">
                <a:solidFill>
                  <a:srgbClr val="FF0000"/>
                </a:solidFill>
              </a:rPr>
              <a:t>        </a:t>
            </a:r>
            <a:r>
              <a:rPr lang="es-ES" sz="2400" b="1" dirty="0">
                <a:solidFill>
                  <a:srgbClr val="FF0000"/>
                </a:solidFill>
              </a:rPr>
              <a:t>PUBLICO OBJETIVO</a:t>
            </a:r>
          </a:p>
        </p:txBody>
      </p:sp>
      <p:sp>
        <p:nvSpPr>
          <p:cNvPr id="10" name="4 Elipse">
            <a:extLst>
              <a:ext uri="{FF2B5EF4-FFF2-40B4-BE49-F238E27FC236}">
                <a16:creationId xmlns:a16="http://schemas.microsoft.com/office/drawing/2014/main" id="{71FC65CB-0C4C-B54D-8D68-F15C6A8C4932}"/>
              </a:ext>
            </a:extLst>
          </p:cNvPr>
          <p:cNvSpPr/>
          <p:nvPr/>
        </p:nvSpPr>
        <p:spPr>
          <a:xfrm>
            <a:off x="3436937" y="2330341"/>
            <a:ext cx="5318125" cy="2870943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anchor="b"/>
          <a:lstStyle/>
          <a:p>
            <a:pPr eaLnBrk="1" hangingPunct="1">
              <a:defRPr/>
            </a:pPr>
            <a:r>
              <a:rPr lang="es-ES" sz="2400" dirty="0">
                <a:solidFill>
                  <a:srgbClr val="FF0000"/>
                </a:solidFill>
              </a:rPr>
              <a:t>% Que tiene una necesidad           que cubren nuestros productos </a:t>
            </a:r>
          </a:p>
        </p:txBody>
      </p:sp>
      <p:sp>
        <p:nvSpPr>
          <p:cNvPr id="13" name="5 Elipse">
            <a:extLst>
              <a:ext uri="{FF2B5EF4-FFF2-40B4-BE49-F238E27FC236}">
                <a16:creationId xmlns:a16="http://schemas.microsoft.com/office/drawing/2014/main" id="{94141D20-D729-944B-9168-D4D2992DEB36}"/>
              </a:ext>
            </a:extLst>
          </p:cNvPr>
          <p:cNvSpPr/>
          <p:nvPr/>
        </p:nvSpPr>
        <p:spPr>
          <a:xfrm>
            <a:off x="4038599" y="2390666"/>
            <a:ext cx="4114800" cy="1694951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anchor="b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es-ES" sz="2400" dirty="0">
                <a:solidFill>
                  <a:srgbClr val="FF0000"/>
                </a:solidFill>
              </a:rPr>
              <a:t>% Al que podemos mostrar nuestra oferta</a:t>
            </a:r>
          </a:p>
        </p:txBody>
      </p:sp>
      <p:sp>
        <p:nvSpPr>
          <p:cNvPr id="14" name="6 Elipse">
            <a:extLst>
              <a:ext uri="{FF2B5EF4-FFF2-40B4-BE49-F238E27FC236}">
                <a16:creationId xmlns:a16="http://schemas.microsoft.com/office/drawing/2014/main" id="{48208EC0-F6E9-C44A-9476-C8F8633EF945}"/>
              </a:ext>
            </a:extLst>
          </p:cNvPr>
          <p:cNvSpPr/>
          <p:nvPr/>
        </p:nvSpPr>
        <p:spPr>
          <a:xfrm>
            <a:off x="5081586" y="2348722"/>
            <a:ext cx="2028825" cy="814316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400" dirty="0">
                <a:solidFill>
                  <a:srgbClr val="FF0000"/>
                </a:solidFill>
              </a:rPr>
              <a:t>% Que la acepta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E267687-6AB3-2642-9842-CAA793DCF950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3B0B03D-1947-6242-A865-AD1938B94085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961572BB-675E-A34B-B176-3EB8B52A27B6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73769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4BB04-97B7-BC49-9232-70B60DFF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altLang="es-ES" sz="4000" dirty="0"/>
              <a:t>Caracterización de los </a:t>
            </a:r>
            <a:br>
              <a:rPr lang="es-ES_tradnl" altLang="es-ES" sz="4000" dirty="0"/>
            </a:br>
            <a:r>
              <a:rPr lang="es-ES_tradnl" altLang="es-ES" sz="4000" dirty="0"/>
              <a:t>objetivos comerciales:</a:t>
            </a:r>
            <a:br>
              <a:rPr lang="es-ES_tradnl" altLang="es-ES" sz="3200" b="1" dirty="0">
                <a:solidFill>
                  <a:srgbClr val="78697B"/>
                </a:solidFill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2CE874-F831-BB46-B738-B79C879804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s-ES" altLang="es-ES" cap="none" dirty="0">
                <a:latin typeface="Calibri" panose="020F0502020204030204" pitchFamily="34" charset="0"/>
              </a:rPr>
              <a:t>Elaboración de la oferta comercial, lo que supone:</a:t>
            </a:r>
          </a:p>
          <a:p>
            <a:pPr lvl="1">
              <a:spcBef>
                <a:spcPct val="50000"/>
              </a:spcBef>
              <a:buClr>
                <a:srgbClr val="242852"/>
              </a:buClr>
              <a:buFont typeface="Wingdings" pitchFamily="2" charset="2"/>
              <a:buChar char="q"/>
            </a:pPr>
            <a:r>
              <a:rPr lang="es-ES" altLang="es-ES" sz="2000" cap="none" dirty="0">
                <a:latin typeface="Calibri" panose="020F0502020204030204" pitchFamily="34" charset="0"/>
              </a:rPr>
              <a:t> Definir del producto/servicio a facturar</a:t>
            </a:r>
          </a:p>
          <a:p>
            <a:pPr lvl="1">
              <a:spcBef>
                <a:spcPct val="50000"/>
              </a:spcBef>
              <a:buClr>
                <a:srgbClr val="242852"/>
              </a:buClr>
              <a:buFont typeface="Wingdings" pitchFamily="2" charset="2"/>
              <a:buChar char="q"/>
            </a:pPr>
            <a:r>
              <a:rPr lang="es-ES" altLang="es-ES" sz="2000" cap="none" dirty="0">
                <a:latin typeface="Calibri" panose="020F0502020204030204" pitchFamily="34" charset="0"/>
              </a:rPr>
              <a:t> Precio al que podemos facturar</a:t>
            </a:r>
          </a:p>
          <a:p>
            <a:pPr lvl="1">
              <a:spcBef>
                <a:spcPct val="50000"/>
              </a:spcBef>
              <a:buClr>
                <a:srgbClr val="242852"/>
              </a:buClr>
              <a:buFont typeface="Wingdings" pitchFamily="2" charset="2"/>
              <a:buChar char="q"/>
            </a:pPr>
            <a:r>
              <a:rPr lang="es-ES" altLang="es-ES" sz="2000" cap="none" dirty="0">
                <a:latin typeface="Calibri" panose="020F0502020204030204" pitchFamily="34" charset="0"/>
              </a:rPr>
              <a:t> Vías para llegar a situarlo al alcance de nuestros clientes</a:t>
            </a:r>
          </a:p>
          <a:p>
            <a:pPr lvl="1">
              <a:spcBef>
                <a:spcPct val="50000"/>
              </a:spcBef>
              <a:buClr>
                <a:srgbClr val="242852"/>
              </a:buClr>
              <a:buFont typeface="Wingdings" pitchFamily="2" charset="2"/>
              <a:buChar char="q"/>
            </a:pPr>
            <a:r>
              <a:rPr lang="es-ES" altLang="es-ES" sz="2000" cap="none" dirty="0">
                <a:latin typeface="Calibri" panose="020F0502020204030204" pitchFamily="34" charset="0"/>
              </a:rPr>
              <a:t> Comunicación con el mercado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1C80C1-DACF-FD4B-A03B-58B931E3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12</a:t>
            </a:fld>
            <a:endParaRPr lang="es-ES"/>
          </a:p>
        </p:txBody>
      </p:sp>
      <p:pic>
        <p:nvPicPr>
          <p:cNvPr id="7" name="Picture 6" descr="clipbrd3">
            <a:extLst>
              <a:ext uri="{FF2B5EF4-FFF2-40B4-BE49-F238E27FC236}">
                <a16:creationId xmlns:a16="http://schemas.microsoft.com/office/drawing/2014/main" id="{03AC058A-0849-8B4D-BF50-0C0EBC7A9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218" y="2486009"/>
            <a:ext cx="218281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D65427C-57B3-E741-88E0-E009EBCB406D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5A750B6-8CDD-0149-93AC-7396FDD1908C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7B76E8EE-1A69-C34F-BDE2-AEADA9192FD4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21993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716AA-3AD7-1443-9267-A0F53427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eaLnBrk="1" hangingPunct="1">
              <a:spcBef>
                <a:spcPct val="40000"/>
              </a:spcBef>
            </a:pPr>
            <a:r>
              <a:rPr lang="es-ES" altLang="es-ES" sz="3600" dirty="0">
                <a:solidFill>
                  <a:schemeClr val="tx1"/>
                </a:solidFill>
                <a:latin typeface="+mn-lt"/>
              </a:rPr>
              <a:t>PLAN DE VENTAS</a:t>
            </a:r>
            <a:br>
              <a:rPr lang="es-ES" altLang="es-ES" sz="3600" b="1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br>
              <a:rPr lang="es-ES" altLang="es-ES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DDEAAC-2DBE-8544-B9B0-9D36ECE292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95060" y="2367092"/>
            <a:ext cx="9382539" cy="342410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cap="none" dirty="0">
                <a:solidFill>
                  <a:srgbClr val="504652"/>
                </a:solidFill>
              </a:rPr>
              <a:t>Cuantificación de las ventas en 1-3 años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cap="none" dirty="0">
                <a:solidFill>
                  <a:srgbClr val="504652"/>
                </a:solidFill>
              </a:rPr>
              <a:t>Tipo de productos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cap="none" dirty="0">
                <a:solidFill>
                  <a:srgbClr val="504652"/>
                </a:solidFill>
              </a:rPr>
              <a:t>Precios de cada producto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cap="none" dirty="0">
                <a:solidFill>
                  <a:srgbClr val="504652"/>
                </a:solidFill>
              </a:rPr>
              <a:t>Coste de cada producto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D75D18-B2D1-B949-B273-7A298392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13</a:t>
            </a:fld>
            <a:endParaRPr lang="es-ES"/>
          </a:p>
        </p:txBody>
      </p:sp>
      <p:pic>
        <p:nvPicPr>
          <p:cNvPr id="7" name="Picture 2" descr="http://www.mujeresdeempresa.com/images/graficos/grafico_barras.jpg">
            <a:extLst>
              <a:ext uri="{FF2B5EF4-FFF2-40B4-BE49-F238E27FC236}">
                <a16:creationId xmlns:a16="http://schemas.microsoft.com/office/drawing/2014/main" id="{826FC898-691D-2A4A-9D18-44952B918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015" y="2996472"/>
            <a:ext cx="20669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638BBA5-BBB1-744B-907C-4A3F867123AC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68E724E-1B87-C144-A616-06C878ADAB38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3107DC54-0BEB-7845-9A2B-65ADE0BFEC5F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87911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BF295-3A34-444F-AE5A-272D75F7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3986"/>
          </a:xfrm>
        </p:spPr>
        <p:txBody>
          <a:bodyPr/>
          <a:lstStyle/>
          <a:p>
            <a:r>
              <a:rPr lang="es-ES" dirty="0"/>
              <a:t>PLANIFICACION DE VENTAS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548610-5F35-A449-8D8C-A1336452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14</a:t>
            </a:fld>
            <a:endParaRPr lang="es-ES"/>
          </a:p>
        </p:txBody>
      </p:sp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941F6D58-439D-D240-82DE-FFEB49B010F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3416553"/>
              </p:ext>
            </p:extLst>
          </p:nvPr>
        </p:nvGraphicFramePr>
        <p:xfrm>
          <a:off x="913774" y="2006600"/>
          <a:ext cx="10363202" cy="3472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0182">
                  <a:extLst>
                    <a:ext uri="{9D8B030D-6E8A-4147-A177-3AD203B41FA5}">
                      <a16:colId xmlns:a16="http://schemas.microsoft.com/office/drawing/2014/main" val="1857174076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491205111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2728039989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1914153273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2111159851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2241483886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1545324097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799755854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605276727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893255750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2253341207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4242860423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864117532"/>
                    </a:ext>
                  </a:extLst>
                </a:gridCol>
              </a:tblGrid>
              <a:tr h="33342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effectLst/>
                        </a:rPr>
                        <a:t>PROYECCION DE LAS VENTAS</a:t>
                      </a:r>
                      <a:endParaRPr lang="es-ES" sz="20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919579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604270377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PRODUCTOS O SERVICIOS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ENERO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FEBRERO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MARZO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ABRIL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MAYO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JUNIO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JULIO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AGOSTO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SEPTBRE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OCTUBRE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NOVBRE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DICBRE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620617865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195592794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UNIDADES A VENDER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4283783655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PRECIO UNITARIO DE VENTA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844437740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INGRESOS PREVISTOS POR VENTAS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356597365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PRECIO UNITARIO DE COMPRA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968830193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OTROS COSTES DEL PRODUCTO / SERVICIO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4108733657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550520663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DATOS ACUMULADOS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ENERO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FEBRERO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MARZO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ABRIL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MAYO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JUNIO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JULIO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AGOSTO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SEPTBRE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OCTUBRE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NOVBRE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DICBRE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553306383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4016210113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UNIDADES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42098639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INGRESOS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1147280449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COSTES DE COMPRA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456495268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OTROS COSTES DEL PRODUCTO / SERVICIO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49543111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217164557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256732F1-F60D-DA4A-9F80-C7754D2CB77B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97AC62D-1F74-8645-8AE3-2E930F97FD40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118E3E2-7DD5-6941-9098-F086889A9C2E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582037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8E99FE8-E282-6943-B6B6-06C8EF10D2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7D22-478F-4729-8A85-7DEE27A225E2}" type="slidenum">
              <a:rPr lang="es-ES" smtClean="0"/>
              <a:t>15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D8BCA7D-D638-4C45-86F6-13C5CC3928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6278"/>
            <a:ext cx="1333500" cy="12827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7FC09C4-64E6-B84B-9BFD-1678679E00B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920" y="328985"/>
            <a:ext cx="3740150" cy="120142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E1A9016-78BF-6F49-ADCE-49CAB84E64C5}"/>
              </a:ext>
            </a:extLst>
          </p:cNvPr>
          <p:cNvSpPr txBox="1"/>
          <p:nvPr/>
        </p:nvSpPr>
        <p:spPr>
          <a:xfrm>
            <a:off x="2970525" y="2178223"/>
            <a:ext cx="5987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Fem Futur 6 º edición </a:t>
            </a:r>
          </a:p>
          <a:p>
            <a:pPr algn="ctr"/>
            <a:r>
              <a:rPr lang="es-ES" sz="3200" dirty="0"/>
              <a:t>SECOT VALENCIA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2BE0219-461D-2A40-A299-DCAC75213806}"/>
              </a:ext>
            </a:extLst>
          </p:cNvPr>
          <p:cNvSpPr txBox="1"/>
          <p:nvPr/>
        </p:nvSpPr>
        <p:spPr>
          <a:xfrm>
            <a:off x="5265174" y="4969707"/>
            <a:ext cx="23007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2021 / 2022</a:t>
            </a:r>
          </a:p>
          <a:p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A2E46EE-9ADA-4A44-B097-E0514E34609A}"/>
              </a:ext>
            </a:extLst>
          </p:cNvPr>
          <p:cNvSpPr txBox="1"/>
          <p:nvPr/>
        </p:nvSpPr>
        <p:spPr>
          <a:xfrm>
            <a:off x="2651710" y="3987566"/>
            <a:ext cx="725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B050"/>
                </a:solidFill>
              </a:rPr>
              <a:t>SECOT, AYUDAMOS AL EMPRENDIMIENTO Y A CREAR EMPRESAS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F23E69B-767B-024D-A7D7-FB552DD75C5B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7193262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E0764F65-F816-9C41-97AC-8C80F6249756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334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7143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ct val="40000"/>
              </a:spcBef>
              <a:buClr>
                <a:schemeClr val="accent1"/>
              </a:buClr>
            </a:pPr>
            <a:endParaRPr lang="es-ES" altLang="es-ES" sz="1600" dirty="0">
              <a:latin typeface="Calibri" panose="020F0502020204030204" pitchFamily="34" charset="0"/>
            </a:endParaRPr>
          </a:p>
          <a:p>
            <a:pPr lvl="2" algn="ctr" eaLnBrk="1" hangingPunct="1">
              <a:spcBef>
                <a:spcPct val="40000"/>
              </a:spcBef>
              <a:buClr>
                <a:schemeClr val="accent1"/>
              </a:buClr>
            </a:pPr>
            <a:r>
              <a:rPr lang="es-ES" altLang="es-ES" sz="4000" dirty="0">
                <a:latin typeface="+mn-lt"/>
              </a:rPr>
              <a:t>¿QUE ES VENDER?</a:t>
            </a:r>
          </a:p>
          <a:p>
            <a:pPr lvl="2" eaLnBrk="1" hangingPunct="1">
              <a:spcBef>
                <a:spcPct val="40000"/>
              </a:spcBef>
              <a:buClr>
                <a:srgbClr val="264F68"/>
              </a:buClr>
            </a:pPr>
            <a:endParaRPr lang="es-ES" altLang="es-ES" dirty="0">
              <a:solidFill>
                <a:srgbClr val="504652"/>
              </a:solidFill>
              <a:latin typeface="Calibri" panose="020F0502020204030204" pitchFamily="34" charset="0"/>
            </a:endParaRPr>
          </a:p>
          <a:p>
            <a:pPr lvl="2" eaLnBrk="1" hangingPunct="1">
              <a:spcBef>
                <a:spcPct val="40000"/>
              </a:spcBef>
              <a:buClr>
                <a:srgbClr val="264F68"/>
              </a:buClr>
              <a:buFont typeface="Arial" panose="020B0604020202020204" pitchFamily="34" charset="0"/>
              <a:buChar char="•"/>
            </a:pPr>
            <a:endParaRPr lang="es-ES" altLang="es-ES" dirty="0">
              <a:solidFill>
                <a:srgbClr val="504652"/>
              </a:solidFill>
              <a:latin typeface="Calibri" panose="020F0502020204030204" pitchFamily="34" charset="0"/>
            </a:endParaRPr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id="{9E040EAF-69CF-7343-AABC-DE7D9039DAAA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913775" y="2542190"/>
            <a:ext cx="10363826" cy="117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ES" altLang="es-ES" b="1" dirty="0">
                <a:solidFill>
                  <a:srgbClr val="504652"/>
                </a:solidFill>
                <a:latin typeface="+mn-lt"/>
              </a:rPr>
              <a:t>«</a:t>
            </a:r>
            <a:r>
              <a:rPr lang="es-ES" altLang="es-ES" dirty="0">
                <a:solidFill>
                  <a:srgbClr val="504652"/>
                </a:solidFill>
                <a:latin typeface="+mn-lt"/>
              </a:rPr>
              <a:t>Vender es el proceso por medio del cual el proveedor </a:t>
            </a:r>
            <a:r>
              <a:rPr lang="es-ES" altLang="es-ES" b="1" dirty="0">
                <a:solidFill>
                  <a:srgbClr val="00B050"/>
                </a:solidFill>
                <a:latin typeface="+mn-lt"/>
              </a:rPr>
              <a:t>averigua</a:t>
            </a:r>
            <a:r>
              <a:rPr lang="es-ES" altLang="es-ES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ES" altLang="es-ES" dirty="0">
                <a:solidFill>
                  <a:srgbClr val="504652"/>
                </a:solidFill>
                <a:latin typeface="+mn-lt"/>
              </a:rPr>
              <a:t>y</a:t>
            </a:r>
            <a:r>
              <a:rPr lang="es-ES" altLang="es-ES" dirty="0">
                <a:solidFill>
                  <a:srgbClr val="78697B"/>
                </a:solidFill>
                <a:latin typeface="+mn-lt"/>
              </a:rPr>
              <a:t> </a:t>
            </a:r>
            <a:r>
              <a:rPr lang="es-ES" altLang="es-ES" b="1" dirty="0">
                <a:solidFill>
                  <a:srgbClr val="FFC000"/>
                </a:solidFill>
                <a:latin typeface="+mn-lt"/>
              </a:rPr>
              <a:t>activa las necesidades y/o deseos</a:t>
            </a:r>
            <a:r>
              <a:rPr lang="es-ES" altLang="es-ES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ES" altLang="es-ES" dirty="0">
                <a:solidFill>
                  <a:srgbClr val="504652"/>
                </a:solidFill>
                <a:latin typeface="+mn-lt"/>
              </a:rPr>
              <a:t>del comprador y </a:t>
            </a:r>
            <a:r>
              <a:rPr lang="es-ES" altLang="es-ES" b="1" dirty="0">
                <a:solidFill>
                  <a:srgbClr val="00B0F0"/>
                </a:solidFill>
                <a:latin typeface="+mn-lt"/>
              </a:rPr>
              <a:t>satisface</a:t>
            </a:r>
            <a:r>
              <a:rPr lang="es-ES" altLang="es-ES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ES" altLang="es-ES" dirty="0">
                <a:solidFill>
                  <a:srgbClr val="504652"/>
                </a:solidFill>
                <a:latin typeface="+mn-lt"/>
              </a:rPr>
              <a:t>los mismos con </a:t>
            </a:r>
            <a:r>
              <a:rPr lang="es-ES" altLang="es-ES" b="1" dirty="0">
                <a:solidFill>
                  <a:srgbClr val="00B0F0"/>
                </a:solidFill>
                <a:latin typeface="+mn-lt"/>
              </a:rPr>
              <a:t>ventajas o beneficios mutuos</a:t>
            </a:r>
            <a:r>
              <a:rPr lang="es-ES" altLang="es-ES" dirty="0">
                <a:solidFill>
                  <a:srgbClr val="002060"/>
                </a:solidFill>
                <a:latin typeface="+mn-lt"/>
              </a:rPr>
              <a:t>.»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4EE32F-67CB-8946-BCAE-4835C09F8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3BE4C83-2217-E04D-9FBE-A03D245E0CE6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4BC5BA8-8E3E-BC48-A388-05A54C73DE36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8D7D40E9-BB77-3A4F-A4DA-36ABEA0909E4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58219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5A899-9774-CA45-9A65-2EEECB9A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(etapas):</a:t>
            </a:r>
            <a:br>
              <a:rPr lang="es-ES" altLang="es-ES" b="1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460A1-6F33-8A4C-AEF8-93EB350FB4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57965" y="2336931"/>
            <a:ext cx="7276069" cy="342410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Preparación de la entrevista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Determinación de las necesidades a cubrir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Presentación de la solución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Resolución de las objeciones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Cierre de la venta</a:t>
            </a:r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59C507-F6B6-394F-9B2A-FD5D718E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F1F70D-5309-714C-8D64-BB0763ED93A7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136C79C-8765-794D-B53B-86D3DA9A79D0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964D74D1-407D-DD42-ABF4-C733DCEA81FA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36814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4CA16-394B-3241-A6CE-1951F8C72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  1)</a:t>
            </a:r>
            <a:br>
              <a:rPr lang="es-ES" altLang="es-ES" b="1" dirty="0"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9F3091-33EC-3F48-B85C-E37E1150DD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86725" y="2094154"/>
            <a:ext cx="7218549" cy="3424107"/>
          </a:xfrm>
        </p:spPr>
        <p:txBody>
          <a:bodyPr>
            <a:normAutofit fontScale="92500" lnSpcReduction="10000"/>
          </a:bodyPr>
          <a:lstStyle/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400" dirty="0">
                <a:solidFill>
                  <a:srgbClr val="504652"/>
                </a:solidFill>
              </a:rPr>
              <a:t>Preparación de la entrevista</a:t>
            </a:r>
            <a:endParaRPr lang="es-ES" altLang="es-ES" sz="2000" dirty="0">
              <a:solidFill>
                <a:srgbClr val="504652"/>
              </a:solidFill>
            </a:endParaRP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dirty="0">
                <a:solidFill>
                  <a:srgbClr val="504652"/>
                </a:solidFill>
              </a:rPr>
              <a:t>a) Conocimiento del cliente.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Productos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Personas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Intereses y objetivos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dirty="0">
                <a:solidFill>
                  <a:srgbClr val="504652"/>
                </a:solidFill>
              </a:rPr>
              <a:t>b) Presentación propia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Personal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Empresa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8C7A46-3E91-F74B-B740-264815C99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4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4F245A5-9122-7C4F-A56B-A43C6D9FCFFA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7EB81D9-0E9D-4849-A394-4CC89745E0C8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17E212BE-7F90-3D42-89FA-CA7E2A216F8E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20528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21683-6B70-844C-B24B-883111D2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  2)</a:t>
            </a:r>
            <a:br>
              <a:rPr lang="es-ES" altLang="es-ES" b="1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2FB5D0-E201-B54D-B949-3325109708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86295" y="2336931"/>
            <a:ext cx="7819409" cy="3424107"/>
          </a:xfrm>
        </p:spPr>
        <p:txBody>
          <a:bodyPr>
            <a:normAutofit/>
          </a:bodyPr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 </a:t>
            </a:r>
            <a:r>
              <a:rPr lang="es-ES" altLang="es-ES" sz="1800" b="1" dirty="0">
                <a:solidFill>
                  <a:srgbClr val="504652"/>
                </a:solidFill>
              </a:rPr>
              <a:t>Determinación de las necesidades. 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b="1" dirty="0">
                <a:solidFill>
                  <a:srgbClr val="504652"/>
                </a:solidFill>
              </a:rPr>
              <a:t>Indagación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Preguntas abiertas.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Preguntas cerradas.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Preguntas control.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b="1" dirty="0">
                <a:solidFill>
                  <a:srgbClr val="504652"/>
                </a:solidFill>
              </a:rPr>
              <a:t>Escucha activa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b="1" dirty="0">
                <a:solidFill>
                  <a:srgbClr val="504652"/>
                </a:solidFill>
              </a:rPr>
              <a:t>Demostrar que se entienden las respuestas</a:t>
            </a:r>
            <a:endParaRPr lang="es-ES" sz="1800" b="1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FB564-AD83-DE4E-80CA-31535E8E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5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B13F16D-FAD9-D742-B8C4-0D4F5FAF400B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87969E-81C2-1944-B1CC-65471EFF0846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E0498F1-CCAB-F74C-AB87-3DD4104984AC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030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F96EA-BEA0-3945-977C-C6A110FC0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solidFill>
                  <a:srgbClr val="504652"/>
                </a:solidFill>
                <a:latin typeface="+mn-lt"/>
              </a:rPr>
              <a:t>Técnica de ventas (etapa  3)</a:t>
            </a:r>
            <a:br>
              <a:rPr lang="es-ES" altLang="es-ES" b="1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64CD8-CBBA-8A49-B735-53E8F84692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16266" y="2567576"/>
            <a:ext cx="7559467" cy="159617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3.   Presentación de la solución.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Concretar el problema a resolver.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Argumentar los beneficios que se obtienen.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E95479-BC5B-1D48-B702-A4EC7780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6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63B1248-9EB1-7148-8668-70F40FAD2164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45D17A1-B33B-1544-BB5C-2735655FDB95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969CE22-C40E-AC46-A453-A26A297199C7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7597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8877E-E88D-114D-83FE-1495B800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  4)</a:t>
            </a:r>
            <a:br>
              <a:rPr lang="es-ES" altLang="es-ES" b="1" dirty="0"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28DF71-E5A7-E146-8EBC-60CC5E724A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60265" y="2459168"/>
            <a:ext cx="7471469" cy="342410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b="1" dirty="0">
                <a:solidFill>
                  <a:srgbClr val="78697B"/>
                </a:solidFill>
              </a:rPr>
              <a:t>.Resolución de objeciones.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Distinción entre objeciones: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Falsas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Reales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51AB8D-231A-CC4C-9589-4858DF05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7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33998F4-A479-0545-9A59-EA5B36AE39BB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B0C2201-568E-E64F-891A-B6CE710BF4E2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FBB69907-4DEC-2648-B453-749A6AD6C569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68838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2B76F-AE0D-AD41-8608-976E861B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  5)</a:t>
            </a:r>
            <a:br>
              <a:rPr lang="es-ES" altLang="es-ES" b="1" dirty="0">
                <a:solidFill>
                  <a:srgbClr val="78697B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023DC4-DFA7-D146-9F0E-4256E24BF57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52355" y="2214694"/>
            <a:ext cx="6087290" cy="342410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dirty="0"/>
              <a:t>Cierre de la venta: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Términos: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Precio.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Entrega.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Plazos de pagos.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Seguimiento del servicio post-venta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8784E0-20A3-2A43-9A15-1CEC1D62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8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453C363-69BD-C947-97E5-640B4468E0EF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1D3F33A-24FF-034D-AA02-192891224FDD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9B8BD41-DF64-7A4C-AEF4-50A6247276A9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532154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619F4-7250-DB47-A133-FAD4BB38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solidFill>
                  <a:srgbClr val="504652"/>
                </a:solidFill>
              </a:rPr>
              <a:t>Características del </a:t>
            </a:r>
            <a:br>
              <a:rPr lang="es-ES" altLang="es-ES" dirty="0">
                <a:solidFill>
                  <a:srgbClr val="504652"/>
                </a:solidFill>
              </a:rPr>
            </a:br>
            <a:r>
              <a:rPr lang="es-ES" altLang="es-ES" dirty="0">
                <a:solidFill>
                  <a:srgbClr val="504652"/>
                </a:solidFill>
              </a:rPr>
              <a:t>buen vendedor</a:t>
            </a:r>
            <a:br>
              <a:rPr lang="es-ES" altLang="es-ES" b="1" dirty="0">
                <a:solidFill>
                  <a:srgbClr val="504652"/>
                </a:solidFill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1E6E6D-D1F2-E04D-AAD2-CEEE69C4B7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996031"/>
            <a:ext cx="10363826" cy="3424107"/>
          </a:xfrm>
        </p:spPr>
        <p:txBody>
          <a:bodyPr/>
          <a:lstStyle/>
          <a:p>
            <a:pPr lvl="2">
              <a:defRPr/>
            </a:pPr>
            <a:r>
              <a:rPr lang="es-ES" sz="1800" b="1" dirty="0">
                <a:cs typeface="Arial" charset="0"/>
              </a:rPr>
              <a:t>CONOCE TU PRODUCTO O SERVICIO</a:t>
            </a:r>
          </a:p>
          <a:p>
            <a:pPr lvl="2"/>
            <a:r>
              <a:rPr lang="es-ES" sz="1800" cap="none" dirty="0"/>
              <a:t>Detectar las características del producto.</a:t>
            </a:r>
          </a:p>
          <a:p>
            <a:pPr lvl="2"/>
            <a:r>
              <a:rPr lang="es-ES" sz="1800" cap="none" dirty="0"/>
              <a:t>Convertirlas en beneficios para los clientes-</a:t>
            </a:r>
          </a:p>
          <a:p>
            <a:pPr lvl="2"/>
            <a:r>
              <a:rPr lang="es-ES" sz="1800" cap="none" dirty="0"/>
              <a:t>¿Que características tiene “tu producto o servicio” que no tengan otros?</a:t>
            </a:r>
          </a:p>
          <a:p>
            <a:pPr lvl="2"/>
            <a:r>
              <a:rPr lang="es-ES" sz="1800" cap="none" dirty="0"/>
              <a:t>Establecer una línea de precios adecuada al mercado.</a:t>
            </a:r>
          </a:p>
          <a:p>
            <a:pPr lvl="2"/>
            <a:r>
              <a:rPr lang="es-ES" sz="1800" b="1" cap="none" dirty="0"/>
              <a:t>CONOCE EL MERCADO</a:t>
            </a:r>
          </a:p>
          <a:p>
            <a:pPr lvl="2"/>
            <a:r>
              <a:rPr lang="es-ES" cap="none" dirty="0"/>
              <a:t>Competencia directa e indirecta.</a:t>
            </a:r>
            <a:endParaRPr lang="es-ES" sz="1100" cap="none" dirty="0"/>
          </a:p>
          <a:p>
            <a:pPr lvl="2"/>
            <a:r>
              <a:rPr lang="es-ES" cap="none" dirty="0"/>
              <a:t>Ventajas y beneficios de “tu empresa” que lo distinguen frente a la competencia.</a:t>
            </a:r>
            <a:endParaRPr lang="es-ES" sz="1100" cap="none" dirty="0"/>
          </a:p>
          <a:p>
            <a:pPr lvl="3"/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BF5B86-80E4-124F-B1A8-CD810E02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9</a:t>
            </a:fld>
            <a:endParaRPr lang="es-ES"/>
          </a:p>
        </p:txBody>
      </p:sp>
      <p:pic>
        <p:nvPicPr>
          <p:cNvPr id="8" name="Picture 7" descr="http://www.elcomercial.info/wp-content/uploads/2010/01/quick-to-listen-300x300.jpg">
            <a:extLst>
              <a:ext uri="{FF2B5EF4-FFF2-40B4-BE49-F238E27FC236}">
                <a16:creationId xmlns:a16="http://schemas.microsoft.com/office/drawing/2014/main" id="{51694B35-4CD1-F142-9816-83541A0AF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705" y="2175503"/>
            <a:ext cx="19224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91E704B-39C3-2249-82E0-B51BC8E958AA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C6401B9C-9B30-7E49-86A0-580A48416B96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2563E851-6471-014C-9998-7C8314569AF5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718266201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{E72D5627-B019-FC45-B94F-32DAC6F09C7C}tf10001073</Template>
  <TotalTime>312</TotalTime>
  <Words>913</Words>
  <Application>Microsoft Macintosh PowerPoint</Application>
  <PresentationFormat>Panorámica</PresentationFormat>
  <Paragraphs>330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Caecilia LT Std</vt:lpstr>
      <vt:lpstr>Calibri</vt:lpstr>
      <vt:lpstr>Times New Roman</vt:lpstr>
      <vt:lpstr>Tw Cen MT</vt:lpstr>
      <vt:lpstr>Wingdings</vt:lpstr>
      <vt:lpstr>Gota</vt:lpstr>
      <vt:lpstr>PLAN DE VENTAS </vt:lpstr>
      <vt:lpstr> ¿QUE ES VENDER?  </vt:lpstr>
      <vt:lpstr>Técnica de ventas (etapas): </vt:lpstr>
      <vt:lpstr>Técnica de ventas (etapa  1) </vt:lpstr>
      <vt:lpstr>Técnica de ventas (etapa  2) </vt:lpstr>
      <vt:lpstr>Técnica de ventas (etapa  3) </vt:lpstr>
      <vt:lpstr>Técnica de ventas (etapa  4) </vt:lpstr>
      <vt:lpstr>Técnica de ventas (etapa  5) </vt:lpstr>
      <vt:lpstr>Características del  buen vendedor </vt:lpstr>
      <vt:lpstr>CONOCE TU FUERZA DE VENTAS </vt:lpstr>
      <vt:lpstr>PUBLICO Y CLIENTES,   OBJETIVO ¿?</vt:lpstr>
      <vt:lpstr>Caracterización de los  objetivos comerciales: </vt:lpstr>
      <vt:lpstr>PLAN DE VENTAS  </vt:lpstr>
      <vt:lpstr>PLANIFICACION DE VENTAS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EMPRENDEDOR</dc:title>
  <dc:creator>Usuario de Microsoft Office</dc:creator>
  <cp:lastModifiedBy>Juan Francisco VELASCO MORENO</cp:lastModifiedBy>
  <cp:revision>23</cp:revision>
  <dcterms:created xsi:type="dcterms:W3CDTF">2020-06-09T18:19:44Z</dcterms:created>
  <dcterms:modified xsi:type="dcterms:W3CDTF">2021-07-28T16:53:15Z</dcterms:modified>
</cp:coreProperties>
</file>