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8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7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/>
    <p:restoredTop sz="96405"/>
  </p:normalViewPr>
  <p:slideViewPr>
    <p:cSldViewPr snapToGrid="0" snapToObjects="1">
      <p:cViewPr varScale="1">
        <p:scale>
          <a:sx n="130" d="100"/>
          <a:sy n="130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Francisco VELASCO MORENO" userId="9316fdf8-8e65-4147-94f2-566af9432a82" providerId="ADAL" clId="{98ECA915-2D95-7946-B063-2B5564649FCC}"/>
    <pc:docChg chg="modSld">
      <pc:chgData name="Juan Francisco VELASCO MORENO" userId="9316fdf8-8e65-4147-94f2-566af9432a82" providerId="ADAL" clId="{98ECA915-2D95-7946-B063-2B5564649FCC}" dt="2021-09-06T15:45:04.453" v="10" actId="20577"/>
      <pc:docMkLst>
        <pc:docMk/>
      </pc:docMkLst>
      <pc:sldChg chg="modSp mod">
        <pc:chgData name="Juan Francisco VELASCO MORENO" userId="9316fdf8-8e65-4147-94f2-566af9432a82" providerId="ADAL" clId="{98ECA915-2D95-7946-B063-2B5564649FCC}" dt="2021-09-06T15:45:04.453" v="10" actId="20577"/>
        <pc:sldMkLst>
          <pc:docMk/>
          <pc:sldMk cId="1908799994" sldId="256"/>
        </pc:sldMkLst>
        <pc:spChg chg="mod">
          <ac:chgData name="Juan Francisco VELASCO MORENO" userId="9316fdf8-8e65-4147-94f2-566af9432a82" providerId="ADAL" clId="{98ECA915-2D95-7946-B063-2B5564649FCC}" dt="2021-09-06T15:45:04.453" v="10" actId="20577"/>
          <ac:spMkLst>
            <pc:docMk/>
            <pc:sldMk cId="1908799994" sldId="256"/>
            <ac:spMk id="8" creationId="{8659B5FD-E8AC-C145-B2DD-6FE0C6FF200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8B5F-DDED-E348-9977-D7F7BEBFD306}" type="datetimeFigureOut">
              <a:rPr lang="es-ES" smtClean="0"/>
              <a:t>6/9/21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8090-486F-1242-9A44-9D8DD8148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97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F996-8551-F04B-BEFD-8847E192F603}" type="datetime1">
              <a:rPr lang="es-ES" smtClean="0"/>
              <a:t>6/9/21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06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430D-C535-614A-BC17-44091F4EC6FB}" type="datetime1">
              <a:rPr lang="es-ES" smtClean="0"/>
              <a:t>6/9/21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36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DEC0-BE3F-E445-A75F-FCD0724D4A49}" type="datetime1">
              <a:rPr lang="es-ES" smtClean="0"/>
              <a:t>6/9/21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6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16F2-4941-B048-ACBA-896B79DB8B2A}" type="datetime1">
              <a:rPr lang="es-ES" smtClean="0"/>
              <a:t>6/9/21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19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6881-66C8-2640-9708-A813AFCF36B4}" type="datetime1">
              <a:rPr lang="es-ES" smtClean="0"/>
              <a:t>6/9/21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20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8C-EEF3-A441-A148-79D3AFA88992}" type="datetime1">
              <a:rPr lang="es-ES" smtClean="0"/>
              <a:t>6/9/21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094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ECF7-6AFB-6C4D-87FA-3ACE514B2CD0}" type="datetime1">
              <a:rPr lang="es-ES" smtClean="0"/>
              <a:t>6/9/21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60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03AB-9383-5A46-BEA7-A959666FFF32}" type="datetime1">
              <a:rPr lang="es-ES" smtClean="0"/>
              <a:t>6/9/21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31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966-C88A-364D-96EC-BCDEDDA32CD9}" type="datetime1">
              <a:rPr lang="es-ES" smtClean="0"/>
              <a:t>6/9/21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31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D6B5-1505-E248-B4E7-5DC26C040BB4}" type="datetimeFigureOut">
              <a:rPr lang="es-ES" smtClean="0"/>
              <a:t>6/9/21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24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532E-7727-1A48-94E1-08AF99497774}" type="datetime1">
              <a:rPr lang="es-ES" smtClean="0"/>
              <a:t>6/9/21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9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E29F-D7E5-4042-8215-82FA6F1A157B}" type="datetime1">
              <a:rPr lang="es-ES" smtClean="0"/>
              <a:t>6/9/21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6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3DD9-D2E8-C142-A00F-604F99694644}" type="datetime1">
              <a:rPr lang="es-ES" smtClean="0"/>
              <a:t>6/9/21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7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093-ED1F-6A4F-A25F-17FEEBE7014D}" type="datetime1">
              <a:rPr lang="es-ES" smtClean="0"/>
              <a:t>6/9/21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58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B9EA-920E-9940-9C24-5BF7A2353600}" type="datetime1">
              <a:rPr lang="es-ES" smtClean="0"/>
              <a:t>6/9/21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0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E41-3A82-0D49-92B3-1258031FFE4A}" type="datetime1">
              <a:rPr lang="es-ES" smtClean="0"/>
              <a:t>6/9/21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15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A009-38F0-B146-9496-79E9ABD6334D}" type="datetime1">
              <a:rPr lang="es-ES" smtClean="0"/>
              <a:t>6/9/21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95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2A26-D1BC-0446-A927-B2BE09E178B1}" type="datetime1">
              <a:rPr lang="es-ES" smtClean="0"/>
              <a:t>6/9/21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95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67B0D7-6CF5-D14C-8BF4-7319515D1686}" type="datetime1">
              <a:rPr lang="es-ES" smtClean="0"/>
              <a:t>6/9/21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  <p:sldLayoutId id="2147484698" r:id="rId12"/>
    <p:sldLayoutId id="2147484699" r:id="rId13"/>
    <p:sldLayoutId id="2147484700" r:id="rId14"/>
    <p:sldLayoutId id="2147484701" r:id="rId15"/>
    <p:sldLayoutId id="2147484702" r:id="rId16"/>
    <p:sldLayoutId id="2147484703" r:id="rId17"/>
    <p:sldLayoutId id="2147484704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escambray.islagrande.cu/Humor/Eco/Recurso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166DDD9-F6A2-9448-B79D-A1C4C81E4A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id="{8659B5FD-E8AC-C145-B2DD-6FE0C6FF2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176" y="3413160"/>
            <a:ext cx="8689976" cy="1653955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  <a:cs typeface="Calibri" panose="020F0502020204030204" pitchFamily="34" charset="0"/>
              </a:rPr>
              <a:t>Secot valencia</a:t>
            </a:r>
          </a:p>
          <a:p>
            <a:r>
              <a:rPr lang="es-ES" dirty="0">
                <a:solidFill>
                  <a:schemeClr val="tx1"/>
                </a:solidFill>
                <a:cs typeface="Calibri" panose="020F0502020204030204" pitchFamily="34" charset="0"/>
              </a:rPr>
              <a:t>Fem futur 6º </a:t>
            </a:r>
            <a:r>
              <a:rPr lang="es-ES" dirty="0" err="1">
                <a:solidFill>
                  <a:schemeClr val="tx1"/>
                </a:solidFill>
                <a:cs typeface="Calibri" panose="020F0502020204030204" pitchFamily="34" charset="0"/>
              </a:rPr>
              <a:t>edicion</a:t>
            </a:r>
            <a:r>
              <a:rPr lang="es-ES" dirty="0">
                <a:solidFill>
                  <a:schemeClr val="tx1"/>
                </a:solidFill>
                <a:cs typeface="Calibri" panose="020F0502020204030204" pitchFamily="34" charset="0"/>
              </a:rPr>
              <a:t> 2021 /2022</a:t>
            </a:r>
          </a:p>
          <a:p>
            <a:r>
              <a:rPr lang="es-ES" dirty="0">
                <a:solidFill>
                  <a:schemeClr val="tx1"/>
                </a:solidFill>
                <a:cs typeface="Calibri" panose="020F0502020204030204" pitchFamily="34" charset="0"/>
              </a:rPr>
              <a:t>FASE nº 4, píldora 4.b.</a:t>
            </a:r>
          </a:p>
          <a:p>
            <a:endParaRPr lang="es-E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9" name="Google Shape;131;p1">
            <a:extLst>
              <a:ext uri="{FF2B5EF4-FFF2-40B4-BE49-F238E27FC236}">
                <a16:creationId xmlns:a16="http://schemas.microsoft.com/office/drawing/2014/main" id="{CE92507F-43E9-C54B-9F43-8E14C39B19EB}"/>
              </a:ext>
            </a:extLst>
          </p:cNvPr>
          <p:cNvSpPr/>
          <p:nvPr/>
        </p:nvSpPr>
        <p:spPr>
          <a:xfrm>
            <a:off x="1407960" y="3413160"/>
            <a:ext cx="7274160" cy="1191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39B0D705-6397-1B47-8BEC-E85F9DF94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844" y="822395"/>
            <a:ext cx="8481008" cy="119124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ES" sz="3600" cap="none" dirty="0">
                <a:ea typeface="Calibri"/>
                <a:cs typeface="Calibri"/>
                <a:sym typeface="Calibri"/>
              </a:rPr>
              <a:t>LAS 22 LEYES INMUTABLES DEL MARKETING</a:t>
            </a:r>
            <a:endParaRPr lang="es-ES" dirty="0"/>
          </a:p>
        </p:txBody>
      </p:sp>
      <p:sp>
        <p:nvSpPr>
          <p:cNvPr id="15" name="Google Shape;136;p1">
            <a:extLst>
              <a:ext uri="{FF2B5EF4-FFF2-40B4-BE49-F238E27FC236}">
                <a16:creationId xmlns:a16="http://schemas.microsoft.com/office/drawing/2014/main" id="{6198A979-EA8A-944A-B1DC-668DFCEA8C84}"/>
              </a:ext>
            </a:extLst>
          </p:cNvPr>
          <p:cNvSpPr/>
          <p:nvPr/>
        </p:nvSpPr>
        <p:spPr>
          <a:xfrm>
            <a:off x="5126879" y="3490331"/>
            <a:ext cx="1574640" cy="45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458F6F-8783-F045-86CC-8D31415AB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517" y="2214479"/>
            <a:ext cx="1751876" cy="27661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287EFB-D617-ED4C-9E02-B367A4EE1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74" y="2767691"/>
            <a:ext cx="2692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9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94135-79FC-0143-9F18-2844D54B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7. LA LEY DE LA ESCALERA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40B417-F25B-0F43-B7EC-1AC6CB542B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6512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altLang="es-ES" dirty="0"/>
              <a:t>LA ESTRATEGIA A UTILIZAR DEPENDE DEL PELDAÑO QUE SE OCUPE EN LA ESCALERA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CB4766-EEE8-1847-85C2-4499383E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10</a:t>
            </a:fld>
            <a:endParaRPr lang="es-ES"/>
          </a:p>
        </p:txBody>
      </p:sp>
      <p:pic>
        <p:nvPicPr>
          <p:cNvPr id="6" name="Picture 8" descr="Escalera">
            <a:extLst>
              <a:ext uri="{FF2B5EF4-FFF2-40B4-BE49-F238E27FC236}">
                <a16:creationId xmlns:a16="http://schemas.microsoft.com/office/drawing/2014/main" id="{0830C434-660D-FB45-8D5D-C3557EA43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21" y="2796447"/>
            <a:ext cx="446246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7C1FE4-82B1-D746-84F6-BC4786872C8C}"/>
              </a:ext>
            </a:extLst>
          </p:cNvPr>
          <p:cNvSpPr txBox="1"/>
          <p:nvPr/>
        </p:nvSpPr>
        <p:spPr>
          <a:xfrm>
            <a:off x="913774" y="4711577"/>
            <a:ext cx="5774658" cy="871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dirty="0"/>
              <a:t>Toda estrategia en el mundo del Marketing debe tener claro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dirty="0"/>
              <a:t> desde donde se empieza a trabajar;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dirty="0"/>
              <a:t> el mismo que cuando empezamos a subir una escalera</a:t>
            </a:r>
            <a:endParaRPr lang="es-ES" alt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EE6AEDF-D424-A340-A2CC-23179A8038FA}"/>
              </a:ext>
            </a:extLst>
          </p:cNvPr>
          <p:cNvSpPr/>
          <p:nvPr/>
        </p:nvSpPr>
        <p:spPr>
          <a:xfrm>
            <a:off x="7705838" y="3338423"/>
            <a:ext cx="2818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solidFill>
                  <a:srgbClr val="929292"/>
                </a:solidFill>
                <a:latin typeface="Open Sans"/>
              </a:rPr>
              <a:t>Debemos tener claro desde </a:t>
            </a:r>
          </a:p>
          <a:p>
            <a:pPr algn="ctr"/>
            <a:r>
              <a:rPr lang="es-ES" dirty="0">
                <a:solidFill>
                  <a:srgbClr val="929292"/>
                </a:solidFill>
                <a:latin typeface="Open Sans"/>
              </a:rPr>
              <a:t>que escalón empezamos</a:t>
            </a: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9334FED-F6B1-4948-A4DD-4D6468DA5099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3E0CE7C-70B7-FF4D-909A-E61F25DBEEC7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21A630A-8210-D94E-9612-93AD73B4B87B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90604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13D9C-0066-A04E-9C46-B7C21596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8. LA LEY DE LA DUALIDAD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11DEB4-714E-E24A-8F04-E73C61924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83668"/>
            <a:ext cx="10363826" cy="470237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dirty="0"/>
              <a:t>A LA LARGA, CADA MERCADO SE CONVIERTE EN UNA CARRERA DE DOS PARTICIPANTES</a:t>
            </a:r>
          </a:p>
          <a:p>
            <a:pPr algn="ctr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8BD35F-5619-F04C-930F-9C969088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11</a:t>
            </a:fld>
            <a:endParaRPr lang="es-E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95A2175-D073-0244-AA53-C96D04DA6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09" y="2589737"/>
            <a:ext cx="2366555" cy="248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53D9B4A-1425-7B4C-9208-D1C48A1D3861}"/>
              </a:ext>
            </a:extLst>
          </p:cNvPr>
          <p:cNvSpPr txBox="1"/>
          <p:nvPr/>
        </p:nvSpPr>
        <p:spPr>
          <a:xfrm>
            <a:off x="2015210" y="5272860"/>
            <a:ext cx="8498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altLang="es-ES" dirty="0"/>
              <a:t>SÓLO LAS EMPRESAS QUE SON EL NÚMERO UNO O NÚMERO DOS EN SUS MERCADOS</a:t>
            </a:r>
          </a:p>
          <a:p>
            <a:pPr algn="ctr"/>
            <a:r>
              <a:rPr lang="es-ES" altLang="es-ES" dirty="0"/>
              <a:t> PUDIERON VENCER EN UN MUNDO CADA DÍA MAS COMPETITIVO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60238B4-8C25-FD4D-99B0-D4A901EC2B7C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3DA2E7A-D269-2D49-8417-66953C159338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9B9EBA-1DAA-9B4A-B23D-F8760049748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52667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E92CA-30D3-324D-8D96-911F1C42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9. LA LEY DE LO OPUESTO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EF9D6D-2441-A84B-8309-D5BE8EA29F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483684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dirty="0"/>
              <a:t>SI OPTA AL SEGUNDO PUESTO, SU ESTRATEGIA ESTÁ DETERMINADA POR EL LÍDER.</a:t>
            </a:r>
          </a:p>
          <a:p>
            <a:pPr algn="ctr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3949BC-1156-344D-8BA0-1A7C06F1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12</a:t>
            </a:fld>
            <a:endParaRPr lang="es-ES"/>
          </a:p>
        </p:txBody>
      </p:sp>
      <p:pic>
        <p:nvPicPr>
          <p:cNvPr id="6" name="Picture 8" descr="sol_y_luna">
            <a:extLst>
              <a:ext uri="{FF2B5EF4-FFF2-40B4-BE49-F238E27FC236}">
                <a16:creationId xmlns:a16="http://schemas.microsoft.com/office/drawing/2014/main" id="{7D27DF6E-C4BE-1A41-AE90-F8F5E738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"/>
          <a:stretch>
            <a:fillRect/>
          </a:stretch>
        </p:blipFill>
        <p:spPr bwMode="auto">
          <a:xfrm>
            <a:off x="5055322" y="3003176"/>
            <a:ext cx="2081356" cy="234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18D370E-A4B8-9544-98B4-9527D09F8F32}"/>
              </a:ext>
            </a:extLst>
          </p:cNvPr>
          <p:cNvSpPr txBox="1"/>
          <p:nvPr/>
        </p:nvSpPr>
        <p:spPr>
          <a:xfrm>
            <a:off x="2586585" y="5565496"/>
            <a:ext cx="7018203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altLang="es-ES" dirty="0"/>
              <a:t>UN BUEN NÚMERO DOS NO SE PUEDE PERMITIR EL LUJO DE SER TÍMIDO.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BB0FDA-9B61-7947-89A4-96C7FF9CE1B6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2EF64A1-BB4A-F845-9F34-A27F5A42D9C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1C34CDF-F968-884A-ADDA-C122FD51BA4B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85298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CBD0FF-709C-444E-921C-35A0EDA7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10. LA LEY DE LA DIVISION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F7C4DD-805E-C343-A027-8191DBA49E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83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altLang="es-ES" dirty="0"/>
              <a:t>EL RUEDO DEL MARKETING PUEDE SER VISTO COMO UN MAR DE CATEGORÍAS </a:t>
            </a:r>
          </a:p>
          <a:p>
            <a:pPr algn="ctr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08742C-5851-EB45-ABB4-7F530708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13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296AB1-CCD5-D54C-B76B-C39876281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026" y="3003174"/>
            <a:ext cx="2886635" cy="216497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F85228A-1A5D-B549-A9ED-5CF70EBFB76D}"/>
              </a:ext>
            </a:extLst>
          </p:cNvPr>
          <p:cNvSpPr txBox="1"/>
          <p:nvPr/>
        </p:nvSpPr>
        <p:spPr>
          <a:xfrm>
            <a:off x="713412" y="5356402"/>
            <a:ext cx="10764550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altLang="es-ES" dirty="0"/>
              <a:t>EL LIDER PARA MANTENER SU DOMINIO UTILIZA UNA MARCA DISTINTA PARA CADA CATEGORIA QUE SURJA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E4379B-FED1-E040-8EB7-AAA60D8B0023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E3ED185-CB05-3B40-9946-C395E4A58A23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CD9B24D-C977-F148-A6FF-AA2D3A2DF3F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12441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899FD-5315-D34E-9BB3-2045AFF5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11. LA LEY DE LA PERSPECTIVA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F07E7-1B23-4D4C-9970-7C668D011C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806414"/>
          </a:xfrm>
        </p:spPr>
        <p:txBody>
          <a:bodyPr/>
          <a:lstStyle/>
          <a:p>
            <a:pPr algn="ctr"/>
            <a:r>
              <a:rPr lang="es-ES" dirty="0"/>
              <a:t>EN CUALQUIER PRODUCTO O PROYECTO DEBEMOS SER PACIENTES Y PLANTEAR UNA ESTRATEGIA DE MARKETING A LARGO PLAZO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706B25-F52F-9C40-92BD-31159EDB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14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97CA43-243D-0149-8971-F52AD3EB8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981" y="3415961"/>
            <a:ext cx="3084038" cy="13850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1FFC4D3-0881-5E43-8AD1-A7161C38B939}"/>
              </a:ext>
            </a:extLst>
          </p:cNvPr>
          <p:cNvSpPr txBox="1"/>
          <p:nvPr/>
        </p:nvSpPr>
        <p:spPr>
          <a:xfrm>
            <a:off x="1613647" y="5043462"/>
            <a:ext cx="953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Es obvio que toda estrategia tendrá efectos a corto plazo, ya sean favorables o no;</a:t>
            </a:r>
          </a:p>
          <a:p>
            <a:pPr algn="ctr"/>
            <a:r>
              <a:rPr lang="es-ES" dirty="0"/>
              <a:t>pero en todo momento no debemos perder de vista el conjunto de las leyes inmutables del marketing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4F53A8B-0607-DA4F-B9E9-55FCDFF17E1D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0EDA44A-BA61-FE40-81D7-EBEB01EFDF8D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F8E2C43-5CEF-C445-9513-7E2290DD05E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660924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BF02A-6574-B34B-9B67-F63D6A08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12. LA LEY DE LA EXTENSION DE LINEA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8A741-FF9B-2642-90D1-6FFEA16AD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833308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El hecho de tomar el nombre de un producto con éxito y aplicarlo a un producto que se desea lanzar suele ser un fracaso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7DC402-FC6F-A844-AB62-83673409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15</a:t>
            </a:fld>
            <a:endParaRPr lang="es-ES"/>
          </a:p>
        </p:txBody>
      </p:sp>
      <p:pic>
        <p:nvPicPr>
          <p:cNvPr id="8" name="Picture 8" descr="linea">
            <a:extLst>
              <a:ext uri="{FF2B5EF4-FFF2-40B4-BE49-F238E27FC236}">
                <a16:creationId xmlns:a16="http://schemas.microsoft.com/office/drawing/2014/main" id="{8D5104C8-711D-1042-A7F8-955B83AC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48"/>
          <a:stretch>
            <a:fillRect/>
          </a:stretch>
        </p:blipFill>
        <p:spPr bwMode="auto">
          <a:xfrm rot="20650154">
            <a:off x="3560399" y="3743357"/>
            <a:ext cx="53276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53EF2FE-0C7D-C647-876D-5E39ACB50771}"/>
              </a:ext>
            </a:extLst>
          </p:cNvPr>
          <p:cNvSpPr txBox="1"/>
          <p:nvPr/>
        </p:nvSpPr>
        <p:spPr>
          <a:xfrm>
            <a:off x="1264023" y="5089214"/>
            <a:ext cx="437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Según los autores esta es la ley mas violada. 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B01670-E8C2-734A-820D-26965177966E}"/>
              </a:ext>
            </a:extLst>
          </p:cNvPr>
          <p:cNvSpPr txBox="1"/>
          <p:nvPr/>
        </p:nvSpPr>
        <p:spPr>
          <a:xfrm>
            <a:off x="6519398" y="5116913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 mejor ser fuerte en algo que débil en todo.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FCC7D-EAFD-CC45-BBBB-9011B3427410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545097A-4ECF-CB4A-B3CB-83BE2A0F57E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F44AA69-FFE6-314F-B9DE-45B006FC1110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6971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ED85A-73AA-9C49-90F7-6DFA9CC7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13. LA LEY DEL SACRIFICIO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F92DA-895C-3C42-B475-5F294E45C3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624" y="2367093"/>
            <a:ext cx="10927976" cy="1209826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Siempre hay que renunciar a tres cosas para conseguir algo: la línea de productos (deberá reducirse la gama a la mínima imprescindible), mercado objetivo (hay que olvidar la idea de que hay que atraer a todo el mundo) y el cambio constante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D832BD-F1D2-154F-B331-0C7CC81A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16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969B93B-5F0F-3B45-8258-8295911F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3605869"/>
            <a:ext cx="1936375" cy="19363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F5F1B6-32A9-1044-A60B-84A34057A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254" y="3683139"/>
            <a:ext cx="2472418" cy="18591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4F34CCF-DFAD-A349-90FF-2387B1076DBD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F09E15E-5CE5-5E49-901B-5BC1679D7547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4291C4B-DECA-4349-B6E0-668605084F8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00628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0699-607F-1B4B-819C-192FD30D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14. La ley de los atributos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57E887-B484-6F43-A520-BF86E54B48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70237"/>
          </a:xfrm>
        </p:spPr>
        <p:txBody>
          <a:bodyPr/>
          <a:lstStyle/>
          <a:p>
            <a:pPr algn="ctr"/>
            <a:r>
              <a:rPr lang="es-ES" altLang="es-ES" dirty="0"/>
              <a:t>Para cada atributo hay otro opuesto igual de efectivo.</a:t>
            </a:r>
          </a:p>
          <a:p>
            <a:pPr algn="ctr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52DF0D-EF46-EB47-8D9F-2E39E959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17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8F188C-D337-7B44-8BA6-4B9158BC5897}"/>
              </a:ext>
            </a:extLst>
          </p:cNvPr>
          <p:cNvSpPr txBox="1"/>
          <p:nvPr/>
        </p:nvSpPr>
        <p:spPr>
          <a:xfrm>
            <a:off x="1761565" y="5204012"/>
            <a:ext cx="10108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Por ejemplo, si un dentífrico se distingue por combatir la caries, otro puede enfocarse a refrescar el aliento.</a:t>
            </a:r>
          </a:p>
          <a:p>
            <a:br>
              <a:rPr lang="es-ES" dirty="0"/>
            </a:b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2BCB91-CD88-4345-B24D-CEC314296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203" y="2949354"/>
            <a:ext cx="1333500" cy="2133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F4D581-8040-B44A-BFCF-9785B2812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553" y="3313950"/>
            <a:ext cx="1422400" cy="1422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AA3303-5EA0-5B40-9E57-49831AD021C7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F918DD3-A72D-9842-9ACA-FF134816019E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61DBC99-0A44-D44C-8EB2-5ADC3249972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13122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79569-CE1B-404F-9CAC-2916E947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15. La ley de la franqueza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F19DC1-3028-0945-A1D3-23F74B5C4B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66158"/>
            <a:ext cx="10363826" cy="497132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dirty="0"/>
              <a:t>Cuando admita algo negativo, el cliente potencial le concederá algo positivo.</a:t>
            </a:r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A0B724-09EA-D941-99B7-97CBF55A8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18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74AD76E-B700-8543-9449-554C2CD40849}"/>
              </a:ext>
            </a:extLst>
          </p:cNvPr>
          <p:cNvSpPr/>
          <p:nvPr/>
        </p:nvSpPr>
        <p:spPr>
          <a:xfrm>
            <a:off x="3047687" y="5502273"/>
            <a:ext cx="6096000" cy="5393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altLang="es-ES" dirty="0"/>
              <a:t>El cliente que percibe el punto negativo, ha de pasar del punto negativo al positivo. </a:t>
            </a:r>
          </a:p>
        </p:txBody>
      </p:sp>
      <p:pic>
        <p:nvPicPr>
          <p:cNvPr id="7" name="Picture 8" descr="physical_therapist">
            <a:extLst>
              <a:ext uri="{FF2B5EF4-FFF2-40B4-BE49-F238E27FC236}">
                <a16:creationId xmlns:a16="http://schemas.microsoft.com/office/drawing/2014/main" id="{72420E2F-50CE-CA4B-805F-6FCEF7090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DB"/>
              </a:clrFrom>
              <a:clrTo>
                <a:srgbClr val="F5F5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99" y="2639331"/>
            <a:ext cx="25431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8FA289-85C1-854F-B61A-9A55F2BB3EC1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73FBD98-7388-5B47-A9FE-FF073436B20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BAA575C-201D-9C4A-8230-44C4B004F34E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176488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7114B-9792-A046-925A-75E911E08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16. La ley de la singularidad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1274D1-1DFA-4E44-B5BD-24A3DC716C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70237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“Lo que funciona en marketing es lo mismo que en lo militar: lo inesperado”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B36580-E00D-A04F-A8C0-A3FACBAA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19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ACFF72-3928-3F4A-83D0-5C0B87643DD0}"/>
              </a:ext>
            </a:extLst>
          </p:cNvPr>
          <p:cNvSpPr txBox="1"/>
          <p:nvPr/>
        </p:nvSpPr>
        <p:spPr>
          <a:xfrm>
            <a:off x="2602960" y="4987240"/>
            <a:ext cx="698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La historia demuestra que lo único que funciona en marketing es un golpe</a:t>
            </a:r>
          </a:p>
          <a:p>
            <a:pPr algn="ctr"/>
            <a:r>
              <a:rPr lang="es-ES" dirty="0"/>
              <a:t>audaz y único, es decir, sólo una jugada producirá resultados sustanciales</a:t>
            </a:r>
          </a:p>
        </p:txBody>
      </p:sp>
      <p:pic>
        <p:nvPicPr>
          <p:cNvPr id="7" name="Picture 8" descr="image001">
            <a:extLst>
              <a:ext uri="{FF2B5EF4-FFF2-40B4-BE49-F238E27FC236}">
                <a16:creationId xmlns:a16="http://schemas.microsoft.com/office/drawing/2014/main" id="{CE5F407E-AA94-9446-BDAD-CA8D857C2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88" y="3029483"/>
            <a:ext cx="2127997" cy="195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A3CF581-817F-9A46-9BF7-9532C1827711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A5B3F0C-0227-AA4D-9F38-44F7AB0852E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00AB1DD-B64A-6A40-B772-5C6BCC84C50D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36831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930EA-0956-D549-8439-8A105524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ÍNDICE, LEYES 1 A 11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3418C5-35CC-5843-ACAD-1B6A536C50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9574" y="2377682"/>
            <a:ext cx="4236450" cy="3424107"/>
          </a:xfrm>
        </p:spPr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es-ES" altLang="es-ES" dirty="0"/>
              <a:t>LA LEY DEL LIDERAZGO.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s-ES" altLang="es-ES" dirty="0"/>
              <a:t>LA LEY DE LA CATEGORÍA.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s-ES" altLang="es-ES" dirty="0"/>
              <a:t>LA LEY DE LA MENTE.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s-ES" altLang="es-ES" dirty="0"/>
              <a:t>LA LEY DE LA PERCEPCIÓN.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s-ES" altLang="es-ES" dirty="0"/>
              <a:t>LA LEY DE LA CONCENTRACIÓN.</a:t>
            </a:r>
          </a:p>
          <a:p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95F184E-5928-E04A-8820-F8099A21F6FB}"/>
              </a:ext>
            </a:extLst>
          </p:cNvPr>
          <p:cNvSpPr txBox="1">
            <a:spLocks/>
          </p:cNvSpPr>
          <p:nvPr/>
        </p:nvSpPr>
        <p:spPr>
          <a:xfrm>
            <a:off x="6355978" y="2364235"/>
            <a:ext cx="408853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 startAt="6"/>
              <a:defRPr/>
            </a:pPr>
            <a:r>
              <a:rPr lang="es-ES" altLang="es-ES" dirty="0"/>
              <a:t>LA LEY DE LA EXCLUSIVIDAD.</a:t>
            </a:r>
          </a:p>
          <a:p>
            <a:pPr marL="457200" indent="-457200">
              <a:buAutoNum type="arabicPeriod" startAt="6"/>
            </a:pPr>
            <a:r>
              <a:rPr lang="es-ES" dirty="0"/>
              <a:t>LA LEY DE LA ESCALERA</a:t>
            </a:r>
          </a:p>
          <a:p>
            <a:pPr marL="457200" indent="-457200">
              <a:buAutoNum type="arabicPeriod" startAt="6"/>
            </a:pPr>
            <a:r>
              <a:rPr lang="es-ES" dirty="0"/>
              <a:t>LA LEY DE LA DUALIDAD</a:t>
            </a:r>
          </a:p>
          <a:p>
            <a:pPr marL="457200" indent="-457200">
              <a:buAutoNum type="arabicPeriod" startAt="6"/>
            </a:pPr>
            <a:r>
              <a:rPr lang="es-ES" dirty="0"/>
              <a:t>LA LEY DE LO OPUESTO</a:t>
            </a:r>
          </a:p>
          <a:p>
            <a:pPr marL="457200" indent="-457200">
              <a:buAutoNum type="arabicPeriod" startAt="6"/>
            </a:pPr>
            <a:r>
              <a:rPr lang="es-ES" dirty="0"/>
              <a:t>LA LEY DE LA DIVISION</a:t>
            </a:r>
          </a:p>
          <a:p>
            <a:pPr marL="457200" indent="-457200">
              <a:buAutoNum type="arabicPeriod" startAt="6"/>
            </a:pPr>
            <a:r>
              <a:rPr lang="es-ES" dirty="0"/>
              <a:t>LA LEY DE LA PERSPECTIVA</a:t>
            </a:r>
          </a:p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7A742B-92B7-9D43-B941-298FB339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A3D5A8D-6C65-DC4B-A201-CD79473F26EE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21D5FA9-4E83-504F-B674-441BEE810E1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E04F367-CCA6-C34A-ABEE-B5C6F581041D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917154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AB88B-9249-604E-976D-B1007874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17. La ley de lo impredecible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CCDDDD-6808-6F41-8F2A-93ECC054C6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3320" y="2214694"/>
            <a:ext cx="10564906" cy="77952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/>
              <a:t>Aunque no se pueda predecir el futuro, sí se puede echar mano                                      de las tendencias y aprovechar los cambios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CCC7A7-6BE6-A74F-9C6C-7A58CF9E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20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79FAC4-4FF8-BE47-A9F7-B7F65391E7D4}"/>
              </a:ext>
            </a:extLst>
          </p:cNvPr>
          <p:cNvSpPr txBox="1"/>
          <p:nvPr/>
        </p:nvSpPr>
        <p:spPr>
          <a:xfrm>
            <a:off x="4250217" y="5513943"/>
            <a:ext cx="427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Ejemplo: la alimentación sana y equilibrada.</a:t>
            </a:r>
          </a:p>
        </p:txBody>
      </p:sp>
      <p:pic>
        <p:nvPicPr>
          <p:cNvPr id="7" name="Picture 8" descr="arena">
            <a:extLst>
              <a:ext uri="{FF2B5EF4-FFF2-40B4-BE49-F238E27FC236}">
                <a16:creationId xmlns:a16="http://schemas.microsoft.com/office/drawing/2014/main" id="{0580AA1B-41BE-6741-9E1E-B3EB4467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75" y="3232496"/>
            <a:ext cx="1768849" cy="18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99DE456-FE2D-E740-81E4-F0C6AF8D8BE4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411C9C4-6A56-0A48-B4EF-B58B0F562E7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1EC295-A597-B146-ACCA-7955893B5E4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2458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A37B1-024E-9641-9D2C-7F58E2CC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18. La ley del Éxito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4AAB61-7435-1C4A-B1A6-EDB2EAC9E1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6512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es-ES" altLang="es-ES" dirty="0"/>
              <a:t>El ego es el enemigo del éxito en el marketing, lo que se necesita es objetividad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552699-EE64-C046-A285-B1373AF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21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F44945-F2F3-2843-923B-DFE3DCDE2EC5}"/>
              </a:ext>
            </a:extLst>
          </p:cNvPr>
          <p:cNvSpPr txBox="1"/>
          <p:nvPr/>
        </p:nvSpPr>
        <p:spPr>
          <a:xfrm>
            <a:off x="2554108" y="5365752"/>
            <a:ext cx="708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 PREFERIBLE VER UNA VEZ LA REALIDAD, QUE ESCUCHARLA CIEN VECES</a:t>
            </a:r>
          </a:p>
        </p:txBody>
      </p:sp>
      <p:pic>
        <p:nvPicPr>
          <p:cNvPr id="7" name="Picture 8" descr="exito%202">
            <a:extLst>
              <a:ext uri="{FF2B5EF4-FFF2-40B4-BE49-F238E27FC236}">
                <a16:creationId xmlns:a16="http://schemas.microsoft.com/office/drawing/2014/main" id="{AB80B20D-8085-994C-875C-B8774B73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46" y="2880408"/>
            <a:ext cx="1827679" cy="250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E82F1E4-198B-AB4F-A55E-E20C3EE7EE47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8558EAD-3214-1949-853B-968A83581BFD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68827B2-F52C-3743-B4E8-022803B0155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103581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CC274-BAF6-FB47-914B-A6DA6848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19. LA LEY DEL FRACASO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0621EA-76C0-7F4B-98F2-2E97E9CAA2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98151"/>
            <a:ext cx="10363826" cy="3424107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dirty="0"/>
              <a:t>Demasiadas empresas intentan arreglar las cosas en lugar de abandonarlas cuando no funcionan.</a:t>
            </a:r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D7390B-518D-DE44-8F92-52D08E43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22</a:t>
            </a:fld>
            <a:endParaRPr lang="es-E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2258C4-D60A-A341-84B8-60C6C0B9C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826" y="4956641"/>
            <a:ext cx="7340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000" dirty="0"/>
              <a:t>Si una compañía va a operar de forma ideal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000" dirty="0"/>
              <a:t>necesitará trabajo de equipo y un líder dispuesto a sacrificarse.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F6E293A-C6F7-D84C-811C-59CB267D3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133" y="3081351"/>
            <a:ext cx="1935733" cy="15362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FF2BA03-E264-CA46-A2A4-1E90755ECD98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F20ADE2-3BCC-4349-82D3-F432A2815EB3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30336A5-019F-8C43-B43A-4DB9C60099B0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62850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F3889-767F-BB46-B68F-BDC336861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20. LA LEY DE LA NOTA SENSACIONALISTA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E76413-45DD-2A4E-961D-0AD6E60A4A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2896922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Cuando las cosas van bien y se está convencido de tener un buen producto o servicio, no es necesario apoyarse demasiado en publicidad pagada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7458F8-4835-754A-93BE-503C1ABE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23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6F9AFFB-348A-9343-8DFD-4C9D3472E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913" y="3429000"/>
            <a:ext cx="2710174" cy="183501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89D3401-B174-0749-8875-CEC03EE10480}"/>
              </a:ext>
            </a:extLst>
          </p:cNvPr>
          <p:cNvSpPr txBox="1"/>
          <p:nvPr/>
        </p:nvSpPr>
        <p:spPr>
          <a:xfrm>
            <a:off x="1368495" y="5513942"/>
            <a:ext cx="945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Conviene recordar que no es lo mismo acaparar la atención del público que revolucionar el mercado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E5A52E9-FA87-2945-96E7-2B8F02412EBB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6ED94EF-3C19-874F-8D9A-AF392788CB16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1E414EA-23A9-B647-A4C0-BC23558973DF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677619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C439E-6856-F74B-9418-539F9F33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21. LA LEY DE LA ACELERACIÓN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087C4-76C5-9248-9C86-B39A4FC09E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2917602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Los programas que triunfan son aquellos que se construyen sobre tendencias y no sobre novedades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FCF85F-20D8-F349-8892-B71802CF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24</a:t>
            </a:fld>
            <a:endParaRPr lang="es-ES"/>
          </a:p>
        </p:txBody>
      </p:sp>
      <p:pic>
        <p:nvPicPr>
          <p:cNvPr id="6" name="Picture 8" descr="albert">
            <a:extLst>
              <a:ext uri="{FF2B5EF4-FFF2-40B4-BE49-F238E27FC236}">
                <a16:creationId xmlns:a16="http://schemas.microsoft.com/office/drawing/2014/main" id="{F1F2D5D4-AD9C-4C4A-A9F2-A7E7ADE1E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7F7"/>
              </a:clrFrom>
              <a:clrTo>
                <a:srgbClr val="F1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42900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DEF520-6D76-FF42-8F7B-2EC82B14F27E}"/>
              </a:ext>
            </a:extLst>
          </p:cNvPr>
          <p:cNvSpPr txBox="1"/>
          <p:nvPr/>
        </p:nvSpPr>
        <p:spPr>
          <a:xfrm>
            <a:off x="1940158" y="5441576"/>
            <a:ext cx="8311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es-ES" dirty="0"/>
              <a:t>Una manera de mantener una demanda a largo plazo es no satisfacerla jamás del todo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A767E0D-5A6A-FD44-A846-503ED7716B02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71F5C70-2059-4347-9099-4314CCFA59C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E9B80F0-F99F-EB40-8DCD-B432B2613F6F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478179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0E787-F5D5-0046-8091-2EEA2AE2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22. La ley de los recursos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E62377-9A72-D245-A596-80B624C9E7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604708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es-ES" altLang="es-ES" dirty="0"/>
              <a:t>Las ideas sin dinero no valen nada, Los ricos se vuelven más ricos porque tienen los recursos</a:t>
            </a:r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56356C-F335-7945-8A7B-04FE84D1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25</a:t>
            </a:fld>
            <a:endParaRPr lang="es-ES"/>
          </a:p>
        </p:txBody>
      </p:sp>
      <p:pic>
        <p:nvPicPr>
          <p:cNvPr id="6" name="Picture 8" descr="Recursos">
            <a:hlinkClick r:id="rId2"/>
            <a:extLst>
              <a:ext uri="{FF2B5EF4-FFF2-40B4-BE49-F238E27FC236}">
                <a16:creationId xmlns:a16="http://schemas.microsoft.com/office/drawing/2014/main" id="{0861566F-1A2A-6E47-A2FB-20F0092A5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40" y="3124200"/>
            <a:ext cx="1622119" cy="208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EED151D-E79C-584C-A608-5046D515EBDD}"/>
              </a:ext>
            </a:extLst>
          </p:cNvPr>
          <p:cNvSpPr txBox="1"/>
          <p:nvPr/>
        </p:nvSpPr>
        <p:spPr>
          <a:xfrm>
            <a:off x="2971018" y="5386775"/>
            <a:ext cx="6249338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altLang="es-ES" dirty="0"/>
              <a:t>La gente de mayor éxito en marketing suele proteger su inversión.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35F708A-A64D-DF4A-8702-F70636161C72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67537DA-D298-AC40-883D-AF59ED05F5DE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F8FD418-CF95-5043-B5D7-88F96607A6C8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240350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8E99FE8-E282-6943-B6B6-06C8EF10D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7D22-478F-4729-8A85-7DEE27A225E2}" type="slidenum">
              <a:rPr lang="es-ES" smtClean="0"/>
              <a:t>26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8BCA7D-D638-4C45-86F6-13C5CC3928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FC09C4-64E6-B84B-9BFD-1678679E00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1A9016-78BF-6F49-ADCE-49CAB84E64C5}"/>
              </a:ext>
            </a:extLst>
          </p:cNvPr>
          <p:cNvSpPr txBox="1"/>
          <p:nvPr/>
        </p:nvSpPr>
        <p:spPr>
          <a:xfrm>
            <a:off x="2970525" y="2178223"/>
            <a:ext cx="598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Fem Futur 6 º edición </a:t>
            </a:r>
          </a:p>
          <a:p>
            <a:pPr algn="ctr"/>
            <a:r>
              <a:rPr lang="es-ES" sz="3200" dirty="0"/>
              <a:t>SECOT VALENCIA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BE0219-461D-2A40-A299-DCAC75213806}"/>
              </a:ext>
            </a:extLst>
          </p:cNvPr>
          <p:cNvSpPr txBox="1"/>
          <p:nvPr/>
        </p:nvSpPr>
        <p:spPr>
          <a:xfrm>
            <a:off x="5265174" y="4969707"/>
            <a:ext cx="2300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2021 / 2022</a:t>
            </a:r>
          </a:p>
          <a:p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2E46EE-9ADA-4A44-B097-E0514E34609A}"/>
              </a:ext>
            </a:extLst>
          </p:cNvPr>
          <p:cNvSpPr txBox="1"/>
          <p:nvPr/>
        </p:nvSpPr>
        <p:spPr>
          <a:xfrm>
            <a:off x="2651710" y="3987566"/>
            <a:ext cx="725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</a:rPr>
              <a:t>SECOT, AYUDAMOS AL EMPRENDIMIENTO Y A CREAR EMPRESAS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23E69B-767B-024D-A7D7-FB552DD75C5B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71932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930EA-0956-D549-8439-8A105524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ÍNDICE, LEYES 12 A 22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3418C5-35CC-5843-ACAD-1B6A536C50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1656" y="2367092"/>
            <a:ext cx="4465050" cy="3424107"/>
          </a:xfrm>
        </p:spPr>
        <p:txBody>
          <a:bodyPr/>
          <a:lstStyle/>
          <a:p>
            <a:pPr marL="457200" indent="-457200">
              <a:buAutoNum type="arabicPeriod" startAt="12"/>
              <a:defRPr/>
            </a:pPr>
            <a:r>
              <a:rPr lang="es-ES" altLang="es-ES" dirty="0"/>
              <a:t>LA LEY DE LA EXTENSION DE LINEA.</a:t>
            </a:r>
          </a:p>
          <a:p>
            <a:pPr marL="457200" indent="-457200">
              <a:buAutoNum type="arabicPeriod" startAt="12"/>
              <a:defRPr/>
            </a:pPr>
            <a:r>
              <a:rPr lang="es-ES" altLang="es-ES" dirty="0"/>
              <a:t>LA LEY DEL SACRIFICIO</a:t>
            </a:r>
          </a:p>
          <a:p>
            <a:pPr marL="457200" indent="-457200">
              <a:buAutoNum type="arabicPeriod" startAt="12"/>
              <a:defRPr/>
            </a:pPr>
            <a:r>
              <a:rPr lang="es-ES" altLang="es-ES" dirty="0"/>
              <a:t>LA LEY DE LOS ATRIBUTOS</a:t>
            </a:r>
          </a:p>
          <a:p>
            <a:pPr marL="457200" indent="-457200">
              <a:buAutoNum type="arabicPeriod" startAt="12"/>
              <a:defRPr/>
            </a:pPr>
            <a:r>
              <a:rPr lang="es-ES" altLang="es-ES" dirty="0"/>
              <a:t>LA LEY DE LA FRANQUEZA</a:t>
            </a:r>
          </a:p>
          <a:p>
            <a:pPr marL="457200" indent="-457200">
              <a:buAutoNum type="arabicPeriod" startAt="12"/>
              <a:defRPr/>
            </a:pPr>
            <a:r>
              <a:rPr lang="es-ES" altLang="es-ES" dirty="0"/>
              <a:t>LA LEY DE LA SINGULARIDAD</a:t>
            </a:r>
          </a:p>
          <a:p>
            <a:pPr marL="0" indent="0">
              <a:buNone/>
              <a:defRPr/>
            </a:pPr>
            <a:endParaRPr lang="es-ES" altLang="es-ES" dirty="0"/>
          </a:p>
          <a:p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95F184E-5928-E04A-8820-F8099A21F6FB}"/>
              </a:ext>
            </a:extLst>
          </p:cNvPr>
          <p:cNvSpPr txBox="1">
            <a:spLocks/>
          </p:cNvSpPr>
          <p:nvPr/>
        </p:nvSpPr>
        <p:spPr>
          <a:xfrm>
            <a:off x="6425479" y="2367092"/>
            <a:ext cx="408853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 startAt="17"/>
              <a:defRPr/>
            </a:pPr>
            <a:r>
              <a:rPr lang="es-ES" altLang="es-ES" dirty="0"/>
              <a:t>LA LEY DE LO IMPRESCINDIBLE.</a:t>
            </a:r>
          </a:p>
          <a:p>
            <a:pPr marL="457200" indent="-457200">
              <a:buAutoNum type="arabicPeriod" startAt="17"/>
              <a:defRPr/>
            </a:pPr>
            <a:r>
              <a:rPr lang="es-ES" altLang="es-ES" dirty="0"/>
              <a:t>LA LEY DEL ÉXITO</a:t>
            </a:r>
          </a:p>
          <a:p>
            <a:pPr marL="457200" indent="-457200">
              <a:buAutoNum type="arabicPeriod" startAt="17"/>
              <a:defRPr/>
            </a:pPr>
            <a:r>
              <a:rPr lang="es-ES" altLang="es-ES" dirty="0"/>
              <a:t>LA LEY DEL FRACASO</a:t>
            </a:r>
          </a:p>
          <a:p>
            <a:pPr marL="457200" indent="-457200">
              <a:buAutoNum type="arabicPeriod" startAt="17"/>
              <a:defRPr/>
            </a:pPr>
            <a:r>
              <a:rPr lang="es-ES" altLang="es-ES" dirty="0"/>
              <a:t>LA LEY DEL BOMBO</a:t>
            </a:r>
          </a:p>
          <a:p>
            <a:pPr marL="457200" indent="-457200">
              <a:buAutoNum type="arabicPeriod" startAt="17"/>
              <a:defRPr/>
            </a:pPr>
            <a:r>
              <a:rPr lang="es-ES" altLang="es-ES" dirty="0"/>
              <a:t>LA LEY DE LA ACELERACIÓN</a:t>
            </a:r>
          </a:p>
          <a:p>
            <a:pPr marL="457200" indent="-457200">
              <a:buAutoNum type="arabicPeriod" startAt="17"/>
              <a:defRPr/>
            </a:pPr>
            <a:r>
              <a:rPr lang="es-ES" altLang="es-ES" dirty="0"/>
              <a:t>LA LEY DE LOS RECURSOS</a:t>
            </a:r>
          </a:p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7A742B-92B7-9D43-B941-298FB339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A67BA1C-8190-F04F-853E-C031526CA2BF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2D9EA2A-FE3B-0C4D-BBF7-AB626C987478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0B67BDF-8FE4-CC4F-8A6B-F6E75F5425A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8497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FDFC9-3A4D-5F44-B474-98F79816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 LA LEY DEL LIDERAZGO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5DB040-7C2E-9440-9960-96E7AD4A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4</a:t>
            </a:fld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F8B044-F6F5-2E49-BEE9-9EF31C048DCB}"/>
              </a:ext>
            </a:extLst>
          </p:cNvPr>
          <p:cNvSpPr txBox="1">
            <a:spLocks noChangeArrowheads="1"/>
          </p:cNvSpPr>
          <p:nvPr/>
        </p:nvSpPr>
        <p:spPr>
          <a:xfrm>
            <a:off x="2279337" y="1936593"/>
            <a:ext cx="7632700" cy="5032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  <a:defRPr/>
            </a:pPr>
            <a:r>
              <a:rPr lang="es-ES" altLang="es-ES" dirty="0"/>
              <a:t>ES PREFERIBLE SER EL PRIMERO QUE EL MEJOR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EFF1231-FA47-6247-B54E-5A8A2CE0239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4400" y="2684304"/>
            <a:ext cx="10363826" cy="342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 dirty="0"/>
              <a:t>LA MARCA LÍDER ES CASI SIEMPRE LA PRIMERA EN LA MENTE DEL CONSUMIDOR.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57DDB6E-D061-1244-BD50-BC602D41E12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52" y="3532770"/>
            <a:ext cx="4935070" cy="2376954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CCCC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 descr="coca-cola">
            <a:extLst>
              <a:ext uri="{FF2B5EF4-FFF2-40B4-BE49-F238E27FC236}">
                <a16:creationId xmlns:a16="http://schemas.microsoft.com/office/drawing/2014/main" id="{E0E77409-7CA9-964E-8476-0AA2B3ED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1" b="33925"/>
          <a:stretch>
            <a:fillRect/>
          </a:stretch>
        </p:blipFill>
        <p:spPr bwMode="auto">
          <a:xfrm>
            <a:off x="4098833" y="479033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pepsi">
            <a:extLst>
              <a:ext uri="{FF2B5EF4-FFF2-40B4-BE49-F238E27FC236}">
                <a16:creationId xmlns:a16="http://schemas.microsoft.com/office/drawing/2014/main" id="{C6E432EC-9966-574F-9EE6-526D1C8D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>
            <a:fillRect/>
          </a:stretch>
        </p:blipFill>
        <p:spPr bwMode="auto">
          <a:xfrm>
            <a:off x="7276322" y="4790335"/>
            <a:ext cx="8032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E29C0D-A020-9045-9D50-30BBD91EB738}"/>
              </a:ext>
            </a:extLst>
          </p:cNvPr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11CDB25-BFEB-B547-9C8E-6B54FF5CD513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1D93F27-76B7-4840-9D59-B9F9CAB7179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33582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E50DB-0082-8340-A7B7-48B5CF1E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 LA LEY DE LA CATEGORIA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19B2F4-8A86-6B49-9C3F-1BAF434C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5</a:t>
            </a:fld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DC5BA0-0D15-8F4B-8A15-C222ABB5B923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913774" y="1909892"/>
            <a:ext cx="10363826" cy="3424107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s-ES" altLang="es-ES" sz="2400" dirty="0"/>
              <a:t>SI HAY UN MERCADO PARA UN PRODUCTO NACIONAL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s-ES" altLang="es-ES" sz="2400" dirty="0"/>
              <a:t>TAMBIÉN LO HAY PARA UNO IMPORTADO.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32B4A2-A215-A44C-AB7B-1F4D835FE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329" y="2861259"/>
            <a:ext cx="3590365" cy="1893272"/>
          </a:xfrm>
          <a:prstGeom prst="rect">
            <a:avLst/>
          </a:prstGeom>
        </p:spPr>
      </p:pic>
      <p:pic>
        <p:nvPicPr>
          <p:cNvPr id="8" name="Picture 13" descr="podium">
            <a:extLst>
              <a:ext uri="{FF2B5EF4-FFF2-40B4-BE49-F238E27FC236}">
                <a16:creationId xmlns:a16="http://schemas.microsoft.com/office/drawing/2014/main" id="{8FEBEF3B-B79E-9448-B160-AB587C43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E"/>
              </a:clrFrom>
              <a:clrTo>
                <a:srgbClr val="0000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2" r="8028" b="14110"/>
          <a:stretch>
            <a:fillRect/>
          </a:stretch>
        </p:blipFill>
        <p:spPr bwMode="auto">
          <a:xfrm>
            <a:off x="7721881" y="3429000"/>
            <a:ext cx="1873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31180AC-2821-084C-9237-0FCC9D4617E7}"/>
              </a:ext>
            </a:extLst>
          </p:cNvPr>
          <p:cNvSpPr txBox="1"/>
          <p:nvPr/>
        </p:nvSpPr>
        <p:spPr>
          <a:xfrm>
            <a:off x="1392330" y="4981820"/>
            <a:ext cx="988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es-ES" dirty="0"/>
              <a:t>SI USTED NO PUEDE SER EL PRIMERO EN UNA CATEGORÍA, CREE UNA NUEVA EN LA QUE PUEDA SERLO</a:t>
            </a: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795766-41E8-CF41-A232-C12E7BC627B0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0CF00C-AC32-9544-B677-00CB02475827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269936C-9229-3147-BB50-ED4CB96D8CB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31853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F09C1-C0F4-AE45-97FB-16315E04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17859"/>
          </a:xfrm>
        </p:spPr>
        <p:txBody>
          <a:bodyPr/>
          <a:lstStyle/>
          <a:p>
            <a:r>
              <a:rPr lang="es-ES" dirty="0"/>
              <a:t>3. LA LEY DE LA MENTE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ACC83C-7320-674D-95B4-7C039A8877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936376"/>
            <a:ext cx="10363826" cy="591671"/>
          </a:xfrm>
        </p:spPr>
        <p:txBody>
          <a:bodyPr/>
          <a:lstStyle/>
          <a:p>
            <a:pPr algn="ctr"/>
            <a:r>
              <a:rPr lang="es-ES" altLang="es-ES" dirty="0"/>
              <a:t>SER EL PRIMERO EN LA MENTE LO ES TODO EN MARKETING</a:t>
            </a:r>
          </a:p>
          <a:p>
            <a:pPr algn="ctr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F1F16B-916B-CC40-A8F1-D81C9153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6</a:t>
            </a:fld>
            <a:endParaRPr lang="es-ES"/>
          </a:p>
        </p:txBody>
      </p:sp>
      <p:pic>
        <p:nvPicPr>
          <p:cNvPr id="7" name="Picture 15" descr="bio_biomach_anima">
            <a:extLst>
              <a:ext uri="{FF2B5EF4-FFF2-40B4-BE49-F238E27FC236}">
                <a16:creationId xmlns:a16="http://schemas.microsoft.com/office/drawing/2014/main" id="{1E71C46B-FA26-7648-A2CA-1B4447B6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62" y="2750530"/>
            <a:ext cx="20288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madre">
            <a:extLst>
              <a:ext uri="{FF2B5EF4-FFF2-40B4-BE49-F238E27FC236}">
                <a16:creationId xmlns:a16="http://schemas.microsoft.com/office/drawing/2014/main" id="{9DEC189D-F0A5-C54B-861D-703F38FD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76" y="2631468"/>
            <a:ext cx="26463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F655028-D618-564B-B6FB-B7915CAFCFD0}"/>
              </a:ext>
            </a:extLst>
          </p:cNvPr>
          <p:cNvSpPr txBox="1"/>
          <p:nvPr/>
        </p:nvSpPr>
        <p:spPr>
          <a:xfrm>
            <a:off x="2977101" y="5428005"/>
            <a:ext cx="623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NO PODEMOS CAMBIAR UNA MENTE, UNA VEZ ESTRUCTURADA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1798ABA-1ADB-164B-82D8-1D639B6C17F9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C963C43-2DC7-6A41-B035-256DCC87D1F8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9012D49-0B85-8847-BAA3-6C8E5195146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87918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C96E6-12E7-AF45-B982-3F58DB14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4. LA LEY DE LA PERCEPCION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73ACF1-908A-7547-8552-2DE7243279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66128"/>
            <a:ext cx="10363826" cy="497132"/>
          </a:xfrm>
        </p:spPr>
        <p:txBody>
          <a:bodyPr/>
          <a:lstStyle/>
          <a:p>
            <a:pPr algn="ctr"/>
            <a:r>
              <a:rPr lang="es-ES" dirty="0"/>
              <a:t>LAS PALABRAS SENCIALLAS SON LAS MEJORES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541A43-21A0-FE40-97DB-1526D708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7</a:t>
            </a:fld>
            <a:endParaRPr lang="es-ES"/>
          </a:p>
        </p:txBody>
      </p:sp>
      <p:pic>
        <p:nvPicPr>
          <p:cNvPr id="6" name="Picture 13" descr="180px-Gestalt_ley_de_semejanza">
            <a:extLst>
              <a:ext uri="{FF2B5EF4-FFF2-40B4-BE49-F238E27FC236}">
                <a16:creationId xmlns:a16="http://schemas.microsoft.com/office/drawing/2014/main" id="{9E3F95ED-B5A0-2F46-8324-9D9D7F4C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93" y="2559798"/>
            <a:ext cx="2160588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89D0C19-1902-1C49-9863-B9D0D70E7D5E}"/>
              </a:ext>
            </a:extLst>
          </p:cNvPr>
          <p:cNvSpPr txBox="1"/>
          <p:nvPr/>
        </p:nvSpPr>
        <p:spPr>
          <a:xfrm>
            <a:off x="3544155" y="4926654"/>
            <a:ext cx="5103064" cy="594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altLang="es-ES" dirty="0"/>
              <a:t>LAS PALABRAS MÁS EFICACES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altLang="es-ES" dirty="0"/>
              <a:t>SON LAS SIMPLES Y LAS ORIENTADAS AL BENEFICIO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2FC60C7-8394-4C4B-87BD-9F6025403CE8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9D7F86-4165-E141-98C2-E0EE9BFFA158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51E3CF2-27CC-3D43-953F-9E8B71663887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58311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274D4-4761-CC41-A801-CBEC2EAB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5. LA LEY DE LA CONCENTRACIÓN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69B6A2-9E36-E940-8078-6E86D7B9C7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6141" y="2367092"/>
            <a:ext cx="10690412" cy="53747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LOS CONSUMIDORES LLEGAN A RELACIONAR UNA PALABRA, IMAGEN O COLOR CON UNA MARCA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BFF1E8-16E2-B646-80C4-A7CD016C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8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7A83813-ACC9-7343-A9CE-43F351A5B6B9}"/>
              </a:ext>
            </a:extLst>
          </p:cNvPr>
          <p:cNvSpPr txBox="1"/>
          <p:nvPr/>
        </p:nvSpPr>
        <p:spPr>
          <a:xfrm>
            <a:off x="2424256" y="5084545"/>
            <a:ext cx="7536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EL CONSUMIDOR DEBE TENERNOS EN LA CABEZA CUANDO ESTE BUSCANDO </a:t>
            </a:r>
          </a:p>
          <a:p>
            <a:pPr algn="ctr"/>
            <a:r>
              <a:rPr lang="es-ES" dirty="0"/>
              <a:t>UN PRODUCTODENTRO DE NUESTRO ABANICO DE OFERTAS</a:t>
            </a:r>
          </a:p>
        </p:txBody>
      </p:sp>
      <p:pic>
        <p:nvPicPr>
          <p:cNvPr id="7" name="Picture 6" descr="646det_5246">
            <a:extLst>
              <a:ext uri="{FF2B5EF4-FFF2-40B4-BE49-F238E27FC236}">
                <a16:creationId xmlns:a16="http://schemas.microsoft.com/office/drawing/2014/main" id="{8088C29A-CB4D-9344-9CA3-4A4EDC44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49" y="3093941"/>
            <a:ext cx="2173568" cy="171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ardos%255b1%255d">
            <a:extLst>
              <a:ext uri="{FF2B5EF4-FFF2-40B4-BE49-F238E27FC236}">
                <a16:creationId xmlns:a16="http://schemas.microsoft.com/office/drawing/2014/main" id="{B4650E9F-D693-0349-B955-20FB090AA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755" y="3056963"/>
            <a:ext cx="1437338" cy="15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158D9D8-746C-8848-8D53-8F682E6D7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320" y="3276781"/>
            <a:ext cx="1816100" cy="11049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0ADF67E-807A-5F44-9AFF-C913CB8DA604}"/>
              </a:ext>
            </a:extLst>
          </p:cNvPr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6712DD4-CEE5-3B4C-82A1-2FF158508C2C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9AE2F78-540F-5147-A296-AB6839462939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4033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F7750-FFDA-1B41-A539-D46C970B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6. LA LEY DE LA EXCLUSIVIDAD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38D65-48AA-4D44-AE1B-AED4B95F31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8244" y="2148719"/>
            <a:ext cx="10363826" cy="470237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dirty="0"/>
              <a:t>DOS EMPRESAS NO PUEDEN POSEER LA MISMA PALABRA EN LA MENTE DEL CLIENTE</a:t>
            </a:r>
          </a:p>
          <a:p>
            <a:pPr algn="ctr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96D394-6164-E648-A0F8-33C74D9B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9</a:t>
            </a:fld>
            <a:endParaRPr lang="es-ES"/>
          </a:p>
        </p:txBody>
      </p:sp>
      <p:pic>
        <p:nvPicPr>
          <p:cNvPr id="6" name="Picture 9" descr="jh_exclusivo2">
            <a:extLst>
              <a:ext uri="{FF2B5EF4-FFF2-40B4-BE49-F238E27FC236}">
                <a16:creationId xmlns:a16="http://schemas.microsoft.com/office/drawing/2014/main" id="{A9D3F38A-BAFD-6A4B-8936-BD28E6EB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22" y="2768513"/>
            <a:ext cx="2193554" cy="249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47EDC-75B5-2642-B03D-702E2C742465}"/>
              </a:ext>
            </a:extLst>
          </p:cNvPr>
          <p:cNvSpPr txBox="1"/>
          <p:nvPr/>
        </p:nvSpPr>
        <p:spPr>
          <a:xfrm>
            <a:off x="1176639" y="5479013"/>
            <a:ext cx="9838719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altLang="es-ES" dirty="0"/>
              <a:t>CUANDO UNO DE SUS COMPETIDORES POSEE UNA PALABRA O POSICIÓN EN LA MENTE DEL CLIENTE.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088BA1C-87A9-8C4F-8A23-A7225D62C0D3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6AB1A3-73A7-3C47-9CD0-DC4BFF6F59F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07FCC1D-FCB6-F246-A200-903C77434930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32715884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{E72D5627-B019-FC45-B94F-32DAC6F09C7C}tf10001073</Template>
  <TotalTime>288</TotalTime>
  <Words>1160</Words>
  <Application>Microsoft Macintosh PowerPoint</Application>
  <PresentationFormat>Panorámica</PresentationFormat>
  <Paragraphs>160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Open Sans</vt:lpstr>
      <vt:lpstr>Times New Roman</vt:lpstr>
      <vt:lpstr>Tw Cen MT</vt:lpstr>
      <vt:lpstr>Gota</vt:lpstr>
      <vt:lpstr>LAS 22 LEYES INMUTABLES DEL MARKETING</vt:lpstr>
      <vt:lpstr>ÍNDICE, LEYES 1 A 11 </vt:lpstr>
      <vt:lpstr>ÍNDICE, LEYES 12 A 22 </vt:lpstr>
      <vt:lpstr>1.  LA LEY DEL LIDERAZGO</vt:lpstr>
      <vt:lpstr>2. LA LEY DE LA CATEGORIA</vt:lpstr>
      <vt:lpstr>3. LA LEY DE LA MENTE</vt:lpstr>
      <vt:lpstr>4. LA LEY DE LA PERCEPCION</vt:lpstr>
      <vt:lpstr>5. LA LEY DE LA CONCENTRACIÓN</vt:lpstr>
      <vt:lpstr>6. LA LEY DE LA EXCLUSIVIDAD</vt:lpstr>
      <vt:lpstr>7. LA LEY DE LA ESCALERA</vt:lpstr>
      <vt:lpstr>8. LA LEY DE LA DUALIDAD</vt:lpstr>
      <vt:lpstr>9. LA LEY DE LO OPUESTO</vt:lpstr>
      <vt:lpstr>10. LA LEY DE LA DIVISION</vt:lpstr>
      <vt:lpstr>11. LA LEY DE LA PERSPECTIVA</vt:lpstr>
      <vt:lpstr>12. LA LEY DE LA EXTENSION DE LINEA</vt:lpstr>
      <vt:lpstr>13. LA LEY DEL SACRIFICIO</vt:lpstr>
      <vt:lpstr>14. La ley de los atributos</vt:lpstr>
      <vt:lpstr>15. La ley de la franqueza</vt:lpstr>
      <vt:lpstr>16. La ley de la singularidad</vt:lpstr>
      <vt:lpstr>17. La ley de lo impredecible</vt:lpstr>
      <vt:lpstr>18. La ley del Éxito</vt:lpstr>
      <vt:lpstr>19. LA LEY DEL FRACASO</vt:lpstr>
      <vt:lpstr>20. LA LEY DE LA NOTA SENSACIONALISTA</vt:lpstr>
      <vt:lpstr>21. LA LEY DE LA ACELERACIÓN</vt:lpstr>
      <vt:lpstr>22. La ley de los recursos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EMPRENDEDOR</dc:title>
  <dc:creator>Usuario de Microsoft Office</dc:creator>
  <cp:lastModifiedBy>Juan Francisco VELASCO MORENO</cp:lastModifiedBy>
  <cp:revision>21</cp:revision>
  <dcterms:created xsi:type="dcterms:W3CDTF">2020-06-09T18:19:44Z</dcterms:created>
  <dcterms:modified xsi:type="dcterms:W3CDTF">2021-09-06T15:45:16Z</dcterms:modified>
</cp:coreProperties>
</file>