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9316fdf8-8e65-4147-94f2-566af9432a82" providerId="ADAL" clId="{182EA512-C447-D643-B8DB-EAE5E2B0B8B6}"/>
    <pc:docChg chg="modSld">
      <pc:chgData name="Juan Francisco VELASCO MORENO" userId="9316fdf8-8e65-4147-94f2-566af9432a82" providerId="ADAL" clId="{182EA512-C447-D643-B8DB-EAE5E2B0B8B6}" dt="2021-06-03T10:28:25.967" v="3"/>
      <pc:docMkLst>
        <pc:docMk/>
      </pc:docMkLst>
      <pc:sldChg chg="modSp">
        <pc:chgData name="Juan Francisco VELASCO MORENO" userId="9316fdf8-8e65-4147-94f2-566af9432a82" providerId="ADAL" clId="{182EA512-C447-D643-B8DB-EAE5E2B0B8B6}" dt="2021-06-03T10:27:23.826" v="0"/>
        <pc:sldMkLst>
          <pc:docMk/>
          <pc:sldMk cId="2491661757" sldId="257"/>
        </pc:sldMkLst>
        <pc:picChg chg="mod">
          <ac:chgData name="Juan Francisco VELASCO MORENO" userId="9316fdf8-8e65-4147-94f2-566af9432a82" providerId="ADAL" clId="{182EA512-C447-D643-B8DB-EAE5E2B0B8B6}" dt="2021-06-03T10:27:23.826" v="0"/>
          <ac:picMkLst>
            <pc:docMk/>
            <pc:sldMk cId="2491661757" sldId="257"/>
            <ac:picMk id="4" creationId="{3219A871-4167-CC46-8BFC-526B18579D7E}"/>
          </ac:picMkLst>
        </pc:picChg>
      </pc:sldChg>
      <pc:sldChg chg="modSp">
        <pc:chgData name="Juan Francisco VELASCO MORENO" userId="9316fdf8-8e65-4147-94f2-566af9432a82" providerId="ADAL" clId="{182EA512-C447-D643-B8DB-EAE5E2B0B8B6}" dt="2021-06-03T10:27:45.952" v="1"/>
        <pc:sldMkLst>
          <pc:docMk/>
          <pc:sldMk cId="2935585150" sldId="258"/>
        </pc:sldMkLst>
        <pc:picChg chg="mod">
          <ac:chgData name="Juan Francisco VELASCO MORENO" userId="9316fdf8-8e65-4147-94f2-566af9432a82" providerId="ADAL" clId="{182EA512-C447-D643-B8DB-EAE5E2B0B8B6}" dt="2021-06-03T10:27:45.952" v="1"/>
          <ac:picMkLst>
            <pc:docMk/>
            <pc:sldMk cId="2935585150" sldId="258"/>
            <ac:picMk id="4" creationId="{1B3245A3-FBF0-E948-8189-0ADE4D6DA566}"/>
          </ac:picMkLst>
        </pc:picChg>
      </pc:sldChg>
      <pc:sldChg chg="modSp">
        <pc:chgData name="Juan Francisco VELASCO MORENO" userId="9316fdf8-8e65-4147-94f2-566af9432a82" providerId="ADAL" clId="{182EA512-C447-D643-B8DB-EAE5E2B0B8B6}" dt="2021-06-03T10:28:01.341" v="2"/>
        <pc:sldMkLst>
          <pc:docMk/>
          <pc:sldMk cId="1757940970" sldId="259"/>
        </pc:sldMkLst>
        <pc:picChg chg="mod">
          <ac:chgData name="Juan Francisco VELASCO MORENO" userId="9316fdf8-8e65-4147-94f2-566af9432a82" providerId="ADAL" clId="{182EA512-C447-D643-B8DB-EAE5E2B0B8B6}" dt="2021-06-03T10:28:01.341" v="2"/>
          <ac:picMkLst>
            <pc:docMk/>
            <pc:sldMk cId="1757940970" sldId="259"/>
            <ac:picMk id="6" creationId="{85B18BF9-005C-8345-BD3B-A898CDEFA180}"/>
          </ac:picMkLst>
        </pc:picChg>
      </pc:sldChg>
      <pc:sldChg chg="modSp">
        <pc:chgData name="Juan Francisco VELASCO MORENO" userId="9316fdf8-8e65-4147-94f2-566af9432a82" providerId="ADAL" clId="{182EA512-C447-D643-B8DB-EAE5E2B0B8B6}" dt="2021-06-03T10:28:25.967" v="3"/>
        <pc:sldMkLst>
          <pc:docMk/>
          <pc:sldMk cId="2221744386" sldId="260"/>
        </pc:sldMkLst>
        <pc:picChg chg="mod">
          <ac:chgData name="Juan Francisco VELASCO MORENO" userId="9316fdf8-8e65-4147-94f2-566af9432a82" providerId="ADAL" clId="{182EA512-C447-D643-B8DB-EAE5E2B0B8B6}" dt="2021-06-03T10:28:25.967" v="3"/>
          <ac:picMkLst>
            <pc:docMk/>
            <pc:sldMk cId="2221744386" sldId="260"/>
            <ac:picMk id="5" creationId="{839F557E-65D9-6B43-85DA-3CA64D1F523C}"/>
          </ac:picMkLst>
        </pc:picChg>
      </pc:sldChg>
    </pc:docChg>
  </pc:docChgLst>
  <pc:docChgLst>
    <pc:chgData name="Juan Francisco VELASCO MORENO" userId="S::jfco.velasco@secot.org::9316fdf8-8e65-4147-94f2-566af9432a82" providerId="AD" clId="Web-{FD182344-73A0-A82B-AE9C-8B5A2D339C55}"/>
    <pc:docChg chg="modSld">
      <pc:chgData name="Juan Francisco VELASCO MORENO" userId="S::jfco.velasco@secot.org::9316fdf8-8e65-4147-94f2-566af9432a82" providerId="AD" clId="Web-{FD182344-73A0-A82B-AE9C-8B5A2D339C55}" dt="2020-11-25T12:52:28.902" v="8" actId="20577"/>
      <pc:docMkLst>
        <pc:docMk/>
      </pc:docMkLst>
      <pc:sldChg chg="modSp">
        <pc:chgData name="Juan Francisco VELASCO MORENO" userId="S::jfco.velasco@secot.org::9316fdf8-8e65-4147-94f2-566af9432a82" providerId="AD" clId="Web-{FD182344-73A0-A82B-AE9C-8B5A2D339C55}" dt="2020-11-25T12:52:27.480" v="6" actId="20577"/>
        <pc:sldMkLst>
          <pc:docMk/>
          <pc:sldMk cId="1435961348" sldId="256"/>
        </pc:sldMkLst>
        <pc:spChg chg="mod">
          <ac:chgData name="Juan Francisco VELASCO MORENO" userId="S::jfco.velasco@secot.org::9316fdf8-8e65-4147-94f2-566af9432a82" providerId="AD" clId="Web-{FD182344-73A0-A82B-AE9C-8B5A2D339C55}" dt="2020-11-25T12:51:46.761" v="0" actId="20577"/>
          <ac:spMkLst>
            <pc:docMk/>
            <pc:sldMk cId="1435961348" sldId="256"/>
            <ac:spMk id="2" creationId="{17E6923C-5A4B-F348-98EA-57AD6F35BB7A}"/>
          </ac:spMkLst>
        </pc:spChg>
        <pc:spChg chg="mod">
          <ac:chgData name="Juan Francisco VELASCO MORENO" userId="S::jfco.velasco@secot.org::9316fdf8-8e65-4147-94f2-566af9432a82" providerId="AD" clId="Web-{FD182344-73A0-A82B-AE9C-8B5A2D339C55}" dt="2020-11-25T12:52:27.480" v="6" actId="20577"/>
          <ac:spMkLst>
            <pc:docMk/>
            <pc:sldMk cId="1435961348" sldId="256"/>
            <ac:spMk id="3" creationId="{FFE86B9D-29D9-8A47-8E41-7F3F7B731B5F}"/>
          </ac:spMkLst>
        </pc:spChg>
      </pc:sldChg>
    </pc:docChg>
  </pc:docChgLst>
  <pc:docChgLst>
    <pc:chgData name="Juan Francisco VELASCO MORENO" userId="9316fdf8-8e65-4147-94f2-566af9432a82" providerId="ADAL" clId="{55DECFF3-5C68-2E48-AEB8-FC38C378E230}"/>
    <pc:docChg chg="modSld">
      <pc:chgData name="Juan Francisco VELASCO MORENO" userId="9316fdf8-8e65-4147-94f2-566af9432a82" providerId="ADAL" clId="{55DECFF3-5C68-2E48-AEB8-FC38C378E230}" dt="2021-09-06T15:56:34.893" v="10" actId="20577"/>
      <pc:docMkLst>
        <pc:docMk/>
      </pc:docMkLst>
      <pc:sldChg chg="modSp mod">
        <pc:chgData name="Juan Francisco VELASCO MORENO" userId="9316fdf8-8e65-4147-94f2-566af9432a82" providerId="ADAL" clId="{55DECFF3-5C68-2E48-AEB8-FC38C378E230}" dt="2021-09-06T15:56:34.893" v="10" actId="20577"/>
        <pc:sldMkLst>
          <pc:docMk/>
          <pc:sldMk cId="1435961348" sldId="256"/>
        </pc:sldMkLst>
        <pc:spChg chg="mod">
          <ac:chgData name="Juan Francisco VELASCO MORENO" userId="9316fdf8-8e65-4147-94f2-566af9432a82" providerId="ADAL" clId="{55DECFF3-5C68-2E48-AEB8-FC38C378E230}" dt="2021-09-06T15:56:34.893" v="10" actId="20577"/>
          <ac:spMkLst>
            <pc:docMk/>
            <pc:sldMk cId="1435961348" sldId="256"/>
            <ac:spMk id="2" creationId="{17E6923C-5A4B-F348-98EA-57AD6F35BB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71D5-09E2-F242-88E4-FF32CF3BC2EF}" type="datetimeFigureOut">
              <a:rPr lang="es-ES" smtClean="0"/>
              <a:t>6/9/21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1FED-E5DD-594F-BCED-4B61B7EC22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22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355C-1A02-A144-BFA6-41ED21C04D5E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02FC-7670-5E47-943F-6423F0BDCD8B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3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8FD-FF44-D54D-9716-2DC7E7CAB7F3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8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CDE1-2403-254A-A3A9-49FB30748B0C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6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8133-61F9-5943-84B7-A1101B2C4186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AC63-FEF5-BA46-BBC6-838B217E6B6E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9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724F-DC45-274E-9451-84E8298589EE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3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17CF-F4E9-184C-8C9D-3C700EB8C91B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043-F3A1-6341-95B7-2BB7A4F01DC2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6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E8-F48F-6848-AE52-0D1883D16DC4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43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16E0-F1C4-5842-A044-268727811824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9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3C06-CA29-9446-A6E8-8E1AE0A3164E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5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6875-89F6-7F4A-B0F5-8C09118D75E2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90C-D500-1446-9D53-43A67215D5F6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1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DD95-2858-754C-862E-74ED8B48C10E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D2D9-7832-2C49-8910-C76A42DFACA6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3E29-A8CE-C04F-AA72-98B2BF30C766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F93-84DF-8F43-B1AB-3BA796FAC564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83BD8B-6A2B-8245-8892-0C469058A6C2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3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6923C-5A4B-F348-98EA-57AD6F35B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918" y="2376841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es-ES" dirty="0"/>
              <a:t>CONTABILIDAD PARA PYMES</a:t>
            </a:r>
            <a:br>
              <a:rPr lang="es-ES" dirty="0"/>
            </a:br>
            <a:r>
              <a:rPr lang="es-ES" dirty="0"/>
              <a:t>BALANCES</a:t>
            </a:r>
            <a:br>
              <a:rPr lang="es-ES" dirty="0"/>
            </a:br>
            <a:br>
              <a:rPr lang="es-ES" dirty="0"/>
            </a:br>
            <a:r>
              <a:rPr lang="es-ES" sz="2400" dirty="0"/>
              <a:t>SECOT VALENCIA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FEM FUTUR 6º </a:t>
            </a:r>
            <a:r>
              <a:rPr lang="es-ES" sz="2400" dirty="0" err="1"/>
              <a:t>edicion</a:t>
            </a:r>
            <a:r>
              <a:rPr lang="es-ES" sz="2400" dirty="0"/>
              <a:t>. 2021 / 2022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FASE Nº 5, PILDORA 5. c.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E86B9D-29D9-8A47-8E41-7F3F7B73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233617"/>
            <a:ext cx="8689976" cy="137159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dirty="0"/>
          </a:p>
          <a:p>
            <a:r>
              <a:rPr lang="es-ES" dirty="0"/>
              <a:t>JAVIER </a:t>
            </a:r>
            <a:r>
              <a:rPr lang="es-ES" dirty="0" err="1"/>
              <a:t>Monrabal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F558DE-7ACE-2C4D-831C-41DDBB051D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F45590-7163-404A-988A-5DE7DE47DB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517" y="286961"/>
            <a:ext cx="2305270" cy="1009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28D106-72E5-9845-83AD-397380A98CB2}"/>
              </a:ext>
            </a:extLst>
          </p:cNvPr>
          <p:cNvSpPr txBox="1"/>
          <p:nvPr/>
        </p:nvSpPr>
        <p:spPr>
          <a:xfrm>
            <a:off x="883082" y="619981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43596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E7A20-CF1F-4A4E-A080-F2175320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contabilidad  </a:t>
            </a:r>
            <a:r>
              <a:rPr lang="es-ES" cap="none" dirty="0"/>
              <a:t>y el </a:t>
            </a:r>
            <a:r>
              <a:rPr lang="es-ES" dirty="0"/>
              <a:t>balance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83249-6747-A243-A867-2880560D1C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8102" y="2367092"/>
            <a:ext cx="7081736" cy="3424107"/>
          </a:xfrm>
        </p:spPr>
        <p:txBody>
          <a:bodyPr>
            <a:normAutofit/>
          </a:bodyPr>
          <a:lstStyle/>
          <a:p>
            <a:r>
              <a:rPr lang="es-ES" cap="none" dirty="0"/>
              <a:t>La Contabilidad nos da la información necesaria para saber si nuestro proyecto es viable económicamente. </a:t>
            </a:r>
          </a:p>
          <a:p>
            <a:r>
              <a:rPr lang="es-ES" cap="none" dirty="0"/>
              <a:t>También y con el paso de los meses y años, si esa viabilidad, aumenta, disminuye o se mantiene.</a:t>
            </a:r>
          </a:p>
          <a:p>
            <a:r>
              <a:rPr lang="es-ES" cap="none" dirty="0"/>
              <a:t>Los apartados más importantes de la contabilidad, son el Balance, la Cuenta de Resultados, la Tesorería y determinados ratios (Parámetros de Eficiencia de la gestión Económica)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03F011-AF31-A640-BBFB-83332A7C4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902" y="1836350"/>
            <a:ext cx="1739495" cy="1739495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28AEBD-2661-504A-B399-FF730A26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8B62F3-E39B-2C47-858E-1935F71588AA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3BD301-29D8-FB46-B6B7-201FDF2C222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6377715-9231-8F4F-A05A-EC82458C995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49166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5C9B1-FDC4-E14A-A556-54269960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contabilidad  </a:t>
            </a:r>
            <a:r>
              <a:rPr lang="es-ES" cap="none" dirty="0"/>
              <a:t>y el </a:t>
            </a:r>
            <a:r>
              <a:rPr lang="es-ES" dirty="0"/>
              <a:t>balance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9D4C43-5204-BF48-86A2-8506CFE3D5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cap="none" dirty="0"/>
              <a:t>Toda actividad económica requiere del pago de impuestos (I.V.A.), (I.R.P.F.), (Beneficios) y todos ellos se derivan de la contabilidad, por lo que es imprescindible, desarrollar la contabilidad en cada empresa.</a:t>
            </a:r>
          </a:p>
          <a:p>
            <a:r>
              <a:rPr lang="es-ES" cap="none" dirty="0"/>
              <a:t>No obstante hoy en día las PYMES, generan su contabilidad, pagos de impuestos, etc., a través de gestorías, (es mucho mas económico que contratar a una persona con dichos conocimientos)</a:t>
            </a:r>
          </a:p>
          <a:p>
            <a:r>
              <a:rPr lang="es-ES" cap="none" dirty="0"/>
              <a:t>En cualquier caso la información que se deriva de la contabilidad es imprescindible conocerla.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38E38-CC92-3C4F-AAC4-5886944E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24DCD1-E5EC-EA4E-AA9C-548521A0B1B1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A0F900-5811-CC4B-BF7F-47003D4CFEC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8CF7C6-5322-4745-9997-003C02B39B1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3558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1AAA3-DE7A-C548-A3E8-CFF03080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7713"/>
          </a:xfrm>
        </p:spPr>
        <p:txBody>
          <a:bodyPr/>
          <a:lstStyle/>
          <a:p>
            <a:r>
              <a:rPr lang="es-ES" dirty="0"/>
              <a:t>El balance</a:t>
            </a:r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id="{CB840BC4-7D98-D849-9A38-7C557C8E06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343" y="1667754"/>
            <a:ext cx="3579779" cy="4581457"/>
          </a:xfrm>
        </p:spPr>
        <p:txBody>
          <a:bodyPr>
            <a:normAutofit/>
          </a:bodyPr>
          <a:lstStyle/>
          <a:p>
            <a:pPr algn="ctr"/>
            <a:r>
              <a:rPr lang="es-ES" sz="1600" dirty="0"/>
              <a:t>Activo + Inversión</a:t>
            </a:r>
          </a:p>
          <a:p>
            <a:pPr algn="ctr"/>
            <a:r>
              <a:rPr lang="es-ES" sz="1600" u="sng" dirty="0"/>
              <a:t>Estructura Económica</a:t>
            </a:r>
          </a:p>
          <a:p>
            <a:pPr algn="ctr"/>
            <a:r>
              <a:rPr lang="es-ES" sz="1600" b="1" u="sng" cap="none" dirty="0"/>
              <a:t>Todo lo que tenemos o nos deben</a:t>
            </a:r>
          </a:p>
          <a:p>
            <a:pPr algn="ctr"/>
            <a:r>
              <a:rPr lang="es-ES" sz="1600" cap="none" dirty="0"/>
              <a:t>Inmovilizado</a:t>
            </a:r>
          </a:p>
          <a:p>
            <a:pPr algn="ctr"/>
            <a:r>
              <a:rPr lang="es-ES" sz="1600" cap="none" dirty="0"/>
              <a:t>Inversiones Financieras</a:t>
            </a:r>
          </a:p>
          <a:p>
            <a:pPr algn="ctr"/>
            <a:r>
              <a:rPr lang="es-ES" sz="1600" cap="none" dirty="0"/>
              <a:t>Otros Activos</a:t>
            </a:r>
          </a:p>
          <a:p>
            <a:pPr algn="ctr"/>
            <a:r>
              <a:rPr lang="es-ES" sz="1600" cap="none" dirty="0"/>
              <a:t>Existencias</a:t>
            </a:r>
          </a:p>
          <a:p>
            <a:pPr algn="ctr"/>
            <a:r>
              <a:rPr lang="es-ES" sz="1600" cap="none" dirty="0"/>
              <a:t>Clientes</a:t>
            </a:r>
          </a:p>
          <a:p>
            <a:pPr algn="ctr"/>
            <a:r>
              <a:rPr lang="es-ES" sz="1600" cap="none" dirty="0"/>
              <a:t>Deudores</a:t>
            </a:r>
          </a:p>
          <a:p>
            <a:pPr algn="ctr"/>
            <a:r>
              <a:rPr lang="es-ES" sz="1600" cap="none" dirty="0"/>
              <a:t>Tesorería</a:t>
            </a:r>
          </a:p>
          <a:p>
            <a:pPr algn="ctr"/>
            <a:endParaRPr lang="es-ES" sz="1600" cap="none" dirty="0"/>
          </a:p>
        </p:txBody>
      </p:sp>
      <p:sp>
        <p:nvSpPr>
          <p:cNvPr id="5" name="4 Marcador de texto">
            <a:extLst>
              <a:ext uri="{FF2B5EF4-FFF2-40B4-BE49-F238E27FC236}">
                <a16:creationId xmlns:a16="http://schemas.microsoft.com/office/drawing/2014/main" id="{B56D0F2C-FB2E-7547-B78F-D45252A78CFE}"/>
              </a:ext>
            </a:extLst>
          </p:cNvPr>
          <p:cNvSpPr txBox="1">
            <a:spLocks/>
          </p:cNvSpPr>
          <p:nvPr/>
        </p:nvSpPr>
        <p:spPr>
          <a:xfrm>
            <a:off x="6559750" y="1667754"/>
            <a:ext cx="3528392" cy="4231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/>
              <a:t>Pasivo Financiación</a:t>
            </a:r>
          </a:p>
          <a:p>
            <a:pPr algn="ctr"/>
            <a:r>
              <a:rPr lang="es-ES" sz="1600" dirty="0"/>
              <a:t>Estructura Financiera</a:t>
            </a:r>
          </a:p>
          <a:p>
            <a:pPr algn="ctr"/>
            <a:r>
              <a:rPr lang="es-ES" sz="1600" b="1" u="sng" cap="none" dirty="0"/>
              <a:t>Todo lo que debemos</a:t>
            </a:r>
          </a:p>
          <a:p>
            <a:pPr algn="ctr"/>
            <a:r>
              <a:rPr lang="es-ES" sz="1600" cap="none" dirty="0"/>
              <a:t>Capital propio</a:t>
            </a:r>
          </a:p>
          <a:p>
            <a:pPr algn="ctr"/>
            <a:r>
              <a:rPr lang="es-ES" sz="1600" cap="none" dirty="0"/>
              <a:t>Reservas</a:t>
            </a:r>
          </a:p>
          <a:p>
            <a:pPr algn="ctr"/>
            <a:r>
              <a:rPr lang="es-ES" sz="1600" cap="none" dirty="0"/>
              <a:t>Resultados</a:t>
            </a:r>
          </a:p>
          <a:p>
            <a:pPr algn="ctr"/>
            <a:r>
              <a:rPr lang="es-ES" sz="1600" cap="none" dirty="0"/>
              <a:t>Subvenciones</a:t>
            </a:r>
          </a:p>
          <a:p>
            <a:pPr algn="ctr"/>
            <a:r>
              <a:rPr lang="es-ES" sz="1600" cap="none" dirty="0"/>
              <a:t>Deudas a largo y corto plazo</a:t>
            </a:r>
          </a:p>
          <a:p>
            <a:pPr algn="ctr"/>
            <a:r>
              <a:rPr lang="es-ES" sz="1600" cap="none" dirty="0"/>
              <a:t>Provisiones</a:t>
            </a:r>
          </a:p>
          <a:p>
            <a:pPr algn="ctr"/>
            <a:r>
              <a:rPr lang="es-ES" sz="1600" cap="none" dirty="0"/>
              <a:t>Proveedores y acreedores</a:t>
            </a:r>
          </a:p>
          <a:p>
            <a:pPr algn="ctr"/>
            <a:endParaRPr lang="es-ES" sz="1600" cap="none" dirty="0"/>
          </a:p>
          <a:p>
            <a:pPr algn="ctr"/>
            <a:endParaRPr lang="es-ES" sz="1600" cap="none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92EE108-3AB5-C642-86DF-99DEF193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AEBA33-97ED-EB4E-B71A-844E565A8B7C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AF1980-366C-2F40-BBCC-48B0430251A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A0FCE85-1B70-8D46-B471-285C461FA15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5794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D9139-DCA6-F84E-82E8-DF2D9CEE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62748"/>
            <a:ext cx="10364451" cy="1596177"/>
          </a:xfrm>
        </p:spPr>
        <p:txBody>
          <a:bodyPr/>
          <a:lstStyle/>
          <a:p>
            <a:r>
              <a:rPr lang="es-ES" dirty="0"/>
              <a:t>Modelo de balance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2F157E-C142-AA47-93D1-0BB6AA70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70" y="1750759"/>
            <a:ext cx="6506501" cy="455681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427A45-046F-2F4C-8826-3368435E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F11ABD-7D45-CA4E-B6B6-918FE3B786AF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4126F7-629C-284B-8AB0-1EB3103E7D7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D02433-E5D8-AB4A-A9AF-B06DCE1F58A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2174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2EA51-D949-AD4C-87E4-BFE6E2A4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99" y="268712"/>
            <a:ext cx="10364451" cy="1596177"/>
          </a:xfrm>
        </p:spPr>
        <p:txBody>
          <a:bodyPr/>
          <a:lstStyle/>
          <a:p>
            <a:r>
              <a:rPr lang="es-ES" dirty="0"/>
              <a:t>LA CUENTA DE 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F0DFB-D3F0-C941-850C-D5A09317BF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716946"/>
            <a:ext cx="10363826" cy="3424107"/>
          </a:xfrm>
        </p:spPr>
        <p:txBody>
          <a:bodyPr/>
          <a:lstStyle/>
          <a:p>
            <a:r>
              <a:rPr lang="es-ES" cap="none" dirty="0"/>
              <a:t>La cuenta de resultados, nos define las ganancias o perdidas de un periodo (mes, año, etc.)</a:t>
            </a:r>
          </a:p>
          <a:p>
            <a:r>
              <a:rPr lang="es-ES" cap="none" dirty="0"/>
              <a:t>Incluye todos los gastos e ingresos de la actividad económico y por todos los conceptos.</a:t>
            </a:r>
          </a:p>
          <a:p>
            <a:r>
              <a:rPr lang="es-ES" cap="none" dirty="0"/>
              <a:t>Es el reflejo mas evidente de la viabilidad de la empresa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CAE123-A71B-EA4E-A5C5-9FA1C680E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70138"/>
              </p:ext>
            </p:extLst>
          </p:nvPr>
        </p:nvGraphicFramePr>
        <p:xfrm>
          <a:off x="2276729" y="3292204"/>
          <a:ext cx="3721995" cy="3401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399">
                  <a:extLst>
                    <a:ext uri="{9D8B030D-6E8A-4147-A177-3AD203B41FA5}">
                      <a16:colId xmlns:a16="http://schemas.microsoft.com/office/drawing/2014/main" val="4080084"/>
                    </a:ext>
                  </a:extLst>
                </a:gridCol>
                <a:gridCol w="744399">
                  <a:extLst>
                    <a:ext uri="{9D8B030D-6E8A-4147-A177-3AD203B41FA5}">
                      <a16:colId xmlns:a16="http://schemas.microsoft.com/office/drawing/2014/main" val="1128756829"/>
                    </a:ext>
                  </a:extLst>
                </a:gridCol>
                <a:gridCol w="744399">
                  <a:extLst>
                    <a:ext uri="{9D8B030D-6E8A-4147-A177-3AD203B41FA5}">
                      <a16:colId xmlns:a16="http://schemas.microsoft.com/office/drawing/2014/main" val="2726142738"/>
                    </a:ext>
                  </a:extLst>
                </a:gridCol>
                <a:gridCol w="744399">
                  <a:extLst>
                    <a:ext uri="{9D8B030D-6E8A-4147-A177-3AD203B41FA5}">
                      <a16:colId xmlns:a16="http://schemas.microsoft.com/office/drawing/2014/main" val="3210879945"/>
                    </a:ext>
                  </a:extLst>
                </a:gridCol>
                <a:gridCol w="744399">
                  <a:extLst>
                    <a:ext uri="{9D8B030D-6E8A-4147-A177-3AD203B41FA5}">
                      <a16:colId xmlns:a16="http://schemas.microsoft.com/office/drawing/2014/main" val="173639373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CUENTA DE RESULTADOS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294735"/>
                  </a:ext>
                </a:extLst>
              </a:tr>
              <a:tr h="2175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300" u="none" strike="noStrike" dirty="0">
                          <a:effectLst/>
                        </a:rPr>
                        <a:t>EMPRESA X VALENCIA</a:t>
                      </a:r>
                      <a:endParaRPr lang="es-ES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929803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44680687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C.Contable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Denominacion de la cuenta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Base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471069191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Ventas e ingresos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32.550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771288950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Ventas e ingresos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32.150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4144598374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705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Prestacion de servicios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32.150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729496067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Otros Ingresos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4273212783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759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Ingresos por servicios diversos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385325587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1071850072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Compras y gastos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15.410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3731639823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Servicios exteriores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3.160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1403403424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Otros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3.160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922996662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Gastos de personal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6.800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902808218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Sueldos y salarios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5.300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715963020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642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Seguridad Social a C. Empresa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1.500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1548658239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166855833"/>
                  </a:ext>
                </a:extLst>
              </a:tr>
              <a:tr h="1832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RESULTADO DE EXPLOTACION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17.140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3025940983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B436C59-59F3-7240-A873-F1F527AC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496" y="3429000"/>
            <a:ext cx="3576243" cy="2016137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485032-DBDE-1348-9EAB-CFF72A51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098EEA-2101-8647-B98B-D99B03050F64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4" y="163981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B92019A-6E55-AE40-86E1-A24606DA303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09" y="242290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157D35-CFEF-7447-BFDC-345354B421F2}"/>
              </a:ext>
            </a:extLst>
          </p:cNvPr>
          <p:cNvSpPr txBox="1"/>
          <p:nvPr/>
        </p:nvSpPr>
        <p:spPr>
          <a:xfrm>
            <a:off x="207484" y="6248400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44397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7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6 º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2021 / 2022</a:t>
            </a: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F43356-3D73-CD4A-9093-7B201D01990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70</TotalTime>
  <Words>448</Words>
  <Application>Microsoft Macintosh PowerPoint</Application>
  <PresentationFormat>Panorámica</PresentationFormat>
  <Paragraphs>107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Gota</vt:lpstr>
      <vt:lpstr>CONTABILIDAD PARA PYMES BALANCES  SECOT VALENCIA  FEM FUTUR 6º edicion. 2021 / 2022  FASE Nº 5, PILDORA 5. c. </vt:lpstr>
      <vt:lpstr>La contabilidad  y el balance 1</vt:lpstr>
      <vt:lpstr>La contabilidad  y el balance 2</vt:lpstr>
      <vt:lpstr>El balance</vt:lpstr>
      <vt:lpstr>Modelo de balance</vt:lpstr>
      <vt:lpstr>LA CUENTA DE RESULTADOS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 PARA PYMES BALANCES </dc:title>
  <dc:creator>Usuario de Microsoft Office</dc:creator>
  <cp:lastModifiedBy>Juan Francisco VELASCO MORENO</cp:lastModifiedBy>
  <cp:revision>12</cp:revision>
  <dcterms:created xsi:type="dcterms:W3CDTF">2020-06-18T14:40:18Z</dcterms:created>
  <dcterms:modified xsi:type="dcterms:W3CDTF">2021-09-06T15:57:37Z</dcterms:modified>
</cp:coreProperties>
</file>