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686" r:id="rId1"/>
  </p:sldMasterIdLst>
  <p:notesMasterIdLst>
    <p:notesMasterId r:id="rId21"/>
  </p:notesMasterIdLst>
  <p:sldIdLst>
    <p:sldId id="256" r:id="rId2"/>
    <p:sldId id="272" r:id="rId3"/>
    <p:sldId id="274" r:id="rId4"/>
    <p:sldId id="259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9" r:id="rId18"/>
    <p:sldId id="359" r:id="rId19"/>
    <p:sldId id="3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35"/>
    <p:restoredTop sz="89081"/>
  </p:normalViewPr>
  <p:slideViewPr>
    <p:cSldViewPr snapToGrid="0" snapToObjects="1">
      <p:cViewPr varScale="1">
        <p:scale>
          <a:sx n="116" d="100"/>
          <a:sy n="116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98B5F-DDED-E348-9977-D7F7BEBFD306}" type="datetimeFigureOut">
              <a:rPr lang="es-ES" smtClean="0"/>
              <a:t>19/11/2021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A8090-486F-1242-9A44-9D8DD8148D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997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Alta en registro Mercantil Central, Notaria, escritura de constitución y registro del capital social.</a:t>
            </a:r>
          </a:p>
          <a:p>
            <a:r>
              <a:rPr lang="es-ES" dirty="0"/>
              <a:t>Hay que registrarse en el Registro Administrativo de las Sociedades Laborales, Firma digital.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effectLst/>
              </a:rPr>
              <a:t>Derecho a solicitar el 100% del pago único PARO Incentivos fiscales y ayudas.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effectLst/>
              </a:rPr>
              <a:t>Se cotiza en el Régimen General de la S.S.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8090-486F-1242-9A44-9D8DD8148D95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589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B7D2-1461-B644-9AE5-14D5FE837877}" type="datetime1">
              <a:rPr lang="es-ES" smtClean="0"/>
              <a:t>19/11/2021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8063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9910-65F2-6042-A66B-1A83456E53BA}" type="datetime1">
              <a:rPr lang="es-ES" smtClean="0"/>
              <a:t>19/11/2021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736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654B-D611-B045-81F0-DA3A6B6803F9}" type="datetime1">
              <a:rPr lang="es-ES" smtClean="0"/>
              <a:t>19/11/2021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864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7018-6867-4542-80C8-7E82596DDA53}" type="datetime1">
              <a:rPr lang="es-ES" smtClean="0"/>
              <a:t>19/11/2021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7190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5B0E-A27E-1946-821B-D39F04AEE615}" type="datetime1">
              <a:rPr lang="es-ES" smtClean="0"/>
              <a:t>19/11/2021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320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5171-EA66-D241-9A5F-1964CDB0C48B}" type="datetime1">
              <a:rPr lang="es-ES" smtClean="0"/>
              <a:t>19/11/2021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FEM FUTUR 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7094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A6F4-72C9-9C46-9C77-6A3AB001D8F7}" type="datetime1">
              <a:rPr lang="es-ES" smtClean="0"/>
              <a:t>19/11/2021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FEM FUTUR 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960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0FC0-F032-9840-8140-AD899B0EA212}" type="datetime1">
              <a:rPr lang="es-ES" smtClean="0"/>
              <a:t>19/11/2021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1311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FEB2-C7BB-184F-836A-415F88458AEC}" type="datetime1">
              <a:rPr lang="es-ES" smtClean="0"/>
              <a:t>19/11/2021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3318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17D9-CE47-BA45-A888-85F6AFE54A5B}" type="datetime1">
              <a:rPr lang="es-ES" smtClean="0"/>
              <a:t>19/11/2021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148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5DCF8-A439-BF4C-9B31-2B12BF246E57}" type="datetime1">
              <a:rPr lang="es-ES" smtClean="0"/>
              <a:t>19/11/2021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39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E788-0B3F-4541-9024-8710E3699660}" type="datetime1">
              <a:rPr lang="es-ES" smtClean="0"/>
              <a:t>19/11/2021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964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669F-7C43-AE45-AB25-0F3FBC553979}" type="datetime1">
              <a:rPr lang="es-ES" smtClean="0"/>
              <a:t>19/11/2021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17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9BBF-BADA-4842-822C-EC24B955A43B}" type="datetime1">
              <a:rPr lang="es-ES" smtClean="0"/>
              <a:t>19/11/2021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FEM FUTUR V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958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F228-E315-7646-A67F-3115399E6111}" type="datetime1">
              <a:rPr lang="es-ES" smtClean="0"/>
              <a:t>19/11/2021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FEM FUTUR 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709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1B19-7E4D-764D-A463-9E1DA92EA008}" type="datetime1">
              <a:rPr lang="es-ES" smtClean="0"/>
              <a:t>19/11/2021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FEM FUTUR 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315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BB60-F821-284F-AE17-917FC74A3AD5}" type="datetime1">
              <a:rPr lang="es-ES" smtClean="0"/>
              <a:t>19/11/2021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695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84D85-6E7F-C346-A680-110DD3D5E8AE}" type="datetime1">
              <a:rPr lang="es-ES" smtClean="0"/>
              <a:t>19/11/2021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595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7ABA93-8AD7-6441-86B4-E79D87EB7D4B}" type="datetime1">
              <a:rPr lang="es-ES" smtClean="0"/>
              <a:t>19/11/2021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FA1CCF8-0309-5647-A694-5326D6B179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4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7" r:id="rId1"/>
    <p:sldLayoutId id="2147484688" r:id="rId2"/>
    <p:sldLayoutId id="2147484689" r:id="rId3"/>
    <p:sldLayoutId id="2147484690" r:id="rId4"/>
    <p:sldLayoutId id="2147484691" r:id="rId5"/>
    <p:sldLayoutId id="2147484692" r:id="rId6"/>
    <p:sldLayoutId id="2147484693" r:id="rId7"/>
    <p:sldLayoutId id="2147484694" r:id="rId8"/>
    <p:sldLayoutId id="2147484695" r:id="rId9"/>
    <p:sldLayoutId id="2147484696" r:id="rId10"/>
    <p:sldLayoutId id="2147484697" r:id="rId11"/>
    <p:sldLayoutId id="2147484698" r:id="rId12"/>
    <p:sldLayoutId id="2147484699" r:id="rId13"/>
    <p:sldLayoutId id="2147484700" r:id="rId14"/>
    <p:sldLayoutId id="2147484701" r:id="rId15"/>
    <p:sldLayoutId id="2147484702" r:id="rId16"/>
    <p:sldLayoutId id="2147484703" r:id="rId17"/>
    <p:sldLayoutId id="2147484704" r:id="rId18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aeat.es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166DDD9-F6A2-9448-B79D-A1C4C81E4A41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3" y="202073"/>
            <a:ext cx="1333500" cy="1282700"/>
          </a:xfrm>
          <a:prstGeom prst="rect">
            <a:avLst/>
          </a:prstGeom>
        </p:spPr>
      </p:pic>
      <p:sp>
        <p:nvSpPr>
          <p:cNvPr id="8" name="Subtítulo 7">
            <a:extLst>
              <a:ext uri="{FF2B5EF4-FFF2-40B4-BE49-F238E27FC236}">
                <a16:creationId xmlns:a16="http://schemas.microsoft.com/office/drawing/2014/main" id="{8659B5FD-E8AC-C145-B2DD-6FE0C6FF2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470" y="2981763"/>
            <a:ext cx="8689976" cy="1936575"/>
          </a:xfrm>
        </p:spPr>
        <p:txBody>
          <a:bodyPr>
            <a:normAutofit fontScale="92500" lnSpcReduction="10000"/>
          </a:bodyPr>
          <a:lstStyle/>
          <a:p>
            <a:r>
              <a:rPr lang="es-ES" dirty="0">
                <a:solidFill>
                  <a:schemeClr val="tx1"/>
                </a:solidFill>
                <a:cs typeface="Calibri" panose="020F0502020204030204" pitchFamily="34" charset="0"/>
              </a:rPr>
              <a:t>SECOT VALENCIA</a:t>
            </a:r>
          </a:p>
          <a:p>
            <a:r>
              <a:rPr lang="es-ES" dirty="0">
                <a:solidFill>
                  <a:schemeClr val="tx1"/>
                </a:solidFill>
                <a:cs typeface="Calibri" panose="020F0502020204030204" pitchFamily="34" charset="0"/>
              </a:rPr>
              <a:t>FEM FUTUR 6º EDICION 2021 / 2022</a:t>
            </a:r>
          </a:p>
          <a:p>
            <a:r>
              <a:rPr lang="es-ES" dirty="0">
                <a:solidFill>
                  <a:schemeClr val="tx1"/>
                </a:solidFill>
                <a:cs typeface="Calibri" panose="020F0502020204030204" pitchFamily="34" charset="0"/>
              </a:rPr>
              <a:t>FASE 5, PILDORA 5.A</a:t>
            </a:r>
          </a:p>
          <a:p>
            <a:r>
              <a:rPr lang="es-E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J. </a:t>
            </a:r>
            <a:r>
              <a:rPr lang="es-ES" sz="24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Francisco Velasco</a:t>
            </a:r>
          </a:p>
        </p:txBody>
      </p:sp>
      <p:sp>
        <p:nvSpPr>
          <p:cNvPr id="9" name="Google Shape;131;p1">
            <a:extLst>
              <a:ext uri="{FF2B5EF4-FFF2-40B4-BE49-F238E27FC236}">
                <a16:creationId xmlns:a16="http://schemas.microsoft.com/office/drawing/2014/main" id="{CE92507F-43E9-C54B-9F43-8E14C39B19EB}"/>
              </a:ext>
            </a:extLst>
          </p:cNvPr>
          <p:cNvSpPr/>
          <p:nvPr/>
        </p:nvSpPr>
        <p:spPr>
          <a:xfrm>
            <a:off x="1425470" y="3225873"/>
            <a:ext cx="7274160" cy="11912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130;p1">
            <a:extLst>
              <a:ext uri="{FF2B5EF4-FFF2-40B4-BE49-F238E27FC236}">
                <a16:creationId xmlns:a16="http://schemas.microsoft.com/office/drawing/2014/main" id="{1D18445E-D454-D94F-A062-A5A56D0E4235}"/>
              </a:ext>
            </a:extLst>
          </p:cNvPr>
          <p:cNvSpPr/>
          <p:nvPr/>
        </p:nvSpPr>
        <p:spPr>
          <a:xfrm>
            <a:off x="1425470" y="1230385"/>
            <a:ext cx="8266981" cy="137156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i="0" u="none" strike="noStrike" cap="none" dirty="0">
                <a:latin typeface="+mj-lt"/>
                <a:ea typeface="Calibri"/>
                <a:cs typeface="Calibri"/>
                <a:sym typeface="Calibri"/>
              </a:rPr>
              <a:t>ASPECTOS LEGALES Y FISCALES </a:t>
            </a:r>
            <a:r>
              <a:rPr lang="es-ES" sz="4400" dirty="0">
                <a:latin typeface="+mj-lt"/>
                <a:ea typeface="Calibri"/>
                <a:cs typeface="Calibri"/>
                <a:sym typeface="Calibri"/>
              </a:rPr>
              <a:t>PARA</a:t>
            </a:r>
            <a:r>
              <a:rPr lang="es-ES" sz="4400" i="0" u="none" strike="noStrike" cap="none" dirty="0">
                <a:latin typeface="+mj-lt"/>
                <a:ea typeface="Calibri"/>
                <a:cs typeface="Calibri"/>
                <a:sym typeface="Calibri"/>
              </a:rPr>
              <a:t> AUT</a:t>
            </a:r>
            <a:r>
              <a:rPr lang="es-ES" sz="4400" dirty="0">
                <a:latin typeface="+mj-lt"/>
                <a:ea typeface="Calibri"/>
                <a:cs typeface="Calibri"/>
                <a:sym typeface="Calibri"/>
              </a:rPr>
              <a:t>Ó</a:t>
            </a:r>
            <a:r>
              <a:rPr lang="es-ES" sz="4400" i="0" u="none" strike="noStrike" cap="none" dirty="0">
                <a:latin typeface="+mj-lt"/>
                <a:ea typeface="Calibri"/>
                <a:cs typeface="Calibri"/>
                <a:sym typeface="Calibri"/>
              </a:rPr>
              <a:t>N</a:t>
            </a:r>
            <a:r>
              <a:rPr lang="es-ES" sz="4400" dirty="0">
                <a:latin typeface="+mj-lt"/>
                <a:ea typeface="Calibri"/>
                <a:cs typeface="Calibri"/>
                <a:sym typeface="Calibri"/>
              </a:rPr>
              <a:t>O</a:t>
            </a:r>
            <a:r>
              <a:rPr lang="es-ES" sz="4400" i="0" u="none" strike="noStrike" cap="none" dirty="0">
                <a:latin typeface="+mj-lt"/>
                <a:ea typeface="Calibri"/>
                <a:cs typeface="Calibri"/>
                <a:sym typeface="Calibri"/>
              </a:rPr>
              <a:t>MOS</a:t>
            </a:r>
            <a:endParaRPr sz="4400" i="0" u="none" strike="noStrike" cap="none"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36;p1">
            <a:extLst>
              <a:ext uri="{FF2B5EF4-FFF2-40B4-BE49-F238E27FC236}">
                <a16:creationId xmlns:a16="http://schemas.microsoft.com/office/drawing/2014/main" id="{6198A979-EA8A-944A-B1DC-668DFCEA8C84}"/>
              </a:ext>
            </a:extLst>
          </p:cNvPr>
          <p:cNvSpPr/>
          <p:nvPr/>
        </p:nvSpPr>
        <p:spPr>
          <a:xfrm>
            <a:off x="5126879" y="3490331"/>
            <a:ext cx="1574640" cy="4597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54ACAFE-359B-9D42-A2B9-83BF86789702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920" y="328985"/>
            <a:ext cx="3740150" cy="120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99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8;p10">
            <a:extLst>
              <a:ext uri="{FF2B5EF4-FFF2-40B4-BE49-F238E27FC236}">
                <a16:creationId xmlns:a16="http://schemas.microsoft.com/office/drawing/2014/main" id="{F5FBB8EC-7430-FC4F-AB83-16D01B69609B}"/>
              </a:ext>
            </a:extLst>
          </p:cNvPr>
          <p:cNvSpPr txBox="1"/>
          <p:nvPr/>
        </p:nvSpPr>
        <p:spPr>
          <a:xfrm>
            <a:off x="1866900" y="691138"/>
            <a:ext cx="8458200" cy="102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0" i="0" u="none" strike="noStrike" cap="none" dirty="0">
                <a:ea typeface="Arial"/>
                <a:cs typeface="Arial"/>
                <a:sym typeface="Arial"/>
              </a:rPr>
              <a:t>ESTIMACION DIRECTA SIMPLIFICADA</a:t>
            </a:r>
            <a:endParaRPr sz="3600" b="0" i="0" u="none" strike="noStrike" cap="none" dirty="0">
              <a:ea typeface="Arial"/>
              <a:cs typeface="Arial"/>
              <a:sym typeface="Arial"/>
            </a:endParaRPr>
          </a:p>
        </p:txBody>
      </p:sp>
      <p:sp>
        <p:nvSpPr>
          <p:cNvPr id="5" name="Google Shape;229;p10">
            <a:extLst>
              <a:ext uri="{FF2B5EF4-FFF2-40B4-BE49-F238E27FC236}">
                <a16:creationId xmlns:a16="http://schemas.microsoft.com/office/drawing/2014/main" id="{43CB3EC6-A441-6F4E-BD10-80DDB5752AE0}"/>
              </a:ext>
            </a:extLst>
          </p:cNvPr>
          <p:cNvSpPr/>
          <p:nvPr/>
        </p:nvSpPr>
        <p:spPr>
          <a:xfrm>
            <a:off x="1090151" y="1713178"/>
            <a:ext cx="10286999" cy="4925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-11430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Trebuchet MS"/>
              <a:buChar char="•"/>
            </a:pPr>
            <a:r>
              <a:rPr lang="es-ES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  En el primer año de actividad se le aplicará esta modalidad, salvo renuncia o por tributar por módulos. </a:t>
            </a:r>
            <a:endParaRPr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-114300" algn="l" rtl="0">
              <a:lnSpc>
                <a:spcPct val="104000"/>
              </a:lnSpc>
              <a:spcBef>
                <a:spcPts val="2898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Trebuchet MS"/>
              <a:buChar char="•"/>
            </a:pPr>
            <a:r>
              <a:rPr lang="es-ES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  Se aplica a los autónomos que facturen menos de 600.000 €uros anuales. </a:t>
            </a:r>
            <a:endParaRPr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-114300" algn="l" rtl="0">
              <a:lnSpc>
                <a:spcPct val="104000"/>
              </a:lnSpc>
              <a:spcBef>
                <a:spcPts val="2898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Trebuchet MS"/>
              <a:buChar char="•"/>
            </a:pPr>
            <a:r>
              <a:rPr lang="es-ES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  El calculo de beneficios es por diferencia entre ingresos y gastos deducibles. Por ingresos se 	entienden los      que procedan de las ventas, servicios y subvenciones (si las hubiera). 		                    </a:t>
            </a:r>
          </a:p>
          <a:p>
            <a:pPr marL="0" marR="0" lvl="0" indent="-114300" algn="l" rtl="0">
              <a:lnSpc>
                <a:spcPct val="104000"/>
              </a:lnSpc>
              <a:spcBef>
                <a:spcPts val="2898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Trebuchet MS"/>
              <a:buChar char="•"/>
            </a:pPr>
            <a:r>
              <a:rPr lang="es-ES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  </a:t>
            </a:r>
            <a:r>
              <a:rPr lang="es-ES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Los gastos deducibles, son todos aquellos necesarios para el desarrollo y marcha de la 	actividad.</a:t>
            </a:r>
            <a:endParaRPr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-114300" algn="l" rtl="0">
              <a:lnSpc>
                <a:spcPct val="104000"/>
              </a:lnSpc>
              <a:spcBef>
                <a:spcPts val="2898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Trebuchet MS"/>
              <a:buChar char="•"/>
            </a:pPr>
            <a:r>
              <a:rPr lang="es-ES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  GASTOS DE DIFICIL JUSTIFICACION: Se aplicará el 5% sobre el rendimiento neto positivo. </a:t>
            </a:r>
            <a:r>
              <a:rPr lang="es-ES" b="1" i="0" u="none" strike="noStrike" cap="none" dirty="0">
                <a:solidFill>
                  <a:srgbClr val="FF0000"/>
                </a:solidFill>
                <a:ea typeface="Trebuchet MS"/>
                <a:cs typeface="Trebuchet MS"/>
                <a:sym typeface="Trebuchet MS"/>
              </a:rPr>
              <a:t>Los tickets, facturas simples (recibos a mano) etc. No son deducibles, por lo que hay que acostumbrarse a pedir facturas en gasolineras, taxis, restaurantes, supermercados, etc.</a:t>
            </a:r>
            <a:endParaRPr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617E100-7F7F-9146-8253-2D88FF48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10</a:t>
            </a:fld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649DB16-3005-CC44-87CF-EBA79C9D0C98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3B7C14C-5528-8745-B445-6F0198504974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25CF88-0E5E-7944-8597-207F7BCA6DDC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058350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8;p11">
            <a:extLst>
              <a:ext uri="{FF2B5EF4-FFF2-40B4-BE49-F238E27FC236}">
                <a16:creationId xmlns:a16="http://schemas.microsoft.com/office/drawing/2014/main" id="{38E94722-E744-FB4C-ACDE-0A57C7320030}"/>
              </a:ext>
            </a:extLst>
          </p:cNvPr>
          <p:cNvSpPr txBox="1"/>
          <p:nvPr/>
        </p:nvSpPr>
        <p:spPr>
          <a:xfrm>
            <a:off x="1866900" y="691138"/>
            <a:ext cx="8458200" cy="129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0" i="0" u="none" strike="noStrike" cap="none" dirty="0">
                <a:ea typeface="Arial"/>
                <a:cs typeface="Arial"/>
                <a:sym typeface="Arial"/>
              </a:rPr>
              <a:t>ESTIMACION DIRECTA SIMPLIFICADA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>
                <a:ea typeface="Arial"/>
                <a:cs typeface="Arial"/>
                <a:sym typeface="Arial"/>
              </a:rPr>
              <a:t>I.R.P.F. AUTONOMO</a:t>
            </a:r>
            <a:endParaRPr sz="3600" b="0" i="0" u="none" strike="noStrike" cap="none" dirty="0">
              <a:ea typeface="Arial"/>
              <a:cs typeface="Arial"/>
              <a:sym typeface="Arial"/>
            </a:endParaRPr>
          </a:p>
        </p:txBody>
      </p:sp>
      <p:sp>
        <p:nvSpPr>
          <p:cNvPr id="5" name="Google Shape;239;p11">
            <a:extLst>
              <a:ext uri="{FF2B5EF4-FFF2-40B4-BE49-F238E27FC236}">
                <a16:creationId xmlns:a16="http://schemas.microsoft.com/office/drawing/2014/main" id="{1FD17F0F-DDC3-4E4D-BC7E-D8EE55235F9F}"/>
              </a:ext>
            </a:extLst>
          </p:cNvPr>
          <p:cNvSpPr/>
          <p:nvPr/>
        </p:nvSpPr>
        <p:spPr>
          <a:xfrm>
            <a:off x="1955820" y="2435362"/>
            <a:ext cx="8280360" cy="404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-11430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Trebuchet MS"/>
              <a:buChar char="•"/>
            </a:pPr>
            <a:r>
              <a:rPr lang="es-ES" sz="1800" b="0" i="0" u="none" strike="noStrike" cap="none" dirty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es-ES" sz="1800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Se realizan pagos fraccionados trimestrales del 20% del </a:t>
            </a:r>
            <a:r>
              <a:rPr lang="es-ES" sz="1800" b="1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rendimiento neto </a:t>
            </a:r>
            <a:r>
              <a:rPr lang="es-ES" sz="1800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obtenido.      	Modelo 130 de Hacienda</a:t>
            </a:r>
            <a:endParaRPr sz="1800"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-114300" algn="l" rtl="0">
              <a:lnSpc>
                <a:spcPct val="104000"/>
              </a:lnSpc>
              <a:spcBef>
                <a:spcPts val="2898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Trebuchet MS"/>
              <a:buChar char="•"/>
            </a:pPr>
            <a:r>
              <a:rPr lang="es-ES" sz="1800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  Plazo de presentación hasta el día 21 de los meses de abril, julio, octubre y</a:t>
            </a:r>
            <a:r>
              <a:rPr lang="es-ES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 </a:t>
            </a:r>
            <a:r>
              <a:rPr lang="es-ES" sz="1800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enero. 	Se completa con la declaración anual del IRPF. Mod.100 </a:t>
            </a:r>
            <a:endParaRPr sz="1800"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-114300" algn="l" rtl="0">
              <a:lnSpc>
                <a:spcPct val="104000"/>
              </a:lnSpc>
              <a:spcBef>
                <a:spcPts val="2898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Trebuchet MS"/>
              <a:buChar char="•"/>
            </a:pPr>
            <a:r>
              <a:rPr lang="es-ES" sz="1800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  </a:t>
            </a:r>
            <a:r>
              <a:rPr lang="es-ES" sz="1800" b="1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REDUCCION del 20% en los rendimientos netos del IRPF</a:t>
            </a:r>
            <a:r>
              <a:rPr lang="es-ES" b="1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.  </a:t>
            </a:r>
            <a:r>
              <a:rPr lang="es-ES" sz="1800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Los autónomos dados de 	alta a partir del 1 de Enero de 2013 (</a:t>
            </a:r>
            <a:r>
              <a:rPr lang="es-ES" sz="1600" b="0" i="1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Real Decreto Ley 4/2013 de 22 febrero 	2013</a:t>
            </a:r>
            <a:r>
              <a:rPr lang="es-ES" sz="1800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) 	vigente en 2020/</a:t>
            </a:r>
            <a:r>
              <a:rPr lang="es-ES" sz="1800" b="0" i="0" u="none" strike="noStrike" cap="none" dirty="0">
                <a:ea typeface="Trebuchet MS"/>
                <a:cs typeface="Trebuchet MS"/>
                <a:sym typeface="Trebuchet MS"/>
              </a:rPr>
              <a:t>2021</a:t>
            </a:r>
            <a:r>
              <a:rPr lang="es-ES" sz="1800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 y que tributen en el</a:t>
            </a:r>
            <a:r>
              <a:rPr lang="es-ES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 </a:t>
            </a:r>
            <a:r>
              <a:rPr lang="es-ES" sz="1800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régimen de estimación directa  del  	IRPF, disfrutarán durante </a:t>
            </a:r>
            <a:r>
              <a:rPr lang="es-ES" sz="1800" b="1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dos periodos impositivos de una reducción del 20% en 	el rendimiento neto positivo.</a:t>
            </a:r>
            <a:endParaRPr sz="1800"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lnSpc>
                <a:spcPct val="104000"/>
              </a:lnSpc>
              <a:spcBef>
                <a:spcPts val="2898"/>
              </a:spcBef>
              <a:spcAft>
                <a:spcPts val="0"/>
              </a:spcAft>
              <a:buClr>
                <a:srgbClr val="333333"/>
              </a:buClr>
              <a:buSzPts val="1800"/>
            </a:pPr>
            <a:endParaRPr sz="1800" b="0" i="0" u="none" strike="noStrike" cap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7DEB15E-0291-334C-AC27-023593A3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11</a:t>
            </a:fld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BC2C28-8778-CF48-A224-A7069B26B748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E43D24A-4867-1940-9CFB-38DBC45B36F0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1C4E924-8261-CE4D-80CD-6D33F52DB872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558784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8;p12">
            <a:extLst>
              <a:ext uri="{FF2B5EF4-FFF2-40B4-BE49-F238E27FC236}">
                <a16:creationId xmlns:a16="http://schemas.microsoft.com/office/drawing/2014/main" id="{D85E8681-A526-DE4F-AC4F-27B256A134B0}"/>
              </a:ext>
            </a:extLst>
          </p:cNvPr>
          <p:cNvSpPr txBox="1"/>
          <p:nvPr/>
        </p:nvSpPr>
        <p:spPr>
          <a:xfrm>
            <a:off x="1782679" y="609461"/>
            <a:ext cx="8458200" cy="129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0" i="0" u="none" strike="noStrike" cap="none" dirty="0">
                <a:ea typeface="Arial"/>
                <a:cs typeface="Arial"/>
                <a:sym typeface="Arial"/>
              </a:rPr>
              <a:t>TARIFA PLANA AUTONOMOS 2020</a:t>
            </a:r>
            <a:endParaRPr sz="3600" b="0" i="0" u="none" strike="noStrike" cap="none" dirty="0">
              <a:ea typeface="Arial"/>
              <a:cs typeface="Arial"/>
              <a:sym typeface="Arial"/>
            </a:endParaRPr>
          </a:p>
        </p:txBody>
      </p:sp>
      <p:sp>
        <p:nvSpPr>
          <p:cNvPr id="5" name="Google Shape;249;p12">
            <a:extLst>
              <a:ext uri="{FF2B5EF4-FFF2-40B4-BE49-F238E27FC236}">
                <a16:creationId xmlns:a16="http://schemas.microsoft.com/office/drawing/2014/main" id="{4D12E1D7-1232-604B-A745-233639E76084}"/>
              </a:ext>
            </a:extLst>
          </p:cNvPr>
          <p:cNvSpPr/>
          <p:nvPr/>
        </p:nvSpPr>
        <p:spPr>
          <a:xfrm>
            <a:off x="2320351" y="2205019"/>
            <a:ext cx="8280360" cy="339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-11430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Trebuchet MS"/>
              <a:buChar char="•"/>
            </a:pPr>
            <a:r>
              <a:rPr lang="es-ES" b="1" i="0" u="none" strike="noStrike" cap="none" dirty="0">
                <a:solidFill>
                  <a:srgbClr val="404040"/>
                </a:solidFill>
                <a:ea typeface="Trebuchet MS"/>
                <a:cs typeface="Trebuchet MS"/>
                <a:sym typeface="Trebuchet MS"/>
              </a:rPr>
              <a:t>  La tarifa plana para autónomos consiste en el pago mensual de 60 euros a la 	Seguridad Social en lugar de los 288,99 euros que constituyen la cuota mensual 	mínima en 2021.</a:t>
            </a:r>
            <a:r>
              <a:rPr lang="es-ES" b="0" i="0" u="none" strike="noStrike" cap="none" dirty="0">
                <a:solidFill>
                  <a:srgbClr val="404040"/>
                </a:solidFill>
                <a:ea typeface="Trebuchet MS"/>
                <a:cs typeface="Trebuchet MS"/>
                <a:sym typeface="Trebuchet MS"/>
              </a:rPr>
              <a:t> </a:t>
            </a:r>
            <a:r>
              <a:rPr lang="es-ES" b="1" i="0" u="none" strike="noStrike" cap="none" dirty="0">
                <a:solidFill>
                  <a:srgbClr val="404040"/>
                </a:solidFill>
                <a:ea typeface="Trebuchet MS"/>
                <a:cs typeface="Trebuchet MS"/>
                <a:sym typeface="Trebuchet MS"/>
              </a:rPr>
              <a:t>en base a un salario mínimo de 965,0 €.</a:t>
            </a:r>
            <a:endParaRPr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-114300" algn="l" rtl="0">
              <a:lnSpc>
                <a:spcPct val="104000"/>
              </a:lnSpc>
              <a:spcBef>
                <a:spcPts val="2898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Trebuchet MS"/>
              <a:buChar char="•"/>
            </a:pPr>
            <a:r>
              <a:rPr lang="es-ES" b="0" i="0" u="none" strike="noStrike" cap="none" dirty="0">
                <a:solidFill>
                  <a:srgbClr val="404040"/>
                </a:solidFill>
                <a:ea typeface="Trebuchet MS"/>
                <a:cs typeface="Trebuchet MS"/>
                <a:sym typeface="Trebuchet MS"/>
              </a:rPr>
              <a:t>Los tipos de cotización para 2021</a:t>
            </a:r>
            <a:r>
              <a:rPr lang="es-ES" b="1" i="0" u="none" strike="noStrike" cap="none" dirty="0">
                <a:solidFill>
                  <a:srgbClr val="404040"/>
                </a:solidFill>
                <a:ea typeface="Trebuchet MS"/>
                <a:cs typeface="Trebuchet MS"/>
                <a:sym typeface="Trebuchet MS"/>
              </a:rPr>
              <a:t>, </a:t>
            </a:r>
            <a:r>
              <a:rPr lang="es-ES" b="0" i="0" u="none" strike="noStrike" cap="none" dirty="0">
                <a:solidFill>
                  <a:srgbClr val="404040"/>
                </a:solidFill>
                <a:ea typeface="Trebuchet MS"/>
                <a:cs typeface="Trebuchet MS"/>
                <a:sym typeface="Trebuchet MS"/>
              </a:rPr>
              <a:t>son los siguientes, Para las contingencias comunes 	28,3%, Para las contingencias profesionales el 1,3%. Por cese de actividad 0,9%. 	Por formación profesional 0,1% </a:t>
            </a:r>
            <a:r>
              <a:rPr lang="es-ES" b="1" i="0" u="none" strike="noStrike" cap="none" dirty="0">
                <a:solidFill>
                  <a:srgbClr val="404040"/>
                </a:solidFill>
                <a:ea typeface="Trebuchet MS"/>
                <a:cs typeface="Trebuchet MS"/>
                <a:sym typeface="Trebuchet MS"/>
              </a:rPr>
              <a:t>Total 30,6%</a:t>
            </a:r>
            <a:endParaRPr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-114300" algn="l" rtl="0">
              <a:lnSpc>
                <a:spcPct val="104000"/>
              </a:lnSpc>
              <a:spcBef>
                <a:spcPts val="2898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Trebuchet MS"/>
              <a:buChar char="•"/>
            </a:pPr>
            <a:r>
              <a:rPr lang="es-ES" b="1" i="0" u="none" strike="noStrike" cap="none" dirty="0">
                <a:solidFill>
                  <a:srgbClr val="404040"/>
                </a:solidFill>
                <a:ea typeface="Trebuchet MS"/>
                <a:cs typeface="Trebuchet MS"/>
                <a:sym typeface="Trebuchet MS"/>
              </a:rPr>
              <a:t>  REQUISITOS; No haber estado de alta como autónomo en los últimos dos años, 	 </a:t>
            </a:r>
            <a:r>
              <a:rPr lang="es-ES" b="0" i="0" u="none" strike="noStrike" cap="none" dirty="0">
                <a:solidFill>
                  <a:srgbClr val="404040"/>
                </a:solidFill>
                <a:ea typeface="Trebuchet MS"/>
                <a:cs typeface="Trebuchet MS"/>
                <a:sym typeface="Trebuchet MS"/>
              </a:rPr>
              <a:t>(tres en caso de que anteriormente se haya disfrutado de bonificación). </a:t>
            </a:r>
            <a:r>
              <a:rPr lang="es-ES" sz="1800" b="0" i="0" u="none" strike="noStrike" cap="none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r>
              <a:rPr lang="es-ES" sz="1600" b="0" i="0" u="none" strike="noStrike" cap="none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r>
              <a:rPr lang="es-ES" sz="1800" b="0" i="0" u="none" strike="noStrike" cap="none" dirty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		</a:t>
            </a:r>
            <a:endParaRPr sz="1800" b="0" i="0" u="none" strike="noStrike" cap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B5422A1-5D37-A44E-B827-C7F7F316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12</a:t>
            </a:fld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7D3BE7F-41E5-2840-8C0D-070C9615D4AF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46F6F03-6CFE-0944-A23D-BCB70EE6A8BD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FD2C1B2-0DD7-5040-9AAD-87CB1232651C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038245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8;p13">
            <a:extLst>
              <a:ext uri="{FF2B5EF4-FFF2-40B4-BE49-F238E27FC236}">
                <a16:creationId xmlns:a16="http://schemas.microsoft.com/office/drawing/2014/main" id="{D37ADC2A-59D3-1F4B-9E93-98DC8E4B3F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434" y="583257"/>
            <a:ext cx="10364451" cy="129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" cap="none" dirty="0">
                <a:ea typeface="Arial"/>
                <a:cs typeface="Arial"/>
                <a:sym typeface="Arial"/>
              </a:rPr>
              <a:t>TARIFA PLANA AUTONOMOS 2020</a:t>
            </a:r>
            <a:br>
              <a:rPr lang="es-ES" b="0" i="0" u="none" strike="noStrike" cap="none" dirty="0"/>
            </a:br>
            <a:r>
              <a:rPr lang="es-ES" b="0" i="0" u="none" strike="noStrike" cap="none" dirty="0">
                <a:latin typeface="+mn-lt"/>
                <a:ea typeface="Arial"/>
                <a:cs typeface="Arial"/>
                <a:sym typeface="Arial"/>
              </a:rPr>
              <a:t>CUANTIA DE LA TARIFA PLANA</a:t>
            </a:r>
            <a:endParaRPr b="0" i="0" u="none" strike="noStrike" cap="none" dirty="0"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5" name="Google Shape;259;p13">
            <a:extLst>
              <a:ext uri="{FF2B5EF4-FFF2-40B4-BE49-F238E27FC236}">
                <a16:creationId xmlns:a16="http://schemas.microsoft.com/office/drawing/2014/main" id="{1C48D1BB-F5A6-2548-A654-7C2F3726D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1" y="2074444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 dirty="0">
                <a:solidFill>
                  <a:srgbClr val="404040"/>
                </a:solidFill>
                <a:ea typeface="Trebuchet MS"/>
                <a:cs typeface="Trebuchet MS"/>
                <a:sym typeface="Trebuchet MS"/>
              </a:rPr>
              <a:t>Primeros 12 meses</a:t>
            </a:r>
            <a:r>
              <a:rPr lang="es-ES" sz="1800" b="0" i="0" u="none" strike="noStrike" cap="none" dirty="0">
                <a:solidFill>
                  <a:srgbClr val="404040"/>
                </a:solidFill>
                <a:ea typeface="Trebuchet MS"/>
                <a:cs typeface="Trebuchet MS"/>
                <a:sym typeface="Trebuchet MS"/>
              </a:rPr>
              <a:t>:  60 euros justos de la cuota mínima por contingencias comunes </a:t>
            </a:r>
            <a:r>
              <a:rPr lang="es-ES" sz="1800" b="1" i="0" u="sng" strike="noStrike" cap="none" dirty="0">
                <a:solidFill>
                  <a:srgbClr val="404040"/>
                </a:solidFill>
                <a:ea typeface="Trebuchet MS"/>
                <a:cs typeface="Trebuchet MS"/>
                <a:sym typeface="Trebuchet MS"/>
              </a:rPr>
              <a:t>o un 80% de bonificación en caso de cotizar por bases superiores a la mínima establecida (965,0 euros</a:t>
            </a:r>
            <a:r>
              <a:rPr lang="es-ES" sz="1800" b="1" i="0" u="none" strike="noStrike" cap="none" dirty="0">
                <a:solidFill>
                  <a:srgbClr val="404040"/>
                </a:solidFill>
                <a:ea typeface="Trebuchet MS"/>
                <a:cs typeface="Trebuchet MS"/>
                <a:sym typeface="Trebuchet MS"/>
              </a:rPr>
              <a:t>). 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800" b="1" cap="none" dirty="0">
              <a:solidFill>
                <a:srgbClr val="404040"/>
              </a:solidFill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i="0" u="none" strike="noStrike" cap="none" dirty="0">
                <a:ea typeface="Trebuchet MS"/>
                <a:cs typeface="Trebuchet MS"/>
                <a:sym typeface="Trebuchet MS"/>
              </a:rPr>
              <a:t>Ejemplo, 1.400 €., mes  = 420€. – 336€.  =  84€</a:t>
            </a:r>
            <a:r>
              <a:rPr lang="es-ES" sz="1200" b="1" i="0" u="none" strike="noStrike" cap="none" dirty="0">
                <a:solidFill>
                  <a:srgbClr val="FF0000"/>
                </a:solidFill>
                <a:ea typeface="Trebuchet MS"/>
                <a:cs typeface="Trebuchet MS"/>
                <a:sym typeface="Trebuchet MS"/>
              </a:rPr>
              <a:t>., actualmente 2021 salario mínimo 965 + 15</a:t>
            </a:r>
            <a:endParaRPr sz="1200"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 dirty="0">
                <a:solidFill>
                  <a:srgbClr val="404040"/>
                </a:solidFill>
                <a:ea typeface="Trebuchet MS"/>
                <a:cs typeface="Trebuchet MS"/>
                <a:sym typeface="Trebuchet MS"/>
              </a:rPr>
              <a:t>Meses 12 al 18</a:t>
            </a:r>
            <a:r>
              <a:rPr lang="es-ES" sz="1800" b="0" i="0" u="none" strike="noStrike" cap="none" dirty="0">
                <a:solidFill>
                  <a:srgbClr val="404040"/>
                </a:solidFill>
                <a:ea typeface="Trebuchet MS"/>
                <a:cs typeface="Trebuchet MS"/>
                <a:sym typeface="Trebuchet MS"/>
              </a:rPr>
              <a:t>: 50% de reducción durante el segundo semestre, que se quedaría en 143,10 €.</a:t>
            </a:r>
            <a:endParaRPr sz="1800"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 dirty="0">
                <a:solidFill>
                  <a:srgbClr val="404040"/>
                </a:solidFill>
                <a:ea typeface="Trebuchet MS"/>
                <a:cs typeface="Trebuchet MS"/>
                <a:sym typeface="Trebuchet MS"/>
              </a:rPr>
              <a:t>Meses 18 al 24</a:t>
            </a:r>
            <a:r>
              <a:rPr lang="es-ES" sz="1800" b="0" i="0" u="none" strike="noStrike" cap="none" dirty="0">
                <a:solidFill>
                  <a:srgbClr val="404040"/>
                </a:solidFill>
                <a:ea typeface="Trebuchet MS"/>
                <a:cs typeface="Trebuchet MS"/>
                <a:sym typeface="Trebuchet MS"/>
              </a:rPr>
              <a:t>: 30% de reducción durante el siguiente semestre, que se quedaría en 200,10 €.</a:t>
            </a:r>
            <a:endParaRPr sz="1800"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 dirty="0">
                <a:solidFill>
                  <a:srgbClr val="404040"/>
                </a:solidFill>
                <a:ea typeface="Trebuchet MS"/>
                <a:cs typeface="Trebuchet MS"/>
                <a:sym typeface="Trebuchet MS"/>
              </a:rPr>
              <a:t>Meses 24 al 36: hombres menores de 30 años y mujeres menores de 35, desde la fecha de alta. 30% de reducción durante los siguientes 12 meses.</a:t>
            </a:r>
            <a:endParaRPr sz="1800"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4000"/>
              </a:lnSpc>
              <a:spcBef>
                <a:spcPts val="1449"/>
              </a:spcBef>
              <a:spcAft>
                <a:spcPts val="0"/>
              </a:spcAft>
              <a:buNone/>
            </a:pPr>
            <a:r>
              <a:rPr lang="es-ES" sz="1800" b="0" i="0" u="none" strike="noStrike" cap="none" dirty="0">
                <a:solidFill>
                  <a:srgbClr val="404040"/>
                </a:solidFill>
                <a:ea typeface="Trebuchet MS"/>
                <a:cs typeface="Trebuchet MS"/>
                <a:sym typeface="Trebuchet MS"/>
              </a:rPr>
              <a:t>Cotizando por encima de los 965,0 €., existe una reducción solo el primer año del 80% de la base de cotización </a:t>
            </a:r>
            <a:r>
              <a:rPr lang="es-ES" sz="1800" b="0" i="0" u="none" strike="noStrike" cap="none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r>
              <a:rPr lang="es-ES" sz="1600" b="0" i="0" u="none" strike="noStrike" cap="none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r>
              <a:rPr lang="es-ES" sz="1800" b="0" i="0" u="none" strike="noStrike" cap="none" dirty="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		</a:t>
            </a:r>
            <a:endParaRPr sz="1800" b="0" i="0" u="none" strike="noStrike" cap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5129250-F12A-4A4D-ACD8-626D98550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13</a:t>
            </a:fld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19FA936-F46B-0542-B4F8-83CDA9EEE292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C7ED290-3780-B24E-BEFB-F3BFBCF0DC40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49E8555-EFE4-3349-8760-148368D1BCD4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4264943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8;p14">
            <a:extLst>
              <a:ext uri="{FF2B5EF4-FFF2-40B4-BE49-F238E27FC236}">
                <a16:creationId xmlns:a16="http://schemas.microsoft.com/office/drawing/2014/main" id="{5EFE5A57-1E28-6D42-A16F-1919408682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7968" y="351859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0" i="0" u="none" strike="noStrike" cap="none" dirty="0">
                <a:latin typeface="+mn-lt"/>
                <a:ea typeface="Arial"/>
                <a:cs typeface="Arial"/>
                <a:sym typeface="Arial"/>
              </a:rPr>
              <a:t>TRABAJADOR AUTONOMO DEPENDIENTE</a:t>
            </a:r>
            <a:endParaRPr b="0" i="0" u="none" strike="noStrike" cap="none" dirty="0"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5" name="Google Shape;269;p14">
            <a:extLst>
              <a:ext uri="{FF2B5EF4-FFF2-40B4-BE49-F238E27FC236}">
                <a16:creationId xmlns:a16="http://schemas.microsoft.com/office/drawing/2014/main" id="{675B25D6-0B4B-C342-B169-BAF2242F3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2030209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-11430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Trebuchet MS"/>
              <a:buChar char="•"/>
            </a:pPr>
            <a:r>
              <a:rPr lang="es-ES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  Es aquel trabajador autónomo que realiza su actividad económica o profesional para UN SOLO </a:t>
            </a:r>
            <a:r>
              <a:rPr lang="es-ES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	</a:t>
            </a:r>
            <a:r>
              <a:rPr lang="es-ES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cliente o EMPRESA del que percibe al menos el 75% de sus ingresos.</a:t>
            </a:r>
            <a:endParaRPr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-114300" algn="l" rtl="0">
              <a:lnSpc>
                <a:spcPct val="104000"/>
              </a:lnSpc>
              <a:spcBef>
                <a:spcPts val="2898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Trebuchet MS"/>
              <a:buChar char="•"/>
            </a:pPr>
            <a:r>
              <a:rPr lang="es-ES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  No pueden ser Trabajador Autónomo dependiente, los titulares de locales o establecimientos 	comerciales e industrias y de oficinas y despachos abiertos al público.</a:t>
            </a:r>
            <a:endParaRPr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-114300" algn="l" rtl="0">
              <a:lnSpc>
                <a:spcPct val="104000"/>
              </a:lnSpc>
              <a:spcBef>
                <a:spcPts val="2898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Trebuchet MS"/>
              <a:buChar char="•"/>
            </a:pPr>
            <a:r>
              <a:rPr lang="es-ES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  </a:t>
            </a:r>
            <a:r>
              <a:rPr lang="es-ES" b="1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REQUISITOS</a:t>
            </a:r>
            <a:r>
              <a:rPr lang="es-ES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; No tener trabajadores a su cargo.</a:t>
            </a:r>
            <a:r>
              <a:rPr lang="es-ES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 </a:t>
            </a:r>
            <a:r>
              <a:rPr lang="es-ES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Contar con una infraestructura productiva 	propia.</a:t>
            </a:r>
            <a:r>
              <a:rPr lang="es-ES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 </a:t>
            </a:r>
            <a:r>
              <a:rPr lang="es-ES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Percibir una contraprestación económica en función de la actividad. Realizar su 	trabajo de manera diferenciada al resto de trabajadores (A). Autonomía propia, a pesar 	de las directrices de su cliente.</a:t>
            </a:r>
            <a:endParaRPr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16F71D4-D0E7-D446-89C5-C7DCD3D0B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14</a:t>
            </a:fld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ADED420-4206-1542-830C-2E0908BB45ED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0128B7-62C7-7942-8FDC-1B801EF5AC8A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8E0CF42-0382-554B-B805-0F4589C147EF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304090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8;p15">
            <a:extLst>
              <a:ext uri="{FF2B5EF4-FFF2-40B4-BE49-F238E27FC236}">
                <a16:creationId xmlns:a16="http://schemas.microsoft.com/office/drawing/2014/main" id="{FC673A9A-F53D-D440-B39F-22D5E98960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9394" y="229179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0" i="0" u="none" strike="noStrike" cap="none" dirty="0">
                <a:latin typeface="+mn-lt"/>
                <a:ea typeface="Arial"/>
                <a:cs typeface="Arial"/>
                <a:sym typeface="Arial"/>
              </a:rPr>
              <a:t>DERECHOS DEL TRABAJADOR </a:t>
            </a:r>
            <a:br>
              <a:rPr lang="es-ES" b="0" i="0" u="none" strike="noStrike" cap="none" dirty="0">
                <a:latin typeface="+mn-lt"/>
                <a:ea typeface="Arial"/>
                <a:cs typeface="Arial"/>
                <a:sym typeface="Arial"/>
              </a:rPr>
            </a:br>
            <a:r>
              <a:rPr lang="es-ES" b="0" i="0" u="none" strike="noStrike" cap="none" dirty="0">
                <a:latin typeface="+mn-lt"/>
                <a:ea typeface="Arial"/>
                <a:cs typeface="Arial"/>
                <a:sym typeface="Arial"/>
              </a:rPr>
              <a:t>AUTONOMO DEPENDIENTE</a:t>
            </a:r>
            <a:endParaRPr b="0" i="0" u="none" strike="noStrike" cap="none" dirty="0"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5" name="Google Shape;279;p15">
            <a:extLst>
              <a:ext uri="{FF2B5EF4-FFF2-40B4-BE49-F238E27FC236}">
                <a16:creationId xmlns:a16="http://schemas.microsoft.com/office/drawing/2014/main" id="{07BB7929-FE1B-C349-8635-F1AD6BF8C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746495"/>
            <a:ext cx="10364452" cy="366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-11430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Trebuchet MS"/>
              <a:buChar char="•"/>
            </a:pPr>
            <a:r>
              <a:rPr lang="es-ES" sz="1800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  Los trabajadores Autónomo dependientes, tiene derecho a formalizar un contrato de autónomo dependiente     	por escrito y a su registro.</a:t>
            </a:r>
            <a:endParaRPr sz="1800"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-114300" algn="l" rtl="0">
              <a:lnSpc>
                <a:spcPct val="104000"/>
              </a:lnSpc>
              <a:spcBef>
                <a:spcPts val="2898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Trebuchet MS"/>
              <a:buChar char="•"/>
            </a:pPr>
            <a:r>
              <a:rPr lang="es-ES" sz="1800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  A un descanso anual de al menos 18 días hábiles.</a:t>
            </a:r>
            <a:endParaRPr sz="1800"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-114300" algn="l" rtl="0">
              <a:lnSpc>
                <a:spcPct val="104000"/>
              </a:lnSpc>
              <a:spcBef>
                <a:spcPts val="2898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Trebuchet MS"/>
              <a:buChar char="•"/>
            </a:pPr>
            <a:r>
              <a:rPr lang="es-ES" sz="1800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  A indemnización por los daños producidos, si se incumple el contrato de forma injustificada. De igual 	forma si el autónomo desiste del trabajo sin mediar preaviso, el cliente tiene derecho a 	indemnización, si perturba u ocasiona un perjuicio en su actividad.</a:t>
            </a:r>
            <a:endParaRPr sz="1800"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-114300" algn="l" rtl="0">
              <a:lnSpc>
                <a:spcPct val="104000"/>
              </a:lnSpc>
              <a:spcBef>
                <a:spcPts val="2898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Trebuchet MS"/>
              <a:buChar char="•"/>
            </a:pPr>
            <a:r>
              <a:rPr lang="es-ES" sz="1800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  El trabajador Autónomo dependiente puede pactar con su cliente o empresa facturar mensualmente o 	trimestralmente.</a:t>
            </a:r>
            <a:endParaRPr sz="1800"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-114300" algn="l" rtl="0">
              <a:lnSpc>
                <a:spcPct val="104000"/>
              </a:lnSpc>
              <a:spcBef>
                <a:spcPts val="2898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Trebuchet MS"/>
              <a:buChar char="•"/>
            </a:pPr>
            <a:r>
              <a:rPr lang="es-ES" sz="1800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  También tiene la obligación de repercutir el IVA y facturar como el resto de los autónomos.</a:t>
            </a:r>
            <a:endParaRPr sz="1800"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4000"/>
              </a:lnSpc>
              <a:spcBef>
                <a:spcPts val="2898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CC1015E-FBA7-4B49-B000-9F10F9B4B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15</a:t>
            </a:fld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397271-48E2-A647-B7F9-9BD417037296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F91283F-7852-A94F-B8EC-F60B10FB89F8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E66AEAC-D126-BF4A-93E7-9948F474EA3D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4174491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8;p16">
            <a:extLst>
              <a:ext uri="{FF2B5EF4-FFF2-40B4-BE49-F238E27FC236}">
                <a16:creationId xmlns:a16="http://schemas.microsoft.com/office/drawing/2014/main" id="{4DC87FF7-0C0F-AD4E-9167-2136F1DC35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618518"/>
            <a:ext cx="10364451" cy="112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100" b="0" i="0" u="none" strike="noStrike" cap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Formas Jurídicas. 1</a:t>
            </a:r>
            <a:endParaRPr sz="4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1204000-D4CE-B74A-B280-62609621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16</a:t>
            </a:fld>
            <a:endParaRPr lang="es-ES" dirty="0"/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4A4FC915-BEBF-4842-B9B1-BA42796C01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412207"/>
              </p:ext>
            </p:extLst>
          </p:nvPr>
        </p:nvGraphicFramePr>
        <p:xfrm>
          <a:off x="913774" y="2076137"/>
          <a:ext cx="103632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37595241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54349711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62662387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77109115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91619647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90451988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09321285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965980701"/>
                    </a:ext>
                  </a:extLst>
                </a:gridCol>
              </a:tblGrid>
              <a:tr h="984096">
                <a:tc rowSpan="3">
                  <a:txBody>
                    <a:bodyPr/>
                    <a:lstStyle/>
                    <a:p>
                      <a:pPr lvl="1" algn="ctr"/>
                      <a:r>
                        <a:rPr lang="es-E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PERSONAS</a:t>
                      </a:r>
                      <a:r>
                        <a:rPr lang="es-ES" sz="2000" dirty="0"/>
                        <a:t> FISICAS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Denomina-ción</a:t>
                      </a:r>
                    </a:p>
                    <a:p>
                      <a:pPr algn="ctr"/>
                      <a:r>
                        <a:rPr lang="es-ES" sz="1800" dirty="0"/>
                        <a:t>social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Nº socios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Capital social mínimo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Responsa-bilidad ante terceros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Toma de decisiones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Fiscalidad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Seguridad Social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9546417"/>
                  </a:ext>
                </a:extLst>
              </a:tr>
              <a:tr h="984096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Profesional, empresario individual</a:t>
                      </a:r>
                    </a:p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No hay mínimo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Ilimitada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IRPF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dirty="0"/>
                        <a:t>Régimen especial trabajador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autónomo</a:t>
                      </a:r>
                      <a:r>
                        <a:rPr lang="es-ES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1070609"/>
                  </a:ext>
                </a:extLst>
              </a:tr>
              <a:tr h="984096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Sociedad civil y comunidad de bienes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Mínimo </a:t>
                      </a:r>
                    </a:p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No hay mínimo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Ilimitada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Por</a:t>
                      </a:r>
                    </a:p>
                    <a:p>
                      <a:pPr algn="ctr"/>
                      <a:r>
                        <a:rPr lang="es-ES" dirty="0"/>
                        <a:t> mayoría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IRPF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9492489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FD2C898B-D9C6-D44F-BB76-DD11C43AFE11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00B1705-C3FD-7847-B613-267CC375DD78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F06C4AA-2542-BB4A-BE86-F47EA5871E9A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202511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8;p16">
            <a:extLst>
              <a:ext uri="{FF2B5EF4-FFF2-40B4-BE49-F238E27FC236}">
                <a16:creationId xmlns:a16="http://schemas.microsoft.com/office/drawing/2014/main" id="{4DC87FF7-0C0F-AD4E-9167-2136F1DC35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618518"/>
            <a:ext cx="10364451" cy="112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100" b="0" i="0" u="none" strike="noStrike" cap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Formas Jurídicas. 2</a:t>
            </a:r>
            <a:endParaRPr sz="4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1204000-D4CE-B74A-B280-62609621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17</a:t>
            </a:fld>
            <a:endParaRPr lang="es-ES" dirty="0"/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4A4FC915-BEBF-4842-B9B1-BA42796C01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029832"/>
              </p:ext>
            </p:extLst>
          </p:nvPr>
        </p:nvGraphicFramePr>
        <p:xfrm>
          <a:off x="913774" y="1744580"/>
          <a:ext cx="10521735" cy="3480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217">
                  <a:extLst>
                    <a:ext uri="{9D8B030D-6E8A-4147-A177-3AD203B41FA5}">
                      <a16:colId xmlns:a16="http://schemas.microsoft.com/office/drawing/2014/main" val="3375952414"/>
                    </a:ext>
                  </a:extLst>
                </a:gridCol>
                <a:gridCol w="1315217">
                  <a:extLst>
                    <a:ext uri="{9D8B030D-6E8A-4147-A177-3AD203B41FA5}">
                      <a16:colId xmlns:a16="http://schemas.microsoft.com/office/drawing/2014/main" val="3543497118"/>
                    </a:ext>
                  </a:extLst>
                </a:gridCol>
                <a:gridCol w="1315217">
                  <a:extLst>
                    <a:ext uri="{9D8B030D-6E8A-4147-A177-3AD203B41FA5}">
                      <a16:colId xmlns:a16="http://schemas.microsoft.com/office/drawing/2014/main" val="3626623875"/>
                    </a:ext>
                  </a:extLst>
                </a:gridCol>
                <a:gridCol w="1315217">
                  <a:extLst>
                    <a:ext uri="{9D8B030D-6E8A-4147-A177-3AD203B41FA5}">
                      <a16:colId xmlns:a16="http://schemas.microsoft.com/office/drawing/2014/main" val="771091159"/>
                    </a:ext>
                  </a:extLst>
                </a:gridCol>
                <a:gridCol w="1315217">
                  <a:extLst>
                    <a:ext uri="{9D8B030D-6E8A-4147-A177-3AD203B41FA5}">
                      <a16:colId xmlns:a16="http://schemas.microsoft.com/office/drawing/2014/main" val="1916196472"/>
                    </a:ext>
                  </a:extLst>
                </a:gridCol>
                <a:gridCol w="1479301">
                  <a:extLst>
                    <a:ext uri="{9D8B030D-6E8A-4147-A177-3AD203B41FA5}">
                      <a16:colId xmlns:a16="http://schemas.microsoft.com/office/drawing/2014/main" val="1904519888"/>
                    </a:ext>
                  </a:extLst>
                </a:gridCol>
                <a:gridCol w="1242210">
                  <a:extLst>
                    <a:ext uri="{9D8B030D-6E8A-4147-A177-3AD203B41FA5}">
                      <a16:colId xmlns:a16="http://schemas.microsoft.com/office/drawing/2014/main" val="3093212851"/>
                    </a:ext>
                  </a:extLst>
                </a:gridCol>
                <a:gridCol w="1224139">
                  <a:extLst>
                    <a:ext uri="{9D8B030D-6E8A-4147-A177-3AD203B41FA5}">
                      <a16:colId xmlns:a16="http://schemas.microsoft.com/office/drawing/2014/main" val="2965980701"/>
                    </a:ext>
                  </a:extLst>
                </a:gridCol>
              </a:tblGrid>
              <a:tr h="1102644">
                <a:tc rowSpan="3">
                  <a:txBody>
                    <a:bodyPr/>
                    <a:lstStyle/>
                    <a:p>
                      <a:pPr lvl="1" algn="ctr"/>
                      <a:r>
                        <a:rPr lang="es-E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PERSONAS</a:t>
                      </a:r>
                      <a:r>
                        <a:rPr lang="es-ES" sz="2000" dirty="0"/>
                        <a:t> JURIDICAS  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Denomina-ción</a:t>
                      </a:r>
                    </a:p>
                    <a:p>
                      <a:pPr algn="ctr"/>
                      <a:r>
                        <a:rPr lang="es-ES" sz="1800" dirty="0"/>
                        <a:t>social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Nº socios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Capital social mínimo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Responsa-bilidad ante terceros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Toma de decisiones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Fiscalidad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Seguridad Social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9546417"/>
                  </a:ext>
                </a:extLst>
              </a:tr>
              <a:tr h="984096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Sociedad Limitada</a:t>
                      </a:r>
                    </a:p>
                    <a:p>
                      <a:pPr algn="ctr"/>
                      <a:r>
                        <a:rPr lang="es-ES" dirty="0"/>
                        <a:t>S.L.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Mínimo</a:t>
                      </a:r>
                    </a:p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3.000</a:t>
                      </a:r>
                    </a:p>
                    <a:p>
                      <a:pPr algn="ctr"/>
                      <a:r>
                        <a:rPr lang="es-ES" dirty="0"/>
                        <a:t>euros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Limitada al capital aportado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Por mayoría</a:t>
                      </a:r>
                    </a:p>
                    <a:p>
                      <a:pPr algn="ctr"/>
                      <a:r>
                        <a:rPr lang="es-ES" dirty="0"/>
                        <a:t>Ligado a la participación societaria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Impuesto sobre sociedades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SEGURIDAD</a:t>
                      </a:r>
                      <a:r>
                        <a:rPr lang="es-ES" dirty="0"/>
                        <a:t> </a:t>
                      </a:r>
                      <a:r>
                        <a:rPr lang="es-ES" sz="1600" dirty="0"/>
                        <a:t>SOCIAL</a:t>
                      </a:r>
                    </a:p>
                    <a:p>
                      <a:pPr algn="ctr"/>
                      <a:endParaRPr lang="es-ES" sz="1600" dirty="0"/>
                    </a:p>
                    <a:p>
                      <a:pPr algn="ctr"/>
                      <a:r>
                        <a:rPr lang="es-ES" sz="1600" dirty="0"/>
                        <a:t>VER NOTA ADJUNTA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1070609"/>
                  </a:ext>
                </a:extLst>
              </a:tr>
              <a:tr h="984096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Sociedad Anónima S.A.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Mínimo </a:t>
                      </a:r>
                    </a:p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60.000</a:t>
                      </a:r>
                    </a:p>
                    <a:p>
                      <a:pPr algn="ctr"/>
                      <a:r>
                        <a:rPr lang="es-ES" dirty="0"/>
                        <a:t>euros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Limitada al capital aportado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Por mayoría, ligado a la participación societaria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Impuesto sobre sociedades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9492489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1F6A70E7-EDC5-104E-9F21-09C88C142A08}"/>
              </a:ext>
            </a:extLst>
          </p:cNvPr>
          <p:cNvSpPr txBox="1"/>
          <p:nvPr/>
        </p:nvSpPr>
        <p:spPr>
          <a:xfrm>
            <a:off x="1986451" y="5377655"/>
            <a:ext cx="892045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NOTA ADJUNTA;  </a:t>
            </a:r>
            <a:r>
              <a:rPr lang="es-ES" sz="1600" dirty="0"/>
              <a:t>Con mas de un 25% de participación o acciones en S.L., o en S.A:, el socio trabajador, </a:t>
            </a:r>
          </a:p>
          <a:p>
            <a:pPr algn="ctr"/>
            <a:r>
              <a:rPr lang="es-ES" sz="1600" dirty="0"/>
              <a:t>debe darse de alta como autónomo. También hay otras modalidades mas inusuales.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1FA7C42-9741-F540-9A98-60C8188E7EC6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112EA06-B99F-8343-BA1F-80AA97AD6ABF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2459900-1AB3-DF40-B18C-AD998987B57F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430682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8;p16">
            <a:extLst>
              <a:ext uri="{FF2B5EF4-FFF2-40B4-BE49-F238E27FC236}">
                <a16:creationId xmlns:a16="http://schemas.microsoft.com/office/drawing/2014/main" id="{4DC87FF7-0C0F-AD4E-9167-2136F1DC35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618518"/>
            <a:ext cx="10364451" cy="112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100" b="0" i="0" u="none" strike="noStrike" cap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Formas Jurídicas. 3</a:t>
            </a:r>
            <a:endParaRPr sz="4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727155A3-EF8F-964D-8FC8-558CFB340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2000" b="1" dirty="0">
                <a:solidFill>
                  <a:srgbClr val="FF0000"/>
                </a:solidFill>
              </a:rPr>
              <a:t>AESAL C.V.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1204000-D4CE-B74A-B280-62609621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18</a:t>
            </a:fld>
            <a:endParaRPr lang="es-ES" dirty="0"/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4A4FC915-BEBF-4842-B9B1-BA42796C01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041996"/>
              </p:ext>
            </p:extLst>
          </p:nvPr>
        </p:nvGraphicFramePr>
        <p:xfrm>
          <a:off x="913774" y="1744580"/>
          <a:ext cx="10363200" cy="3156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375952414"/>
                    </a:ext>
                  </a:extLst>
                </a:gridCol>
                <a:gridCol w="1387466">
                  <a:extLst>
                    <a:ext uri="{9D8B030D-6E8A-4147-A177-3AD203B41FA5}">
                      <a16:colId xmlns:a16="http://schemas.microsoft.com/office/drawing/2014/main" val="3543497118"/>
                    </a:ext>
                  </a:extLst>
                </a:gridCol>
                <a:gridCol w="1203334">
                  <a:extLst>
                    <a:ext uri="{9D8B030D-6E8A-4147-A177-3AD203B41FA5}">
                      <a16:colId xmlns:a16="http://schemas.microsoft.com/office/drawing/2014/main" val="362662387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77109115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916196472"/>
                    </a:ext>
                  </a:extLst>
                </a:gridCol>
                <a:gridCol w="1457012">
                  <a:extLst>
                    <a:ext uri="{9D8B030D-6E8A-4147-A177-3AD203B41FA5}">
                      <a16:colId xmlns:a16="http://schemas.microsoft.com/office/drawing/2014/main" val="1904519888"/>
                    </a:ext>
                  </a:extLst>
                </a:gridCol>
                <a:gridCol w="1223493">
                  <a:extLst>
                    <a:ext uri="{9D8B030D-6E8A-4147-A177-3AD203B41FA5}">
                      <a16:colId xmlns:a16="http://schemas.microsoft.com/office/drawing/2014/main" val="3093212851"/>
                    </a:ext>
                  </a:extLst>
                </a:gridCol>
                <a:gridCol w="1205695">
                  <a:extLst>
                    <a:ext uri="{9D8B030D-6E8A-4147-A177-3AD203B41FA5}">
                      <a16:colId xmlns:a16="http://schemas.microsoft.com/office/drawing/2014/main" val="2965980701"/>
                    </a:ext>
                  </a:extLst>
                </a:gridCol>
              </a:tblGrid>
              <a:tr h="1102644">
                <a:tc rowSpan="3">
                  <a:txBody>
                    <a:bodyPr/>
                    <a:lstStyle/>
                    <a:p>
                      <a:pPr lvl="1" algn="l"/>
                      <a:r>
                        <a:rPr lang="es-E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PERSONAS</a:t>
                      </a:r>
                      <a:r>
                        <a:rPr lang="es-ES" sz="2000" dirty="0"/>
                        <a:t> JURIDICAS  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Denomina-ción</a:t>
                      </a:r>
                    </a:p>
                    <a:p>
                      <a:pPr algn="ctr"/>
                      <a:r>
                        <a:rPr lang="es-ES" sz="1800" dirty="0"/>
                        <a:t>social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Nº socios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Capital social mínimo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Responsa-bilidad ante terceros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Toma de decisiones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Fiscalidad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Seguridad Social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9546417"/>
                  </a:ext>
                </a:extLst>
              </a:tr>
              <a:tr h="984096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Cooperativa de trabajo asociado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Mínimo</a:t>
                      </a:r>
                    </a:p>
                    <a:p>
                      <a:pPr algn="ctr"/>
                      <a:r>
                        <a:rPr lang="es-E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Aportación</a:t>
                      </a:r>
                    </a:p>
                    <a:p>
                      <a:pPr algn="ctr"/>
                      <a:r>
                        <a:rPr lang="es-ES" dirty="0"/>
                        <a:t>de socios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Limitado al capital social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Por mayoría ligado a la participación societaria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Régimen General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/>
                    </a:p>
                    <a:p>
                      <a:pPr algn="ctr"/>
                      <a:r>
                        <a:rPr lang="es-ES" dirty="0"/>
                        <a:t>VER NOTA ADJUNTA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1070609"/>
                  </a:ext>
                </a:extLst>
              </a:tr>
              <a:tr h="984096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Sociedades</a:t>
                      </a:r>
                    </a:p>
                    <a:p>
                      <a:pPr algn="ctr"/>
                      <a:r>
                        <a:rPr lang="es-ES" dirty="0"/>
                        <a:t>Laborales S.L. o S.A.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Mínimo </a:t>
                      </a:r>
                    </a:p>
                    <a:p>
                      <a:pPr algn="ctr"/>
                      <a:r>
                        <a:rPr lang="es-ES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Mínimo</a:t>
                      </a:r>
                    </a:p>
                    <a:p>
                      <a:pPr algn="ctr"/>
                      <a:r>
                        <a:rPr lang="es-ES" sz="1400" dirty="0"/>
                        <a:t>S.A.L. 60.000</a:t>
                      </a:r>
                    </a:p>
                    <a:p>
                      <a:pPr algn="ctr"/>
                      <a:r>
                        <a:rPr lang="es-ES" sz="1400" dirty="0"/>
                        <a:t>S.L.L. 3.000 </a:t>
                      </a:r>
                    </a:p>
                    <a:p>
                      <a:pPr algn="ctr"/>
                      <a:r>
                        <a:rPr lang="es-ES" sz="1400" dirty="0"/>
                        <a:t>euros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Limitado a la aportación del socio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Por mayoría ligado a la participación societaria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9492489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1F6A70E7-EDC5-104E-9F21-09C88C142A08}"/>
              </a:ext>
            </a:extLst>
          </p:cNvPr>
          <p:cNvSpPr txBox="1"/>
          <p:nvPr/>
        </p:nvSpPr>
        <p:spPr>
          <a:xfrm>
            <a:off x="2507954" y="5377655"/>
            <a:ext cx="787747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NOTA ADJUNTA;  </a:t>
            </a:r>
            <a:r>
              <a:rPr lang="es-ES" sz="1600" dirty="0">
                <a:solidFill>
                  <a:srgbClr val="FF0000"/>
                </a:solidFill>
              </a:rPr>
              <a:t>Mas del 50% del capital debe ser propiedad de los socios trabajadores</a:t>
            </a:r>
          </a:p>
          <a:p>
            <a:pPr algn="ctr"/>
            <a:r>
              <a:rPr lang="es-ES" sz="1600" dirty="0">
                <a:solidFill>
                  <a:srgbClr val="FF0000"/>
                </a:solidFill>
              </a:rPr>
              <a:t>Se puede iniciar con 2 socios, pero antes de 36 meses, deben ser mínimo 3 socios.</a:t>
            </a:r>
          </a:p>
          <a:p>
            <a:pPr algn="ctr"/>
            <a:r>
              <a:rPr lang="es-ES" sz="1600" dirty="0">
                <a:solidFill>
                  <a:srgbClr val="FF0000"/>
                </a:solidFill>
              </a:rPr>
              <a:t>Reservas legales estatutarias 10% anual, hasta alcanzar un mínimo del 20%</a:t>
            </a:r>
          </a:p>
          <a:p>
            <a:pPr algn="ctr"/>
            <a:r>
              <a:rPr lang="es-ES" sz="1600" dirty="0">
                <a:solidFill>
                  <a:srgbClr val="FF0000"/>
                </a:solidFill>
              </a:rPr>
              <a:t>Socios clase general, solo aportan capital, socios laboral, aportan capital y trabajo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D2D8D41-9829-0243-A7BC-BD9D7B5A81BF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B109B76-685E-E249-8FD7-DA706C8A2695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AC7723B-541F-C64E-90C8-E7FEE8291896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062863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8E99FE8-E282-6943-B6B6-06C8EF10D2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C7D22-478F-4729-8A85-7DEE27A225E2}" type="slidenum">
              <a:rPr lang="es-ES" smtClean="0"/>
              <a:t>19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D8BCA7D-D638-4C45-86F6-13C5CC3928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386278"/>
            <a:ext cx="1333500" cy="12827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7FC09C4-64E6-B84B-9BFD-1678679E00B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920" y="328985"/>
            <a:ext cx="3740150" cy="120142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E1A9016-78BF-6F49-ADCE-49CAB84E64C5}"/>
              </a:ext>
            </a:extLst>
          </p:cNvPr>
          <p:cNvSpPr txBox="1"/>
          <p:nvPr/>
        </p:nvSpPr>
        <p:spPr>
          <a:xfrm>
            <a:off x="2970525" y="2178223"/>
            <a:ext cx="5987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Fem Futur 6 º edición </a:t>
            </a:r>
          </a:p>
          <a:p>
            <a:pPr algn="ctr"/>
            <a:r>
              <a:rPr lang="es-ES" sz="3200" dirty="0"/>
              <a:t>SECOT VALENCIA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2BE0219-461D-2A40-A299-DCAC75213806}"/>
              </a:ext>
            </a:extLst>
          </p:cNvPr>
          <p:cNvSpPr txBox="1"/>
          <p:nvPr/>
        </p:nvSpPr>
        <p:spPr>
          <a:xfrm>
            <a:off x="5265174" y="4969707"/>
            <a:ext cx="23007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2021 / 2022</a:t>
            </a:r>
          </a:p>
          <a:p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A2E46EE-9ADA-4A44-B097-E0514E34609A}"/>
              </a:ext>
            </a:extLst>
          </p:cNvPr>
          <p:cNvSpPr txBox="1"/>
          <p:nvPr/>
        </p:nvSpPr>
        <p:spPr>
          <a:xfrm>
            <a:off x="2651710" y="3987566"/>
            <a:ext cx="7250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B050"/>
                </a:solidFill>
              </a:rPr>
              <a:t>SECOT, AYUDAMOS AL EMPRENDIMIENTO Y A CREAR EMPRESAS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F23E69B-767B-024D-A7D7-FB552DD75C5B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71932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3;p2">
            <a:extLst>
              <a:ext uri="{FF2B5EF4-FFF2-40B4-BE49-F238E27FC236}">
                <a16:creationId xmlns:a16="http://schemas.microsoft.com/office/drawing/2014/main" id="{C0A026B5-2A26-884F-A4A1-7B5888D00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52300"/>
            <a:ext cx="10163198" cy="1291306"/>
          </a:xfrm>
          <a:custGeom>
            <a:avLst/>
            <a:gdLst/>
            <a:ahLst/>
            <a:cxnLst/>
            <a:rect l="l" t="t" r="r" b="b"/>
            <a:pathLst>
              <a:path w="25803" h="4200" extrusionOk="0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4194"/>
                </a:lnTo>
                <a:cubicBezTo>
                  <a:pt x="0" y="4196"/>
                  <a:pt x="2" y="4199"/>
                  <a:pt x="4" y="4199"/>
                </a:cubicBezTo>
                <a:lnTo>
                  <a:pt x="25797" y="4199"/>
                </a:lnTo>
                <a:cubicBezTo>
                  <a:pt x="25799" y="4199"/>
                  <a:pt x="25802" y="4196"/>
                  <a:pt x="25802" y="4194"/>
                </a:cubicBezTo>
                <a:lnTo>
                  <a:pt x="25802" y="4"/>
                </a:lnTo>
                <a:cubicBezTo>
                  <a:pt x="25802" y="2"/>
                  <a:pt x="25799" y="0"/>
                  <a:pt x="25797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400" b="0" i="0" u="none" strike="noStrike" cap="none" dirty="0">
                <a:latin typeface="+mn-lt"/>
                <a:ea typeface="Trebuchet MS"/>
                <a:cs typeface="Trebuchet MS"/>
                <a:sym typeface="Trebuchet MS"/>
              </a:rPr>
              <a:t>CARACTERISTICAS PRINCIPALES</a:t>
            </a:r>
            <a:endParaRPr sz="3400" b="0" i="0" u="none" strike="noStrike" cap="none" dirty="0">
              <a:latin typeface="+mn-lt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400" b="0" i="0" u="none" strike="noStrike" cap="none" dirty="0">
                <a:latin typeface="+mn-lt"/>
                <a:ea typeface="Trebuchet MS"/>
                <a:cs typeface="Trebuchet MS"/>
                <a:sym typeface="Trebuchet MS"/>
              </a:rPr>
              <a:t>Del AUTONOMO</a:t>
            </a:r>
            <a:endParaRPr sz="3400" b="0" i="0" u="none" strike="noStrike" cap="none" dirty="0"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144;p2">
            <a:extLst>
              <a:ext uri="{FF2B5EF4-FFF2-40B4-BE49-F238E27FC236}">
                <a16:creationId xmlns:a16="http://schemas.microsoft.com/office/drawing/2014/main" id="{E433C3B3-DE11-C94A-8BAB-64639856E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371" y="1770927"/>
            <a:ext cx="10364452" cy="103243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04000"/>
              </a:lnSpc>
              <a:spcBef>
                <a:spcPts val="0"/>
              </a:spcBef>
              <a:buNone/>
            </a:pPr>
            <a:r>
              <a:rPr lang="es-ES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El autónomo / empresario individual, es una persona física, que realiza en nombre propio y por medio de una empresa, una actividad comercial, industrial o de servicios de forma profesional</a:t>
            </a:r>
            <a:endParaRPr lang="es-ES" sz="2400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-139700" algn="l" rtl="0">
              <a:lnSpc>
                <a:spcPct val="104000"/>
              </a:lnSpc>
              <a:spcBef>
                <a:spcPts val="2898"/>
              </a:spcBef>
              <a:spcAft>
                <a:spcPts val="0"/>
              </a:spcAft>
              <a:buClr>
                <a:srgbClr val="333333"/>
              </a:buClr>
              <a:buSzPts val="2200"/>
              <a:buFont typeface="Trebuchet MS"/>
              <a:buChar char="•"/>
            </a:pPr>
            <a:r>
              <a:rPr lang="es-ES" b="1" i="0" u="sng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VENTAJAS</a:t>
            </a:r>
            <a:r>
              <a:rPr lang="es-ES" b="1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 : </a:t>
            </a:r>
            <a:r>
              <a:rPr lang="es-ES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Control total de la empresa por el propietario. Forma idónea para PYMES.</a:t>
            </a:r>
          </a:p>
          <a:p>
            <a:pPr marL="0" lvl="0" indent="-139700">
              <a:lnSpc>
                <a:spcPct val="104000"/>
              </a:lnSpc>
              <a:spcBef>
                <a:spcPts val="2898"/>
              </a:spcBef>
              <a:buClr>
                <a:srgbClr val="333333"/>
              </a:buClr>
              <a:buSzPts val="2200"/>
              <a:buFont typeface="Trebuchet MS"/>
              <a:buChar char="•"/>
            </a:pPr>
            <a:r>
              <a:rPr lang="es-ES" sz="1800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 </a:t>
            </a:r>
            <a:r>
              <a:rPr lang="es-ES" b="1" i="0" u="sng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INCONVENIENTES</a:t>
            </a:r>
            <a:r>
              <a:rPr lang="es-ES" b="1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 : </a:t>
            </a:r>
            <a:r>
              <a:rPr lang="es-ES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La personalidad jurídica de la empresa es la misma que la de su titular.	</a:t>
            </a:r>
            <a:r>
              <a:rPr lang="es-ES" sz="2200" b="1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							   		   			</a:t>
            </a:r>
            <a:r>
              <a:rPr lang="es-ES" sz="1800" b="0" i="0" u="none" strike="noStrike" cap="none" dirty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>Su responsabilidad es </a:t>
            </a:r>
            <a:r>
              <a:rPr lang="es-ES" sz="1800" cap="none" dirty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>ilimitada y responde con todo su patrimonio presente y futuro de las 	deudas contraídas en la actividad de la empresa. </a:t>
            </a:r>
            <a:r>
              <a:rPr lang="es-ES" sz="1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endParaRPr sz="1800" b="0" i="0" u="none" strike="noStrike" cap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00B3BBD-7137-984C-BD82-A89185906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</a:t>
            </a:fld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F3ABEA8-1C58-6949-8292-1EB854ED1E5D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6A5846F-C98D-D54D-B1A0-002FE690958D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3326BF8-ABE8-2E4E-BBC9-23E368F8D1A6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406513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3;p3">
            <a:extLst>
              <a:ext uri="{FF2B5EF4-FFF2-40B4-BE49-F238E27FC236}">
                <a16:creationId xmlns:a16="http://schemas.microsoft.com/office/drawing/2014/main" id="{EAA3A1FA-F9A2-C44A-8C4E-5FD0AD48F86C}"/>
              </a:ext>
            </a:extLst>
          </p:cNvPr>
          <p:cNvSpPr/>
          <p:nvPr/>
        </p:nvSpPr>
        <p:spPr>
          <a:xfrm>
            <a:off x="981840" y="550354"/>
            <a:ext cx="9288360" cy="1511280"/>
          </a:xfrm>
          <a:custGeom>
            <a:avLst/>
            <a:gdLst/>
            <a:ahLst/>
            <a:cxnLst/>
            <a:rect l="l" t="t" r="r" b="b"/>
            <a:pathLst>
              <a:path w="25803" h="4200" extrusionOk="0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4194"/>
                </a:lnTo>
                <a:cubicBezTo>
                  <a:pt x="0" y="4196"/>
                  <a:pt x="2" y="4199"/>
                  <a:pt x="4" y="4199"/>
                </a:cubicBezTo>
                <a:lnTo>
                  <a:pt x="25797" y="4199"/>
                </a:lnTo>
                <a:cubicBezTo>
                  <a:pt x="25799" y="4199"/>
                  <a:pt x="25802" y="4196"/>
                  <a:pt x="25802" y="4194"/>
                </a:cubicBezTo>
                <a:lnTo>
                  <a:pt x="25802" y="4"/>
                </a:lnTo>
                <a:cubicBezTo>
                  <a:pt x="25802" y="2"/>
                  <a:pt x="25799" y="0"/>
                  <a:pt x="25797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400" b="0" i="0" u="none" strike="noStrike" cap="none" dirty="0">
                <a:ea typeface="Trebuchet MS"/>
                <a:cs typeface="Trebuchet MS"/>
                <a:sym typeface="Trebuchet MS"/>
              </a:rPr>
              <a:t>PRINCIPALES ADMINISTRACIONES PUBLICAS</a:t>
            </a:r>
            <a:endParaRPr sz="3400" b="0" i="0" u="none" strike="noStrike" cap="none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154;p3">
            <a:extLst>
              <a:ext uri="{FF2B5EF4-FFF2-40B4-BE49-F238E27FC236}">
                <a16:creationId xmlns:a16="http://schemas.microsoft.com/office/drawing/2014/main" id="{567B590F-C5C7-8F4E-A1A8-BF339E0A8409}"/>
              </a:ext>
            </a:extLst>
          </p:cNvPr>
          <p:cNvSpPr/>
          <p:nvPr/>
        </p:nvSpPr>
        <p:spPr>
          <a:xfrm>
            <a:off x="1921800" y="1537417"/>
            <a:ext cx="8348400" cy="43458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39700" algn="l" rtl="0">
              <a:lnSpc>
                <a:spcPct val="104000"/>
              </a:lnSpc>
              <a:spcBef>
                <a:spcPts val="2036"/>
              </a:spcBef>
              <a:spcAft>
                <a:spcPts val="0"/>
              </a:spcAft>
              <a:buClr>
                <a:srgbClr val="333333"/>
              </a:buClr>
              <a:buSzPts val="2200"/>
              <a:buFont typeface="Trebuchet MS"/>
              <a:buChar char="•"/>
            </a:pPr>
            <a:r>
              <a:rPr lang="es-ES" sz="2200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 </a:t>
            </a:r>
            <a:r>
              <a:rPr lang="es-ES" sz="2000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Agencia Tributaria – </a:t>
            </a:r>
            <a:r>
              <a:rPr lang="es-ES" sz="2000" b="0" i="0" u="sng" strike="noStrike" cap="none" dirty="0">
                <a:solidFill>
                  <a:srgbClr val="CCCCFF"/>
                </a:solidFill>
                <a:ea typeface="Trebuchet MS"/>
                <a:cs typeface="Trebuchet MS"/>
                <a:sym typeface="Trebuchet MS"/>
                <a:hlinkClick r:id="rId2"/>
              </a:rPr>
              <a:t>www.aeat.es</a:t>
            </a:r>
            <a:r>
              <a:rPr lang="es-ES" sz="2000" b="0" i="0" u="none" strike="noStrike" cap="none" dirty="0">
                <a:solidFill>
                  <a:srgbClr val="00B0F0"/>
                </a:solidFill>
                <a:ea typeface="Trebuchet MS"/>
                <a:cs typeface="Trebuchet MS"/>
                <a:sym typeface="Trebuchet MS"/>
              </a:rPr>
              <a:t> </a:t>
            </a:r>
            <a:r>
              <a:rPr lang="es-ES" sz="1100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“Agencia Estatal de Administración Tributaria”</a:t>
            </a:r>
            <a:r>
              <a:rPr lang="es-ES" sz="2200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 </a:t>
            </a:r>
            <a:endParaRPr sz="2200"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-139700" algn="l" rtl="0">
              <a:lnSpc>
                <a:spcPct val="104000"/>
              </a:lnSpc>
              <a:spcBef>
                <a:spcPts val="2898"/>
              </a:spcBef>
              <a:spcAft>
                <a:spcPts val="0"/>
              </a:spcAft>
              <a:buClr>
                <a:srgbClr val="333333"/>
              </a:buClr>
              <a:buSzPts val="2200"/>
              <a:buFont typeface="Trebuchet MS"/>
              <a:buChar char="•"/>
            </a:pPr>
            <a:r>
              <a:rPr lang="es-ES" sz="2000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Tesorería General de la Seguridad Social – </a:t>
            </a:r>
            <a:r>
              <a:rPr lang="es-ES" sz="2000" b="0" i="0" u="none" strike="noStrike" cap="none" dirty="0">
                <a:solidFill>
                  <a:srgbClr val="00B0F0"/>
                </a:solidFill>
                <a:ea typeface="Trebuchet MS"/>
                <a:cs typeface="Trebuchet MS"/>
                <a:sym typeface="Trebuchet MS"/>
              </a:rPr>
              <a:t>www.seg-social.es</a:t>
            </a:r>
            <a:endParaRPr sz="2000"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-139700" algn="l" rtl="0">
              <a:lnSpc>
                <a:spcPct val="104000"/>
              </a:lnSpc>
              <a:spcBef>
                <a:spcPts val="2898"/>
              </a:spcBef>
              <a:spcAft>
                <a:spcPts val="0"/>
              </a:spcAft>
              <a:buClr>
                <a:srgbClr val="333333"/>
              </a:buClr>
              <a:buSzPts val="2200"/>
              <a:buFont typeface="Trebuchet MS"/>
              <a:buChar char="•"/>
            </a:pPr>
            <a:r>
              <a:rPr lang="es-ES" sz="2000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Agencia Estatal de Protección de datos  - </a:t>
            </a:r>
            <a:r>
              <a:rPr lang="es-ES" sz="2000" b="0" i="0" u="none" strike="noStrike" cap="none" dirty="0">
                <a:solidFill>
                  <a:srgbClr val="00B0F0"/>
                </a:solidFill>
                <a:ea typeface="Trebuchet MS"/>
                <a:cs typeface="Trebuchet MS"/>
                <a:sym typeface="Trebuchet MS"/>
              </a:rPr>
              <a:t>www.agpd.es</a:t>
            </a:r>
            <a:endParaRPr sz="2000"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-139700" algn="l" rtl="0">
              <a:lnSpc>
                <a:spcPct val="104000"/>
              </a:lnSpc>
              <a:spcBef>
                <a:spcPts val="2898"/>
              </a:spcBef>
              <a:spcAft>
                <a:spcPts val="0"/>
              </a:spcAft>
              <a:buClr>
                <a:srgbClr val="333333"/>
              </a:buClr>
              <a:buSzPts val="2200"/>
              <a:buFont typeface="Trebuchet MS"/>
              <a:buChar char="•"/>
            </a:pPr>
            <a:r>
              <a:rPr lang="es-ES" sz="2000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Oficina Española de Patentes y Marcas – </a:t>
            </a:r>
            <a:r>
              <a:rPr lang="es-ES" sz="2000" b="0" i="0" u="none" strike="noStrike" cap="none" dirty="0">
                <a:solidFill>
                  <a:srgbClr val="00B0F0"/>
                </a:solidFill>
                <a:ea typeface="Trebuchet MS"/>
                <a:cs typeface="Trebuchet MS"/>
                <a:sym typeface="Trebuchet MS"/>
              </a:rPr>
              <a:t>www.oepm.es</a:t>
            </a:r>
            <a:endParaRPr sz="2000"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-139700" algn="l" rtl="0">
              <a:lnSpc>
                <a:spcPct val="104000"/>
              </a:lnSpc>
              <a:spcBef>
                <a:spcPts val="2898"/>
              </a:spcBef>
              <a:spcAft>
                <a:spcPts val="0"/>
              </a:spcAft>
              <a:buClr>
                <a:srgbClr val="333333"/>
              </a:buClr>
              <a:buSzPts val="2200"/>
              <a:buFont typeface="Trebuchet MS"/>
              <a:buChar char="•"/>
            </a:pPr>
            <a:r>
              <a:rPr lang="es-ES" sz="2000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 </a:t>
            </a:r>
            <a:r>
              <a:rPr lang="es-ES" sz="2000" b="0" i="0" u="none" strike="noStrike" cap="none" dirty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>El certificado digital:  </a:t>
            </a:r>
            <a:r>
              <a:rPr lang="es-ES" sz="2000" b="0" i="0" u="none" strike="noStrike" cap="none" dirty="0">
                <a:solidFill>
                  <a:srgbClr val="00B0F0"/>
                </a:solidFill>
                <a:ea typeface="Trebuchet MS"/>
                <a:cs typeface="Trebuchet MS"/>
                <a:sym typeface="Trebuchet MS"/>
              </a:rPr>
              <a:t>www.cert.fnmt.es</a:t>
            </a:r>
            <a:r>
              <a:rPr lang="es-ES" sz="2000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	</a:t>
            </a:r>
            <a:endParaRPr sz="2000"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-139700" algn="l" rtl="0">
              <a:lnSpc>
                <a:spcPct val="104000"/>
              </a:lnSpc>
              <a:spcBef>
                <a:spcPts val="2898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rebuchet MS"/>
              <a:buChar char="•"/>
            </a:pPr>
            <a:r>
              <a:rPr lang="es-ES" sz="2000" b="0" i="0" u="none" strike="noStrike" cap="none" dirty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>Los navegadores - </a:t>
            </a:r>
            <a:r>
              <a:rPr lang="es-ES" sz="2000" b="0" i="0" u="sng" strike="noStrike" cap="none" dirty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>Internet Explorer</a:t>
            </a:r>
            <a:r>
              <a:rPr lang="es-ES" sz="2000" b="0" i="0" u="none" strike="noStrike" cap="none" dirty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>, Chrome, </a:t>
            </a:r>
            <a:r>
              <a:rPr lang="es-ES" sz="2000" b="0" i="0" u="sng" strike="noStrike" cap="none" dirty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>Safari</a:t>
            </a:r>
            <a:r>
              <a:rPr lang="es-ES" sz="2000" b="0" i="0" u="none" strike="noStrike" cap="none" dirty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>, etc.</a:t>
            </a:r>
            <a:endParaRPr sz="2000"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4000"/>
              </a:lnSpc>
              <a:spcBef>
                <a:spcPts val="2898"/>
              </a:spcBef>
              <a:spcAft>
                <a:spcPts val="0"/>
              </a:spcAft>
              <a:buSzPts val="2200"/>
              <a:buFont typeface="Arial"/>
              <a:buNone/>
            </a:pPr>
            <a:endParaRPr sz="2200" b="0" i="0" u="none" strike="noStrike" cap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71EF72A-51FE-154D-BEBA-8DBFE9B4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3</a:t>
            </a:fld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B0B3D5E-534E-8044-9964-90DFBD57497F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D881215-12CA-E34C-A6E4-68D23E657E0A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D88E9C7-3C2D-0744-BD9C-B51EA3697444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981931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7D22-478F-4729-8A85-7DEE27A225E2}" type="slidenum">
              <a:rPr lang="es-ES" sz="1100" smtClean="0"/>
              <a:t>4</a:t>
            </a:fld>
            <a:endParaRPr lang="es-ES" sz="1100" dirty="0"/>
          </a:p>
        </p:txBody>
      </p:sp>
      <p:sp>
        <p:nvSpPr>
          <p:cNvPr id="12" name="Google Shape;163;p4">
            <a:extLst>
              <a:ext uri="{FF2B5EF4-FFF2-40B4-BE49-F238E27FC236}">
                <a16:creationId xmlns:a16="http://schemas.microsoft.com/office/drawing/2014/main" id="{415F8BDC-4C32-054F-808B-73D6E55BABA0}"/>
              </a:ext>
            </a:extLst>
          </p:cNvPr>
          <p:cNvSpPr/>
          <p:nvPr/>
        </p:nvSpPr>
        <p:spPr>
          <a:xfrm>
            <a:off x="1225651" y="486798"/>
            <a:ext cx="9288360" cy="1511280"/>
          </a:xfrm>
          <a:custGeom>
            <a:avLst/>
            <a:gdLst/>
            <a:ahLst/>
            <a:cxnLst/>
            <a:rect l="l" t="t" r="r" b="b"/>
            <a:pathLst>
              <a:path w="25803" h="4200" extrusionOk="0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4194"/>
                </a:lnTo>
                <a:cubicBezTo>
                  <a:pt x="0" y="4196"/>
                  <a:pt x="2" y="4199"/>
                  <a:pt x="4" y="4199"/>
                </a:cubicBezTo>
                <a:lnTo>
                  <a:pt x="25797" y="4199"/>
                </a:lnTo>
                <a:cubicBezTo>
                  <a:pt x="25799" y="4199"/>
                  <a:pt x="25802" y="4196"/>
                  <a:pt x="25802" y="4194"/>
                </a:cubicBezTo>
                <a:lnTo>
                  <a:pt x="25802" y="4"/>
                </a:lnTo>
                <a:cubicBezTo>
                  <a:pt x="25802" y="2"/>
                  <a:pt x="25799" y="0"/>
                  <a:pt x="25797" y="0"/>
                </a:cubicBezTo>
                <a:lnTo>
                  <a:pt x="4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400" b="0" i="0" u="none" strike="noStrike" cap="none" dirty="0">
                <a:latin typeface="Trebuchet MS"/>
                <a:ea typeface="Trebuchet MS"/>
                <a:cs typeface="Trebuchet MS"/>
                <a:sym typeface="Trebuchet MS"/>
              </a:rPr>
              <a:t>LAS RELACIONES CON LA AEAT ….</a:t>
            </a:r>
            <a:endParaRPr sz="3400" b="0" i="0" u="none" strike="noStrike" cap="none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164;p4">
            <a:extLst>
              <a:ext uri="{FF2B5EF4-FFF2-40B4-BE49-F238E27FC236}">
                <a16:creationId xmlns:a16="http://schemas.microsoft.com/office/drawing/2014/main" id="{CB3C2B78-2873-7D46-AC52-378E083AD106}"/>
              </a:ext>
            </a:extLst>
          </p:cNvPr>
          <p:cNvSpPr/>
          <p:nvPr/>
        </p:nvSpPr>
        <p:spPr>
          <a:xfrm>
            <a:off x="2730405" y="1549407"/>
            <a:ext cx="6731190" cy="51814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39700" algn="l" rtl="0">
              <a:lnSpc>
                <a:spcPct val="104000"/>
              </a:lnSpc>
              <a:spcBef>
                <a:spcPts val="2036"/>
              </a:spcBef>
              <a:spcAft>
                <a:spcPts val="0"/>
              </a:spcAft>
              <a:buClr>
                <a:srgbClr val="333333"/>
              </a:buClr>
              <a:buSzPts val="2200"/>
              <a:buFont typeface="Trebuchet MS"/>
              <a:buChar char="•"/>
            </a:pPr>
            <a:r>
              <a:rPr lang="es-ES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Las comunicaciones a la AEAT se establecen rellenando unos documentos   que se llaman MODELOS. </a:t>
            </a:r>
            <a:endParaRPr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-139700" algn="l" rtl="0">
              <a:lnSpc>
                <a:spcPct val="104000"/>
              </a:lnSpc>
              <a:spcBef>
                <a:spcPts val="2898"/>
              </a:spcBef>
              <a:spcAft>
                <a:spcPts val="0"/>
              </a:spcAft>
              <a:buClr>
                <a:srgbClr val="333333"/>
              </a:buClr>
              <a:buSzPts val="2200"/>
              <a:buFont typeface="Trebuchet MS"/>
              <a:buChar char="•"/>
            </a:pPr>
            <a:r>
              <a:rPr lang="es-ES" b="0" i="0" u="none" strike="noStrike" cap="none" dirty="0">
                <a:solidFill>
                  <a:srgbClr val="333333"/>
                </a:solidFill>
                <a:ea typeface="Trebuchet MS"/>
                <a:cs typeface="Trebuchet MS"/>
                <a:sym typeface="Trebuchet MS"/>
              </a:rPr>
              <a:t>Estos MODELOS en vez de llevar nombres llevan números, Modelo 037, Modelo 100 ,..... </a:t>
            </a:r>
            <a:endParaRPr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-139700" algn="l" rtl="0">
              <a:lnSpc>
                <a:spcPct val="104000"/>
              </a:lnSpc>
              <a:spcBef>
                <a:spcPts val="2898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rebuchet MS"/>
              <a:buChar char="•"/>
            </a:pPr>
            <a:r>
              <a:rPr lang="es-ES" b="0" i="0" u="none" strike="noStrike" cap="none" dirty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>Cuando le informo de algo a la AEAT, por cumplimentar un impuesto para pagarlo, comunicar un inicio de actividad, baja, etc., relleno un modelo</a:t>
            </a:r>
            <a:endParaRPr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027086A-C4BE-8249-877B-ED715063E9D2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15E0392-5B6A-074D-AC65-2ECC2E235202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30DC58C-25AE-874B-95FA-E7B56F73B26D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072667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3;p5">
            <a:extLst>
              <a:ext uri="{FF2B5EF4-FFF2-40B4-BE49-F238E27FC236}">
                <a16:creationId xmlns:a16="http://schemas.microsoft.com/office/drawing/2014/main" id="{53723818-A78E-574D-9C31-516220CBEFEF}"/>
              </a:ext>
            </a:extLst>
          </p:cNvPr>
          <p:cNvSpPr txBox="1"/>
          <p:nvPr/>
        </p:nvSpPr>
        <p:spPr>
          <a:xfrm>
            <a:off x="1702493" y="817660"/>
            <a:ext cx="8458200" cy="102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0" i="0" u="none" strike="noStrike" cap="none" dirty="0">
                <a:ea typeface="Trebuchet MS"/>
                <a:cs typeface="Trebuchet MS"/>
                <a:sym typeface="Trebuchet MS"/>
              </a:rPr>
              <a:t>COMO DARSE DE ALTA, UN AUTONOMO ?</a:t>
            </a:r>
            <a:endParaRPr sz="3600" b="0" i="0" u="none" strike="noStrike" cap="none" dirty="0">
              <a:ea typeface="Arial"/>
              <a:cs typeface="Arial"/>
              <a:sym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0C8F1A4-AFC2-D24A-8628-729C59D6A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301" y="2072217"/>
            <a:ext cx="1752600" cy="11557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3E8BBBF-A64D-F04D-86B3-F2B829570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772" y="2072217"/>
            <a:ext cx="2080260" cy="1155700"/>
          </a:xfrm>
          <a:prstGeom prst="rect">
            <a:avLst/>
          </a:prstGeom>
        </p:spPr>
      </p:pic>
      <p:sp>
        <p:nvSpPr>
          <p:cNvPr id="7" name="Google Shape;176;p5">
            <a:extLst>
              <a:ext uri="{FF2B5EF4-FFF2-40B4-BE49-F238E27FC236}">
                <a16:creationId xmlns:a16="http://schemas.microsoft.com/office/drawing/2014/main" id="{C8D802BD-99A7-3744-BCA6-763E9A60D891}"/>
              </a:ext>
            </a:extLst>
          </p:cNvPr>
          <p:cNvSpPr txBox="1"/>
          <p:nvPr/>
        </p:nvSpPr>
        <p:spPr>
          <a:xfrm>
            <a:off x="2145490" y="3853065"/>
            <a:ext cx="8853480" cy="17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075" rIns="0" bIns="0" anchor="t" anchorCtr="0">
            <a:normAutofit lnSpcReduction="10000"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0" i="0" u="none" strike="noStrike" cap="none" dirty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>Alta en Hacienda= Modelo 036 </a:t>
            </a:r>
            <a:r>
              <a:rPr lang="es-ES" sz="2200" dirty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>o</a:t>
            </a:r>
            <a:r>
              <a:rPr lang="es-ES" sz="2200" b="0" i="0" u="none" strike="noStrike" cap="none" dirty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> 037(el modelo 037 es simplificado)</a:t>
            </a:r>
            <a:endParaRPr sz="22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1423"/>
              </a:spcBef>
              <a:spcAft>
                <a:spcPts val="0"/>
              </a:spcAft>
              <a:buNone/>
            </a:pPr>
            <a:r>
              <a:rPr lang="es-ES" sz="2200" b="0" i="0" u="none" strike="noStrike" cap="none" dirty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>Alta en la S. Social = Modelo TA0521</a:t>
            </a:r>
            <a:endParaRPr sz="22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1423"/>
              </a:spcBef>
              <a:spcAft>
                <a:spcPts val="0"/>
              </a:spcAft>
              <a:buNone/>
            </a:pPr>
            <a:r>
              <a:rPr lang="es-ES" sz="2200" b="0" i="0" u="none" strike="noStrike" cap="none" dirty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>Alta en ROI = Modelo 036, casilla 582 pag.5 (para operar en la UE)</a:t>
            </a:r>
            <a:endParaRPr sz="22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1423"/>
              </a:spcBef>
              <a:spcAft>
                <a:spcPts val="0"/>
              </a:spcAft>
              <a:buNone/>
            </a:pPr>
            <a:r>
              <a:rPr lang="es-ES" sz="2200" b="0" i="0" u="none" strike="noStrike" cap="none" dirty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>Firma digital = Para las altas es necesaria la firma digital.</a:t>
            </a:r>
            <a:endParaRPr sz="22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4CB112E-0DA0-A84F-BBB0-B551C10B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5</a:t>
            </a:fld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2610199-9653-424E-8EB6-7CB835BE1F14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5254C14-765A-484A-86AF-C0D3542C8C7D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5373F1E-944D-C94C-A1B0-B37F54290E9A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480241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5;p6">
            <a:extLst>
              <a:ext uri="{FF2B5EF4-FFF2-40B4-BE49-F238E27FC236}">
                <a16:creationId xmlns:a16="http://schemas.microsoft.com/office/drawing/2014/main" id="{960D91E4-E519-6D48-934D-3E97201A03D7}"/>
              </a:ext>
            </a:extLst>
          </p:cNvPr>
          <p:cNvSpPr txBox="1"/>
          <p:nvPr/>
        </p:nvSpPr>
        <p:spPr>
          <a:xfrm>
            <a:off x="1866900" y="696031"/>
            <a:ext cx="8458200" cy="102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0" i="0" u="none" strike="noStrike" cap="none" dirty="0">
                <a:solidFill>
                  <a:srgbClr val="006600"/>
                </a:solidFill>
                <a:ea typeface="Arial"/>
                <a:cs typeface="Arial"/>
                <a:sym typeface="Arial"/>
              </a:rPr>
              <a:t>IMPUESTOS DE LA ACTIVIDAD</a:t>
            </a:r>
            <a:endParaRPr sz="36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1A70E82-28E5-7A47-B959-F208FA6D5523}"/>
              </a:ext>
            </a:extLst>
          </p:cNvPr>
          <p:cNvSpPr txBox="1"/>
          <p:nvPr/>
        </p:nvSpPr>
        <p:spPr>
          <a:xfrm>
            <a:off x="3850105" y="2466474"/>
            <a:ext cx="59676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/>
              <a:t>Sobre las ventas o transacciones</a:t>
            </a:r>
          </a:p>
          <a:p>
            <a:endParaRPr lang="es-ES" sz="2000" dirty="0"/>
          </a:p>
          <a:p>
            <a:r>
              <a:rPr lang="es-ES" sz="2000" dirty="0"/>
              <a:t>	El principal tributo es el I.V.A.</a:t>
            </a:r>
          </a:p>
          <a:p>
            <a:endParaRPr lang="es-ES" sz="2000" dirty="0"/>
          </a:p>
          <a:p>
            <a:r>
              <a:rPr lang="es-ES" sz="2000" u="sng" dirty="0"/>
              <a:t>Sobre los beneficios o rendimientos</a:t>
            </a:r>
          </a:p>
          <a:p>
            <a:endParaRPr lang="es-ES" sz="2000" dirty="0"/>
          </a:p>
          <a:p>
            <a:r>
              <a:rPr lang="es-ES" sz="2000" dirty="0"/>
              <a:t>	Se tributa en la Declaración de la Renta I.R.P.F.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CC128C1-AA44-DA4C-B68A-6BA43E8B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6</a:t>
            </a:fld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C761D53-5DA9-4047-8CDA-997E6FD0D479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A57C4D1-32F5-624C-AFE1-F50EDD8DF241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C5D16D7-6B2D-D94F-BB8D-41A27054AEB2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101662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6;p7">
            <a:extLst>
              <a:ext uri="{FF2B5EF4-FFF2-40B4-BE49-F238E27FC236}">
                <a16:creationId xmlns:a16="http://schemas.microsoft.com/office/drawing/2014/main" id="{D2EF33C4-4CBD-A74F-8197-6B6E7634DA7B}"/>
              </a:ext>
            </a:extLst>
          </p:cNvPr>
          <p:cNvSpPr txBox="1"/>
          <p:nvPr/>
        </p:nvSpPr>
        <p:spPr>
          <a:xfrm>
            <a:off x="1866900" y="708063"/>
            <a:ext cx="8458200" cy="102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0" i="0" u="none" strike="noStrike" cap="none" dirty="0">
                <a:ea typeface="Arial"/>
                <a:cs typeface="Arial"/>
                <a:sym typeface="Arial"/>
              </a:rPr>
              <a:t>QUE ES EL I.V.A.?</a:t>
            </a:r>
            <a:endParaRPr sz="3600" b="0" i="0" u="none" strike="noStrike" cap="none" dirty="0">
              <a:ea typeface="Arial"/>
              <a:cs typeface="Arial"/>
              <a:sym typeface="Arial"/>
            </a:endParaRPr>
          </a:p>
        </p:txBody>
      </p:sp>
      <p:sp>
        <p:nvSpPr>
          <p:cNvPr id="5" name="Google Shape;197;p7">
            <a:extLst>
              <a:ext uri="{FF2B5EF4-FFF2-40B4-BE49-F238E27FC236}">
                <a16:creationId xmlns:a16="http://schemas.microsoft.com/office/drawing/2014/main" id="{3303A955-E5EA-7343-9C8B-C81C1917CCC3}"/>
              </a:ext>
            </a:extLst>
          </p:cNvPr>
          <p:cNvSpPr/>
          <p:nvPr/>
        </p:nvSpPr>
        <p:spPr>
          <a:xfrm>
            <a:off x="2542615" y="1927182"/>
            <a:ext cx="7316640" cy="233807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0" i="0" u="none" strike="noStrike" cap="none" dirty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>El IVA en nuestra actividad </a:t>
            </a:r>
            <a:endParaRPr sz="2200"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0" i="0" u="none" strike="noStrike" cap="none" dirty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>El IVA es un impuesto europeo de naturaleza indirecta que recae sobre el consumo y grava;  las entradas de bienes y prestaciones de servicios efectuadas por empresarios y profesionales, las adquisiciones intracomunitarias y las importaciones de bienes.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0" i="0" u="none" strike="noStrike" cap="none" dirty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>EN SINTESIS, TODO LO QUE COMPRAMOS.</a:t>
            </a:r>
            <a:endParaRPr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C799586-1FAA-704E-B77A-167175D24AE8}"/>
              </a:ext>
            </a:extLst>
          </p:cNvPr>
          <p:cNvSpPr txBox="1"/>
          <p:nvPr/>
        </p:nvSpPr>
        <p:spPr>
          <a:xfrm>
            <a:off x="2597477" y="4581167"/>
            <a:ext cx="7206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Hay tres tipos de I.V.A.</a:t>
            </a:r>
          </a:p>
          <a:p>
            <a:pPr algn="ctr"/>
            <a:endParaRPr lang="es-ES" dirty="0"/>
          </a:p>
          <a:p>
            <a:r>
              <a:rPr lang="es-ES" dirty="0"/>
              <a:t>21 % Es el mas común.	10 % I.V.A. Reducido.	4 % I.V.A. Súper reducido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2B6FD62-553A-F64C-BCA8-7CEE18F13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7</a:t>
            </a:fld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AB9C335-417B-2549-A847-CD4456ADAC90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7262C42-BD74-7E41-AA80-73EC33685AE0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DE249BC-01C2-864B-9582-EDD9C35FA899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905920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8;p8">
            <a:extLst>
              <a:ext uri="{FF2B5EF4-FFF2-40B4-BE49-F238E27FC236}">
                <a16:creationId xmlns:a16="http://schemas.microsoft.com/office/drawing/2014/main" id="{A3964070-C679-5B46-B1AB-5D948C1BA69E}"/>
              </a:ext>
            </a:extLst>
          </p:cNvPr>
          <p:cNvSpPr txBox="1"/>
          <p:nvPr/>
        </p:nvSpPr>
        <p:spPr>
          <a:xfrm>
            <a:off x="1866900" y="691138"/>
            <a:ext cx="8458200" cy="102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0" i="0" u="none" strike="noStrike" cap="none" dirty="0">
                <a:ea typeface="Arial"/>
                <a:cs typeface="Arial"/>
                <a:sym typeface="Arial"/>
              </a:rPr>
              <a:t>MODALIDADES DE TRIBUTACION</a:t>
            </a:r>
            <a:endParaRPr sz="3600" b="0" i="0" u="none" strike="noStrike" cap="none" dirty="0">
              <a:ea typeface="Arial"/>
              <a:cs typeface="Arial"/>
              <a:sym typeface="Arial"/>
            </a:endParaRPr>
          </a:p>
        </p:txBody>
      </p:sp>
      <p:sp>
        <p:nvSpPr>
          <p:cNvPr id="6" name="Google Shape;209;p8">
            <a:extLst>
              <a:ext uri="{FF2B5EF4-FFF2-40B4-BE49-F238E27FC236}">
                <a16:creationId xmlns:a16="http://schemas.microsoft.com/office/drawing/2014/main" id="{FC45448F-AB23-CF42-87DC-8E152D2BB7AA}"/>
              </a:ext>
            </a:extLst>
          </p:cNvPr>
          <p:cNvSpPr/>
          <p:nvPr/>
        </p:nvSpPr>
        <p:spPr>
          <a:xfrm>
            <a:off x="2842855" y="1917720"/>
            <a:ext cx="7446635" cy="49402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>Fiscalidad de los autónomos (hay 2 modalidades)</a:t>
            </a:r>
            <a:endParaRPr sz="2400"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0" i="0" u="none" strike="noStrike" cap="none" dirty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>	</a:t>
            </a:r>
            <a:endParaRPr sz="3600"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>Estimación directa ( Simplificada 1er. Año)</a:t>
            </a:r>
            <a:endParaRPr sz="2400"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lvl="2" indent="-114300"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b="0" i="0" u="none" strike="noStrike" cap="none" dirty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>Pagas impuestos solo por lo que ganas</a:t>
            </a:r>
            <a:endParaRPr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lvl="2" indent="-114300"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b="0" i="0" u="none" strike="noStrike" cap="none" dirty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>Declaras IVA por régimen general</a:t>
            </a:r>
            <a:endParaRPr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lvl="2" indent="-114300"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b="0" i="0" u="none" strike="noStrike" cap="none" dirty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>Tienes que llevar libros fiscales</a:t>
            </a:r>
            <a:endParaRPr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>Módulos</a:t>
            </a:r>
            <a:endParaRPr sz="2400"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lvl="2" indent="-114300"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b="0" i="0" u="none" strike="noStrike" cap="none" dirty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>El estado te marca lo que tienes que pagar de impuestos</a:t>
            </a:r>
            <a:endParaRPr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lvl="2" indent="-114300"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b="0" i="0" u="none" strike="noStrike" cap="none" dirty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>Solo llevas libros de IVA soportado (los de tus compras)</a:t>
            </a:r>
            <a:endParaRPr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lvl="2" indent="-114300"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b="0" i="0" u="none" strike="noStrike" cap="none" dirty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>Si ganas más de lo dice el estado, pagas menos impuestos.</a:t>
            </a:r>
            <a:endParaRPr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lvl="2" indent="-114300"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b="0" i="0" u="none" strike="noStrike" cap="none" dirty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>Si ganas menos, pagas mas impuestos.</a:t>
            </a:r>
            <a:endParaRPr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rgbClr val="000000"/>
                </a:solidFill>
                <a:ea typeface="Trebuchet MS"/>
                <a:cs typeface="Trebuchet MS"/>
                <a:sym typeface="Trebuchet MS"/>
              </a:rPr>
              <a:t>	</a:t>
            </a:r>
            <a:endParaRPr sz="2400"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FFFFFF"/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DB3E868-C150-2D4C-846E-5A8C1438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8</a:t>
            </a:fld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1CC5056-8952-2B43-9401-011709B338CC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A0FAF8E-A5E2-E04A-9591-AD0EC4C15F9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7E6BA8B-B59E-A847-BD18-B87A3525AD30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812620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8;p9">
            <a:extLst>
              <a:ext uri="{FF2B5EF4-FFF2-40B4-BE49-F238E27FC236}">
                <a16:creationId xmlns:a16="http://schemas.microsoft.com/office/drawing/2014/main" id="{62AEE41E-1FBB-734D-9C15-9E6BD9254A78}"/>
              </a:ext>
            </a:extLst>
          </p:cNvPr>
          <p:cNvSpPr txBox="1"/>
          <p:nvPr/>
        </p:nvSpPr>
        <p:spPr>
          <a:xfrm>
            <a:off x="1866900" y="691138"/>
            <a:ext cx="8458200" cy="102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0" i="0" u="none" strike="noStrike" cap="none" dirty="0">
                <a:ea typeface="Arial"/>
                <a:cs typeface="Arial"/>
                <a:sym typeface="Arial"/>
              </a:rPr>
              <a:t>EL AUTONOMO Y SU FISCALIDAD</a:t>
            </a:r>
            <a:endParaRPr sz="3600" b="0" i="0" u="none" strike="noStrike" cap="none" dirty="0">
              <a:ea typeface="Arial"/>
              <a:cs typeface="Arial"/>
              <a:sym typeface="Arial"/>
            </a:endParaRPr>
          </a:p>
        </p:txBody>
      </p:sp>
      <p:sp>
        <p:nvSpPr>
          <p:cNvPr id="5" name="Google Shape;219;p9">
            <a:extLst>
              <a:ext uri="{FF2B5EF4-FFF2-40B4-BE49-F238E27FC236}">
                <a16:creationId xmlns:a16="http://schemas.microsoft.com/office/drawing/2014/main" id="{8B65A4C6-8124-0D42-A024-CF7E93017119}"/>
              </a:ext>
            </a:extLst>
          </p:cNvPr>
          <p:cNvSpPr/>
          <p:nvPr/>
        </p:nvSpPr>
        <p:spPr>
          <a:xfrm>
            <a:off x="1866900" y="2301063"/>
            <a:ext cx="8458201" cy="37515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Mas opciones de fiscalidad</a:t>
            </a:r>
            <a:endParaRPr sz="2400" b="0" i="0" u="none" strike="noStrike" cap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s-E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 puede ser autónomo, trabajando solo.</a:t>
            </a:r>
            <a:endParaRPr sz="2000" b="0" i="0" u="none" strike="noStrike" cap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s-E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 puede ser autónomo en sociedades civiles y en sociedades de 	comunidad de bienes.</a:t>
            </a:r>
            <a:endParaRPr sz="2000" b="0" i="0" u="none" strike="noStrike" cap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s-E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El autónomo puede crear o participar en  “S.A. y S.L. siendo 	obligatorio cotizar en el Régimen de la Seguridad Social como 	autónomo, cuando su participación es superior al 25% .</a:t>
            </a:r>
            <a:endParaRPr sz="2000" b="0" i="0" u="none" strike="noStrike" cap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6F65718-EABA-E74C-9816-15E93E8A4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9</a:t>
            </a:fld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EAD76D2-8E00-994A-B1E9-B77209281C67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77C7CD7-2B2E-A44E-863F-9E803885F502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7C8003A-BAAE-B543-A151-3C2E988E1853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958272236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{E72D5627-B019-FC45-B94F-32DAC6F09C7C}tf10001073</Template>
  <TotalTime>434</TotalTime>
  <Words>1951</Words>
  <Application>Microsoft Office PowerPoint</Application>
  <PresentationFormat>Panorámica</PresentationFormat>
  <Paragraphs>241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Gota</vt:lpstr>
      <vt:lpstr>Presentación de PowerPoint</vt:lpstr>
      <vt:lpstr>CARACTERISTICAS PRINCIPALES Del AUTONOMO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TARIFA PLANA AUTONOMOS 2020 CUANTIA DE LA TARIFA PLANA</vt:lpstr>
      <vt:lpstr>TRABAJADOR AUTONOMO DEPENDIENTE</vt:lpstr>
      <vt:lpstr>DERECHOS DEL TRABAJADOR  AUTONOMO DEPENDIENTE</vt:lpstr>
      <vt:lpstr>Formas Jurídicas. 1</vt:lpstr>
      <vt:lpstr>Formas Jurídicas. 2</vt:lpstr>
      <vt:lpstr>Formas Jurídicas. 3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EMPRENDEDOR</dc:title>
  <dc:creator>Usuario de Microsoft Office</dc:creator>
  <cp:lastModifiedBy>Juan Francisco VELASCO MORENO</cp:lastModifiedBy>
  <cp:revision>25</cp:revision>
  <dcterms:created xsi:type="dcterms:W3CDTF">2020-06-09T18:19:44Z</dcterms:created>
  <dcterms:modified xsi:type="dcterms:W3CDTF">2021-11-19T10:43:59Z</dcterms:modified>
</cp:coreProperties>
</file>