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686" r:id="rId1"/>
  </p:sldMasterIdLst>
  <p:notesMasterIdLst>
    <p:notesMasterId r:id="rId39"/>
  </p:notesMasterIdLst>
  <p:sldIdLst>
    <p:sldId id="256" r:id="rId2"/>
    <p:sldId id="320" r:id="rId3"/>
    <p:sldId id="334" r:id="rId4"/>
    <p:sldId id="361" r:id="rId5"/>
    <p:sldId id="360" r:id="rId6"/>
    <p:sldId id="363" r:id="rId7"/>
    <p:sldId id="364" r:id="rId8"/>
    <p:sldId id="362" r:id="rId9"/>
    <p:sldId id="365" r:id="rId10"/>
    <p:sldId id="366" r:id="rId11"/>
    <p:sldId id="367" r:id="rId12"/>
    <p:sldId id="368" r:id="rId13"/>
    <p:sldId id="370" r:id="rId14"/>
    <p:sldId id="369" r:id="rId15"/>
    <p:sldId id="371" r:id="rId16"/>
    <p:sldId id="372" r:id="rId17"/>
    <p:sldId id="373" r:id="rId18"/>
    <p:sldId id="374" r:id="rId19"/>
    <p:sldId id="383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384" r:id="rId29"/>
    <p:sldId id="385" r:id="rId30"/>
    <p:sldId id="386" r:id="rId31"/>
    <p:sldId id="389" r:id="rId32"/>
    <p:sldId id="387" r:id="rId33"/>
    <p:sldId id="394" r:id="rId34"/>
    <p:sldId id="390" r:id="rId35"/>
    <p:sldId id="391" r:id="rId36"/>
    <p:sldId id="393" r:id="rId37"/>
    <p:sldId id="39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00"/>
    <p:restoredTop sz="91345"/>
  </p:normalViewPr>
  <p:slideViewPr>
    <p:cSldViewPr snapToGrid="0" snapToObjects="1">
      <p:cViewPr varScale="1">
        <p:scale>
          <a:sx n="115" d="100"/>
          <a:sy n="115" d="100"/>
        </p:scale>
        <p:origin x="23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98B5F-DDED-E348-9977-D7F7BEBFD306}" type="datetimeFigureOut">
              <a:rPr lang="es-ES" smtClean="0"/>
              <a:t>23/8/22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A8090-486F-1242-9A44-9D8DD8148D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997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2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05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3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051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3B802-291A-BA45-8050-0ADAA98444DC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5618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B124-DB98-A54F-A3B0-AF05AED7257B}" type="datetime1">
              <a:rPr lang="es-ES" smtClean="0"/>
              <a:t>23/8/22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8063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4801-2979-7640-B9A9-C6FEDBD40A84}" type="datetime1">
              <a:rPr lang="es-ES" smtClean="0"/>
              <a:t>23/8/22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736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14F8-A612-194A-A70C-1A3B7F97710D}" type="datetime1">
              <a:rPr lang="es-ES" smtClean="0"/>
              <a:t>23/8/22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864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8AC3-3AAE-EE4B-B0C5-17E74EBBA78F}" type="datetime1">
              <a:rPr lang="es-ES" smtClean="0"/>
              <a:t>23/8/22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7190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142C-E7E7-2449-87AD-9A55193B4BF1}" type="datetime1">
              <a:rPr lang="es-ES" smtClean="0"/>
              <a:t>23/8/22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20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71BA-942C-1E4D-B3FB-A0B689196D34}" type="datetime1">
              <a:rPr lang="es-ES" smtClean="0"/>
              <a:t>23/8/22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094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6DBB-1534-9A41-8F03-A89E17600F03}" type="datetime1">
              <a:rPr lang="es-ES" smtClean="0"/>
              <a:t>23/8/22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960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191B-4D76-754D-B0FD-75C0B1781066}" type="datetime1">
              <a:rPr lang="es-ES" smtClean="0"/>
              <a:t>23/8/22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311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2F98-4F3A-3F4A-BEA5-DA87DC2E816A}" type="datetime1">
              <a:rPr lang="es-ES" smtClean="0"/>
              <a:t>23/8/22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3318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D6B5-1505-E248-B4E7-5DC26C040BB4}" type="datetimeFigureOut">
              <a:rPr lang="es-ES" smtClean="0"/>
              <a:t>23/8/22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04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7937-0E88-A746-8F7A-80002F842533}" type="datetime1">
              <a:rPr lang="es-ES" smtClean="0"/>
              <a:t>23/8/22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9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341-F852-AB44-A67C-3BB940CE4C1E}" type="datetime1">
              <a:rPr lang="es-ES" smtClean="0"/>
              <a:t>23/8/22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964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B1E8-F641-B948-811D-C4A1B24CE581}" type="datetime1">
              <a:rPr lang="es-ES" smtClean="0"/>
              <a:t>23/8/22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17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BE35-D3FF-0640-A708-6AF360CE39AF}" type="datetime1">
              <a:rPr lang="es-ES" smtClean="0"/>
              <a:t>23/8/22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958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4134-7078-BE40-B51B-D059F217BCF4}" type="datetime1">
              <a:rPr lang="es-ES" smtClean="0"/>
              <a:t>23/8/22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709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041E8-1A2A-3642-A950-81859186CF08}" type="datetime1">
              <a:rPr lang="es-ES" smtClean="0"/>
              <a:t>23/8/22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15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91A7-0375-A74D-B2DC-9276DE0D028F}" type="datetime1">
              <a:rPr lang="es-ES" smtClean="0"/>
              <a:t>23/8/22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95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5D33-AC30-3D40-B908-E837B50F818A}" type="datetime1">
              <a:rPr lang="es-ES" smtClean="0"/>
              <a:t>23/8/22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95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E7DADBE-B2B6-474B-8F2F-755177FA33C1}" type="datetime1">
              <a:rPr lang="es-ES" smtClean="0"/>
              <a:t>23/8/22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4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7" r:id="rId1"/>
    <p:sldLayoutId id="2147484688" r:id="rId2"/>
    <p:sldLayoutId id="2147484689" r:id="rId3"/>
    <p:sldLayoutId id="2147484690" r:id="rId4"/>
    <p:sldLayoutId id="2147484691" r:id="rId5"/>
    <p:sldLayoutId id="2147484692" r:id="rId6"/>
    <p:sldLayoutId id="2147484693" r:id="rId7"/>
    <p:sldLayoutId id="2147484694" r:id="rId8"/>
    <p:sldLayoutId id="2147484695" r:id="rId9"/>
    <p:sldLayoutId id="2147484696" r:id="rId10"/>
    <p:sldLayoutId id="2147484697" r:id="rId11"/>
    <p:sldLayoutId id="2147484698" r:id="rId12"/>
    <p:sldLayoutId id="2147484699" r:id="rId13"/>
    <p:sldLayoutId id="2147484700" r:id="rId14"/>
    <p:sldLayoutId id="2147484701" r:id="rId15"/>
    <p:sldLayoutId id="2147484702" r:id="rId16"/>
    <p:sldLayoutId id="2147484703" r:id="rId17"/>
    <p:sldLayoutId id="2147484704" r:id="rId18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http://3.bp.blogspot.com/-dLjGuWR_SAk/T-V0axeridI/AAAAAAAACZY/LSq2YfTeGg4/s1600/negociaci%C3%B3n+colectiva+ln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166DDD9-F6A2-9448-B79D-A1C4C81E4A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218" y="2527298"/>
            <a:ext cx="1333500" cy="1282700"/>
          </a:xfrm>
          <a:prstGeom prst="rect">
            <a:avLst/>
          </a:prstGeom>
        </p:spPr>
      </p:pic>
      <p:sp>
        <p:nvSpPr>
          <p:cNvPr id="9" name="Google Shape;131;p1">
            <a:extLst>
              <a:ext uri="{FF2B5EF4-FFF2-40B4-BE49-F238E27FC236}">
                <a16:creationId xmlns:a16="http://schemas.microsoft.com/office/drawing/2014/main" id="{CE92507F-43E9-C54B-9F43-8E14C39B19EB}"/>
              </a:ext>
            </a:extLst>
          </p:cNvPr>
          <p:cNvSpPr/>
          <p:nvPr/>
        </p:nvSpPr>
        <p:spPr>
          <a:xfrm>
            <a:off x="1407960" y="3413160"/>
            <a:ext cx="7274160" cy="11912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Picture 2" descr="https://blogs.iadb.org/ideas-que-cuentan/wp-content/uploads/sites/11/2015/01/emprendedores.jpg">
            <a:extLst>
              <a:ext uri="{FF2B5EF4-FFF2-40B4-BE49-F238E27FC236}">
                <a16:creationId xmlns:a16="http://schemas.microsoft.com/office/drawing/2014/main" id="{514BC1A9-62BC-B54B-8468-AE8160BD9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3218" y="1384383"/>
            <a:ext cx="6982379" cy="5197473"/>
          </a:xfrm>
          <a:prstGeom prst="rect">
            <a:avLst/>
          </a:prstGeom>
          <a:noFill/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BF0795E-B77E-8649-8D3F-F0D95336C2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386278"/>
            <a:ext cx="1333500" cy="12827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2CB5E39-9363-9B47-9BB1-4C4C5CF5DD74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920" y="328985"/>
            <a:ext cx="3740150" cy="1201420"/>
          </a:xfrm>
          <a:prstGeom prst="rect">
            <a:avLst/>
          </a:prstGeom>
        </p:spPr>
      </p:pic>
      <p:sp>
        <p:nvSpPr>
          <p:cNvPr id="14" name="2 Rectángulo">
            <a:extLst>
              <a:ext uri="{FF2B5EF4-FFF2-40B4-BE49-F238E27FC236}">
                <a16:creationId xmlns:a16="http://schemas.microsoft.com/office/drawing/2014/main" id="{08F93296-40E7-FF42-988A-779645834395}"/>
              </a:ext>
            </a:extLst>
          </p:cNvPr>
          <p:cNvSpPr/>
          <p:nvPr/>
        </p:nvSpPr>
        <p:spPr>
          <a:xfrm>
            <a:off x="2174032" y="1450910"/>
            <a:ext cx="6816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40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LA REALIZACIÓN DE UN PLAN DE EMPRESA</a:t>
            </a:r>
            <a:endParaRPr lang="es-ES" sz="40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6A815AE-D580-AA44-AE40-9F2C4302B744}"/>
              </a:ext>
            </a:extLst>
          </p:cNvPr>
          <p:cNvSpPr/>
          <p:nvPr/>
        </p:nvSpPr>
        <p:spPr>
          <a:xfrm>
            <a:off x="3039968" y="535195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ES" b="1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SECOT VALENCIA</a:t>
            </a:r>
          </a:p>
          <a:p>
            <a:pPr lvl="0" algn="ctr"/>
            <a:r>
              <a:rPr lang="es-ES" b="1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FEM FUTUR 7ª edición 2022 / 2023</a:t>
            </a:r>
          </a:p>
          <a:p>
            <a:pPr lvl="0" algn="ctr"/>
            <a:r>
              <a:rPr lang="es-ES" b="1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FASE Nº 1, PILDORA 1.A</a:t>
            </a:r>
          </a:p>
        </p:txBody>
      </p:sp>
    </p:spTree>
    <p:extLst>
      <p:ext uri="{BB962C8B-B14F-4D97-AF65-F5344CB8AC3E}">
        <p14:creationId xmlns:p14="http://schemas.microsoft.com/office/powerpoint/2010/main" val="1908799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76547BB-CC06-3D46-A0B2-EB09B6B3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10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2AD24D-5181-7B4D-90FC-FBBBF11219ED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1AA544C-2F73-894A-B199-C7AD59F832BB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5C7BA77-D46D-354D-B6CF-1A7508B2DC7A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81EDF0-6AEB-0949-9365-DBCB29E52414}"/>
              </a:ext>
            </a:extLst>
          </p:cNvPr>
          <p:cNvSpPr txBox="1"/>
          <p:nvPr/>
        </p:nvSpPr>
        <p:spPr>
          <a:xfrm>
            <a:off x="4533521" y="820270"/>
            <a:ext cx="3124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ANALISIS DAFO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72EEA76-65B0-1944-A939-4677637BE190}"/>
              </a:ext>
            </a:extLst>
          </p:cNvPr>
          <p:cNvSpPr/>
          <p:nvPr/>
        </p:nvSpPr>
        <p:spPr>
          <a:xfrm>
            <a:off x="1237130" y="1942439"/>
            <a:ext cx="9897036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alt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Identifica los </a:t>
            </a:r>
            <a:r>
              <a:rPr lang="es-ES_tradnl" altLang="es-E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enemigos</a:t>
            </a:r>
            <a:r>
              <a:rPr lang="es-ES_tradnl" alt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 los </a:t>
            </a:r>
            <a:r>
              <a:rPr lang="es-ES_tradnl" altLang="es-E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amigos</a:t>
            </a:r>
            <a:r>
              <a:rPr lang="es-ES_tradnl" alt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con los que se ha de luchar y apoyarse para llevar a termino el sueño: </a:t>
            </a:r>
          </a:p>
          <a:p>
            <a:pPr>
              <a:lnSpc>
                <a:spcPct val="80000"/>
              </a:lnSpc>
              <a:defRPr/>
            </a:pPr>
            <a:endParaRPr lang="es-ES_tradnl" altLang="es-E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s-ES_tradnl" altLang="es-ES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Debilidades</a:t>
            </a:r>
            <a:r>
              <a:rPr lang="es-ES_tradnl" alt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del proyecto, que hemos de </a:t>
            </a:r>
            <a:r>
              <a:rPr lang="es-ES_tradnl" altLang="es-ES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eliminar</a:t>
            </a:r>
          </a:p>
          <a:p>
            <a:pPr>
              <a:lnSpc>
                <a:spcPct val="80000"/>
              </a:lnSpc>
              <a:defRPr/>
            </a:pPr>
            <a:endParaRPr lang="es-ES_tradnl" altLang="es-E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s-ES_tradnl" altLang="es-ES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Amenazas</a:t>
            </a:r>
            <a:r>
              <a:rPr lang="es-ES_tradnl" alt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que vemos en el </a:t>
            </a:r>
            <a:r>
              <a:rPr lang="es-ES_tradnl" altLang="es-ES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entorno</a:t>
            </a:r>
            <a:r>
              <a:rPr lang="es-ES_tradnl" altLang="es-ES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alt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 hay que </a:t>
            </a:r>
            <a:r>
              <a:rPr lang="es-ES_tradnl" altLang="es-ES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reducir</a:t>
            </a:r>
          </a:p>
          <a:p>
            <a:pPr>
              <a:lnSpc>
                <a:spcPct val="80000"/>
              </a:lnSpc>
              <a:defRPr/>
            </a:pPr>
            <a:endParaRPr lang="es-ES_tradnl" altLang="es-E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s-ES_tradnl" altLang="es-ES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Fortalezas</a:t>
            </a:r>
            <a:r>
              <a:rPr lang="es-ES_tradnl" alt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que tenemos y hemos desarrollado en el análisis de la idea  y hemos de </a:t>
            </a:r>
            <a:r>
              <a:rPr lang="es-ES_tradnl" altLang="es-ES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utilizar </a:t>
            </a:r>
          </a:p>
          <a:p>
            <a:pPr>
              <a:lnSpc>
                <a:spcPct val="80000"/>
              </a:lnSpc>
              <a:defRPr/>
            </a:pPr>
            <a:endParaRPr lang="es-ES_tradnl" altLang="es-E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s-ES_tradnl" altLang="es-ES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Oportunidades</a:t>
            </a:r>
            <a:r>
              <a:rPr lang="es-ES_tradnl" alt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que nos ofrece el </a:t>
            </a:r>
            <a:r>
              <a:rPr lang="es-ES_tradnl" altLang="es-ES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entorno</a:t>
            </a:r>
            <a:r>
              <a:rPr lang="es-ES_tradnl" altLang="es-ES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alt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 que nos ayuda a pensar en positivo sobre el resultado final del proyecto y hemos de </a:t>
            </a:r>
            <a:r>
              <a:rPr lang="es-ES_tradnl" altLang="es-ES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aprovechar</a:t>
            </a:r>
          </a:p>
        </p:txBody>
      </p:sp>
      <p:pic>
        <p:nvPicPr>
          <p:cNvPr id="8" name="Picture 2" descr="Resultado de imagen de ANALISIS DAFO">
            <a:extLst>
              <a:ext uri="{FF2B5EF4-FFF2-40B4-BE49-F238E27FC236}">
                <a16:creationId xmlns:a16="http://schemas.microsoft.com/office/drawing/2014/main" id="{5DC2DFC0-02DE-DA44-96B8-78A24D6E6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091" y="4367092"/>
            <a:ext cx="4135727" cy="206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553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76547BB-CC06-3D46-A0B2-EB09B6B3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11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2AD24D-5181-7B4D-90FC-FBBBF11219ED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1AA544C-2F73-894A-B199-C7AD59F832BB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5C7BA77-D46D-354D-B6CF-1A7508B2DC7A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56423F44-A896-AB47-8E64-FC5BCC3CA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231923"/>
              </p:ext>
            </p:extLst>
          </p:nvPr>
        </p:nvGraphicFramePr>
        <p:xfrm>
          <a:off x="2498912" y="1799710"/>
          <a:ext cx="7194176" cy="3861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7266">
                  <a:extLst>
                    <a:ext uri="{9D8B030D-6E8A-4147-A177-3AD203B41FA5}">
                      <a16:colId xmlns:a16="http://schemas.microsoft.com/office/drawing/2014/main" val="2091487725"/>
                    </a:ext>
                  </a:extLst>
                </a:gridCol>
                <a:gridCol w="3506910">
                  <a:extLst>
                    <a:ext uri="{9D8B030D-6E8A-4147-A177-3AD203B41FA5}">
                      <a16:colId xmlns:a16="http://schemas.microsoft.com/office/drawing/2014/main" val="4223581557"/>
                    </a:ext>
                  </a:extLst>
                </a:gridCol>
              </a:tblGrid>
              <a:tr h="48268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</a:rPr>
                        <a:t>PUNTOS FUERTES 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</a:rPr>
                        <a:t>PUNTOS DEBILES 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33615713"/>
                  </a:ext>
                </a:extLst>
              </a:tr>
              <a:tr h="48268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48941282"/>
                  </a:ext>
                </a:extLst>
              </a:tr>
              <a:tr h="48268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89804619"/>
                  </a:ext>
                </a:extLst>
              </a:tr>
              <a:tr h="48268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1099441"/>
                  </a:ext>
                </a:extLst>
              </a:tr>
              <a:tr h="48268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13393808"/>
                  </a:ext>
                </a:extLst>
              </a:tr>
              <a:tr h="48268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65253235"/>
                  </a:ext>
                </a:extLst>
              </a:tr>
              <a:tr h="48268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41010706"/>
                  </a:ext>
                </a:extLst>
              </a:tr>
              <a:tr h="48268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98200278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9003DF76-DA93-CB4D-9064-E958E08F0B60}"/>
              </a:ext>
            </a:extLst>
          </p:cNvPr>
          <p:cNvSpPr txBox="1"/>
          <p:nvPr/>
        </p:nvSpPr>
        <p:spPr>
          <a:xfrm>
            <a:off x="4533521" y="531290"/>
            <a:ext cx="3124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ANALISIS DAFO</a:t>
            </a:r>
          </a:p>
        </p:txBody>
      </p:sp>
    </p:spTree>
    <p:extLst>
      <p:ext uri="{BB962C8B-B14F-4D97-AF65-F5344CB8AC3E}">
        <p14:creationId xmlns:p14="http://schemas.microsoft.com/office/powerpoint/2010/main" val="1388750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76547BB-CC06-3D46-A0B2-EB09B6B3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12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2AD24D-5181-7B4D-90FC-FBBBF11219ED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1AA544C-2F73-894A-B199-C7AD59F832BB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5C7BA77-D46D-354D-B6CF-1A7508B2DC7A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4FC6D48-EE7E-0742-8D58-750AF51F0509}"/>
              </a:ext>
            </a:extLst>
          </p:cNvPr>
          <p:cNvSpPr txBox="1"/>
          <p:nvPr/>
        </p:nvSpPr>
        <p:spPr>
          <a:xfrm>
            <a:off x="3488843" y="335303"/>
            <a:ext cx="52143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/>
              <a:t>PLAN DE MARKETIG</a:t>
            </a:r>
          </a:p>
          <a:p>
            <a:pPr algn="ctr"/>
            <a:r>
              <a:rPr lang="es-ES" sz="3600" dirty="0"/>
              <a:t>Y ESTRATEGIA COMERCIAL</a:t>
            </a:r>
          </a:p>
        </p:txBody>
      </p:sp>
      <p:sp>
        <p:nvSpPr>
          <p:cNvPr id="8" name="9 Rectángulo">
            <a:extLst>
              <a:ext uri="{FF2B5EF4-FFF2-40B4-BE49-F238E27FC236}">
                <a16:creationId xmlns:a16="http://schemas.microsoft.com/office/drawing/2014/main" id="{F7AB00C4-80D6-B54C-971F-7A5578193C2B}"/>
              </a:ext>
            </a:extLst>
          </p:cNvPr>
          <p:cNvSpPr/>
          <p:nvPr/>
        </p:nvSpPr>
        <p:spPr>
          <a:xfrm>
            <a:off x="1273224" y="1783878"/>
            <a:ext cx="7816987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Conjunto de </a:t>
            </a:r>
            <a:r>
              <a:rPr lang="es-E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actividades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que desarrolla una empresa encaminadas a</a:t>
            </a:r>
            <a:r>
              <a:rPr lang="es-ES" dirty="0">
                <a:solidFill>
                  <a:srgbClr val="004F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satisfacer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</a:t>
            </a:r>
            <a:r>
              <a:rPr lang="es-ES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necesidades y deseos 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del consumidor, con la intención de conseguir</a:t>
            </a:r>
            <a:r>
              <a:rPr lang="es-E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un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beneficio</a:t>
            </a:r>
          </a:p>
          <a:p>
            <a:pPr algn="just">
              <a:buFont typeface="Wingdings" pitchFamily="2" charset="2"/>
              <a:buNone/>
              <a:defRPr/>
            </a:pPr>
            <a:endParaRPr lang="es-ES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es-ES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E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Estrategia de marketing:</a:t>
            </a:r>
            <a:r>
              <a:rPr lang="es-ES" dirty="0">
                <a:latin typeface="Arial" pitchFamily="34" charset="0"/>
                <a:cs typeface="Arial" pitchFamily="34" charset="0"/>
              </a:rPr>
              <a:t> 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 este punto se debe explicar </a:t>
            </a:r>
            <a:r>
              <a:rPr lang="es-ES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cómo vas a llegar al cliente</a:t>
            </a:r>
            <a:r>
              <a:rPr lang="es-E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 conseguir que </a:t>
            </a:r>
            <a:r>
              <a:rPr lang="es-ES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compre tu producto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Qué </a:t>
            </a:r>
            <a:r>
              <a:rPr lang="es-ES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canales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vas a utilizar, cuáles son tus </a:t>
            </a:r>
            <a:r>
              <a:rPr lang="es-ES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capacidades</a:t>
            </a:r>
            <a:r>
              <a:rPr lang="es-E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para llevarlo a cabo  o contratarás a alguien, etc.</a:t>
            </a:r>
            <a:endParaRPr lang="es-ES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es-ES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es-ES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es-ES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es-E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4 Rectángulo">
            <a:extLst>
              <a:ext uri="{FF2B5EF4-FFF2-40B4-BE49-F238E27FC236}">
                <a16:creationId xmlns:a16="http://schemas.microsoft.com/office/drawing/2014/main" id="{717A0848-BF7A-6A48-9428-98BBA45353EB}"/>
              </a:ext>
            </a:extLst>
          </p:cNvPr>
          <p:cNvSpPr/>
          <p:nvPr/>
        </p:nvSpPr>
        <p:spPr>
          <a:xfrm>
            <a:off x="1273225" y="4417392"/>
            <a:ext cx="792157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“</a:t>
            </a:r>
            <a:r>
              <a:rPr lang="es-ES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 objetivo del marketing es </a:t>
            </a:r>
            <a:r>
              <a:rPr lang="es-ES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satisfacer las necesidades de los consumidores</a:t>
            </a:r>
            <a:r>
              <a:rPr lang="es-ES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pero con </a:t>
            </a:r>
            <a:r>
              <a:rPr lang="es-ES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rentabilidad </a:t>
            </a:r>
            <a:r>
              <a:rPr lang="es-ES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para la empresa.“ </a:t>
            </a:r>
            <a:r>
              <a:rPr lang="es-ES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(Philip </a:t>
            </a:r>
            <a:r>
              <a:rPr lang="es-ES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Kotler</a:t>
            </a:r>
            <a:r>
              <a:rPr lang="es-ES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defRPr/>
            </a:pPr>
            <a:endParaRPr lang="es-ES" sz="2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S" sz="2400" i="1" dirty="0">
              <a:solidFill>
                <a:schemeClr val="accent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s-ES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" name="Picture 8" descr="El Marketing">
            <a:extLst>
              <a:ext uri="{FF2B5EF4-FFF2-40B4-BE49-F238E27FC236}">
                <a16:creationId xmlns:a16="http://schemas.microsoft.com/office/drawing/2014/main" id="{9A141D22-4F38-1C4B-86BA-BA5DD4AB5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FDFDF"/>
              </a:clrFrom>
              <a:clrTo>
                <a:srgbClr val="DFDF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8815927" y="2534126"/>
            <a:ext cx="3506919" cy="1828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8704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76547BB-CC06-3D46-A0B2-EB09B6B3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13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2AD24D-5181-7B4D-90FC-FBBBF11219ED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1AA544C-2F73-894A-B199-C7AD59F832BB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5C7BA77-D46D-354D-B6CF-1A7508B2DC7A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5DE041B1-D417-2B47-B75D-128562C49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7833" y="2631037"/>
            <a:ext cx="6840760" cy="9233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Describir cuál es la necesidad que hemos detectado para poner en marcha nuestro proyecto.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5AA5DF1-D4B1-4843-889E-3D1BCEB93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8663" y="1778763"/>
            <a:ext cx="48965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1" i="0" u="none" strike="noStrike" cap="none" normalizeH="0" baseline="0" dirty="0" bmk="_Toc464462403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Necesidades a cubrir</a:t>
            </a: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0460B35-38A0-374F-B67F-57F5B7B75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5175" y="3711878"/>
            <a:ext cx="22733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kumimoji="0" lang="es-ES" altLang="es-ES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úblico objetivo</a:t>
            </a: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57D2DA2D-D6B5-D64E-B7B8-649D5C9AA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25" y="4468041"/>
            <a:ext cx="6840760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Determinar a quién va dirigido nuestro producto</a:t>
            </a: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s-ES" altLang="es-E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91AEDB9-9EA8-4444-BA5E-4D8D03D4BDED}"/>
              </a:ext>
            </a:extLst>
          </p:cNvPr>
          <p:cNvSpPr txBox="1"/>
          <p:nvPr/>
        </p:nvSpPr>
        <p:spPr>
          <a:xfrm>
            <a:off x="3176609" y="335303"/>
            <a:ext cx="52143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/>
              <a:t>PLAN DE MARKETIG</a:t>
            </a:r>
          </a:p>
          <a:p>
            <a:pPr algn="ctr"/>
            <a:r>
              <a:rPr lang="es-ES" sz="3600" dirty="0"/>
              <a:t>Y ESTRATEGIA COMERCIAL</a:t>
            </a:r>
          </a:p>
        </p:txBody>
      </p:sp>
    </p:spTree>
    <p:extLst>
      <p:ext uri="{BB962C8B-B14F-4D97-AF65-F5344CB8AC3E}">
        <p14:creationId xmlns:p14="http://schemas.microsoft.com/office/powerpoint/2010/main" val="1402938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76547BB-CC06-3D46-A0B2-EB09B6B3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14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2AD24D-5181-7B4D-90FC-FBBBF11219ED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1AA544C-2F73-894A-B199-C7AD59F832BB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5C7BA77-D46D-354D-B6CF-1A7508B2DC7A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3F10DEA-E0B1-EB46-957F-9DAD6A2A95C8}"/>
              </a:ext>
            </a:extLst>
          </p:cNvPr>
          <p:cNvSpPr txBox="1"/>
          <p:nvPr/>
        </p:nvSpPr>
        <p:spPr>
          <a:xfrm>
            <a:off x="2124636" y="900374"/>
            <a:ext cx="7592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PRODUCTO = MERCANCIA = SERVICIO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C96A64B-EC22-824F-BD27-AA059835550E}"/>
              </a:ext>
            </a:extLst>
          </p:cNvPr>
          <p:cNvSpPr/>
          <p:nvPr/>
        </p:nvSpPr>
        <p:spPr>
          <a:xfrm>
            <a:off x="1304365" y="1720840"/>
            <a:ext cx="8901953" cy="247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2" indent="-342900">
              <a:spcBef>
                <a:spcPct val="4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s-ES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 producto: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  Es fruto del </a:t>
            </a:r>
            <a:r>
              <a:rPr lang="es-ES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problema y la solución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qué se propone resolver.  </a:t>
            </a:r>
          </a:p>
          <a:p>
            <a:pPr marL="714375" lvl="2" indent="-342900">
              <a:spcBef>
                <a:spcPct val="4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s-ES" b="1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Destacar: </a:t>
            </a:r>
          </a:p>
          <a:p>
            <a:pPr marL="1171575" lvl="3" indent="-3429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es-ES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Elementos </a:t>
            </a:r>
            <a:r>
              <a:rPr lang="es-ES" b="1" u="sng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innovadores </a:t>
            </a:r>
            <a:r>
              <a:rPr lang="es-ES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que incorpora.</a:t>
            </a:r>
          </a:p>
          <a:p>
            <a:pPr marL="1171575" lvl="3" indent="-3429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es-ES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Características </a:t>
            </a:r>
            <a:r>
              <a:rPr lang="es-ES" b="1" u="sng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diferenciadoras</a:t>
            </a:r>
            <a:r>
              <a:rPr lang="es-ES" u="sng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 el producto/servicio, respecto a la competencia. </a:t>
            </a:r>
          </a:p>
          <a:p>
            <a:pPr marL="714375" lvl="2" indent="-342900" algn="ctr">
              <a:spcBef>
                <a:spcPct val="40000"/>
              </a:spcBef>
              <a:buClr>
                <a:schemeClr val="accent1"/>
              </a:buClr>
              <a:defRPr/>
            </a:pPr>
            <a:r>
              <a:rPr lang="es-ES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“No hay productos buenos o malos, sólo hay productos que </a:t>
            </a:r>
            <a:r>
              <a:rPr lang="es-ES" i="1" u="sng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satisfacen </a:t>
            </a:r>
            <a:r>
              <a:rPr lang="es-ES" i="1" u="sng" kern="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ó</a:t>
            </a:r>
            <a:r>
              <a:rPr lang="es-ES" i="1" u="sng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no satisfacen necesidades</a:t>
            </a:r>
            <a:r>
              <a:rPr lang="es-ES" i="1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pic>
        <p:nvPicPr>
          <p:cNvPr id="8" name="Picture 2" descr="Resultado de imagen de producto o servicio dibujo">
            <a:extLst>
              <a:ext uri="{FF2B5EF4-FFF2-40B4-BE49-F238E27FC236}">
                <a16:creationId xmlns:a16="http://schemas.microsoft.com/office/drawing/2014/main" id="{A5EE21ED-F01F-2642-A928-E44D6C4F0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2062" y="4195364"/>
            <a:ext cx="3165476" cy="1941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8714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76547BB-CC06-3D46-A0B2-EB09B6B3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15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2AD24D-5181-7B4D-90FC-FBBBF11219ED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1AA544C-2F73-894A-B199-C7AD59F832BB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5C7BA77-D46D-354D-B6CF-1A7508B2DC7A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FFB5233-BB02-004B-9379-F681D3A1C13C}"/>
              </a:ext>
            </a:extLst>
          </p:cNvPr>
          <p:cNvSpPr/>
          <p:nvPr/>
        </p:nvSpPr>
        <p:spPr>
          <a:xfrm>
            <a:off x="4326745" y="2006194"/>
            <a:ext cx="3188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b="1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s-ES" altLang="es-ES" b="1" dirty="0" bmk="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 producto (o servicio</a:t>
            </a:r>
            <a:r>
              <a:rPr lang="es-ES" altLang="es-ES" sz="1100" b="1" dirty="0" bmk="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s-ES" altLang="es-ES" sz="600" b="1" dirty="0"/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25951C83-532D-004F-B5B6-13A3E6AE5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25" y="3438235"/>
            <a:ext cx="7128792" cy="9233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s-E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Descripción del producto (o servicio) con el que se va a satisfacer la necesidad del público objetivo.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DB7A63A-B24D-AA4A-84D1-5E6CBA118196}"/>
              </a:ext>
            </a:extLst>
          </p:cNvPr>
          <p:cNvSpPr txBox="1"/>
          <p:nvPr/>
        </p:nvSpPr>
        <p:spPr>
          <a:xfrm>
            <a:off x="2124636" y="900374"/>
            <a:ext cx="7592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PRODUCTO = MERCANCIA = SERVICIO</a:t>
            </a:r>
          </a:p>
        </p:txBody>
      </p:sp>
    </p:spTree>
    <p:extLst>
      <p:ext uri="{BB962C8B-B14F-4D97-AF65-F5344CB8AC3E}">
        <p14:creationId xmlns:p14="http://schemas.microsoft.com/office/powerpoint/2010/main" val="81166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F91F03D-3BE9-E247-9E78-EC07E2235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16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8EC23D-7E1F-1E49-81C6-B53E5AA1CEEA}"/>
              </a:ext>
            </a:extLst>
          </p:cNvPr>
          <p:cNvSpPr txBox="1"/>
          <p:nvPr/>
        </p:nvSpPr>
        <p:spPr>
          <a:xfrm>
            <a:off x="3388660" y="726141"/>
            <a:ext cx="6003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ANALISIS DE LA COMPETENCIA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E34F958-F84D-EB4E-87E7-3F5AC9BE0101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9CE100D-AF30-DC43-9F8A-549ABD5CE0E2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16D0DAA-9987-6440-B810-2FF204848092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  <p:sp>
        <p:nvSpPr>
          <p:cNvPr id="8" name="8 CuadroTexto">
            <a:extLst>
              <a:ext uri="{FF2B5EF4-FFF2-40B4-BE49-F238E27FC236}">
                <a16:creationId xmlns:a16="http://schemas.microsoft.com/office/drawing/2014/main" id="{43D9B57A-AF8E-CB45-8435-FA5DFEB1F687}"/>
              </a:ext>
            </a:extLst>
          </p:cNvPr>
          <p:cNvSpPr txBox="1"/>
          <p:nvPr/>
        </p:nvSpPr>
        <p:spPr>
          <a:xfrm>
            <a:off x="7154707" y="1741150"/>
            <a:ext cx="3889375" cy="19082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srgbClr val="002060"/>
                </a:solidFill>
                <a:latin typeface="Helvetica 65 Medium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HAY QUE OBTENER </a:t>
            </a:r>
            <a:r>
              <a:rPr lang="es-ES" sz="2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MAYOR INFORMACIÓN POSIBLE </a:t>
            </a:r>
            <a:r>
              <a:rPr lang="es-E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 LAS EMPRESAS DEL ÁMBITO EN QUE VAMOS A DESENVOLVERNOS. </a:t>
            </a:r>
          </a:p>
          <a:p>
            <a:pPr algn="ctr">
              <a:defRPr/>
            </a:pPr>
            <a:endParaRPr lang="es-ES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9" name="9 CuadroTexto">
            <a:extLst>
              <a:ext uri="{FF2B5EF4-FFF2-40B4-BE49-F238E27FC236}">
                <a16:creationId xmlns:a16="http://schemas.microsoft.com/office/drawing/2014/main" id="{24151B20-E1B4-9A48-8DD1-2D04CFE1E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607" y="3627683"/>
            <a:ext cx="3024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 dirty="0">
                <a:solidFill>
                  <a:srgbClr val="002060"/>
                </a:solidFill>
                <a:latin typeface="Bookman Old Style" pitchFamily="18" charset="0"/>
              </a:rPr>
              <a:t>   </a:t>
            </a:r>
            <a:r>
              <a:rPr lang="es-E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¿Cómo?</a:t>
            </a:r>
          </a:p>
        </p:txBody>
      </p:sp>
      <p:sp>
        <p:nvSpPr>
          <p:cNvPr id="10" name="10 CuadroTexto">
            <a:extLst>
              <a:ext uri="{FF2B5EF4-FFF2-40B4-BE49-F238E27FC236}">
                <a16:creationId xmlns:a16="http://schemas.microsoft.com/office/drawing/2014/main" id="{C8A42355-FA57-5142-A257-270114B85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706" y="4357632"/>
            <a:ext cx="3384376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Por cualquier medio a nuestro alcance.</a:t>
            </a:r>
          </a:p>
        </p:txBody>
      </p:sp>
      <p:pic>
        <p:nvPicPr>
          <p:cNvPr id="11" name="Picture 2" descr="https://encrypted-tbn0.gstatic.com/images?q=tbn:ANd9GcQdFrZ34qucEune3Ux4HGKUFUPpDbKN4j9S1p2rvzS-VUQIieeX">
            <a:extLst>
              <a:ext uri="{FF2B5EF4-FFF2-40B4-BE49-F238E27FC236}">
                <a16:creationId xmlns:a16="http://schemas.microsoft.com/office/drawing/2014/main" id="{E9EAAA72-B06A-4548-B7F1-0408B6A07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8379" y="1720514"/>
            <a:ext cx="4500562" cy="4140200"/>
          </a:xfrm>
          <a:prstGeom prst="rect">
            <a:avLst/>
          </a:prstGeom>
          <a:solidFill>
            <a:srgbClr val="92D050"/>
          </a:solidFill>
          <a:ln w="9525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2887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F108392-48E9-E142-984B-380829FA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17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632371-B4FC-ED4E-A1F6-B2EAB5C26839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770FFDD-A304-064F-B386-C475ED864FF5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A33390C-7021-904E-A489-670270B13965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FDDBDFB-8CDF-A74F-A4FA-825C546AABF5}"/>
              </a:ext>
            </a:extLst>
          </p:cNvPr>
          <p:cNvSpPr txBox="1"/>
          <p:nvPr/>
        </p:nvSpPr>
        <p:spPr>
          <a:xfrm>
            <a:off x="3361918" y="690611"/>
            <a:ext cx="5468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MERCADO Y COMPETENCIA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1B67005-99D1-8D4A-96E8-0043FC5E9370}"/>
              </a:ext>
            </a:extLst>
          </p:cNvPr>
          <p:cNvSpPr/>
          <p:nvPr/>
        </p:nvSpPr>
        <p:spPr>
          <a:xfrm>
            <a:off x="1035424" y="1525970"/>
            <a:ext cx="102428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Mercado y competencia</a:t>
            </a:r>
            <a:r>
              <a:rPr lang="es-E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están muy relacionados. </a:t>
            </a:r>
            <a:r>
              <a:rPr lang="es-ES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 no hay competencia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es posible que el mercado al que te diriges aún </a:t>
            </a:r>
            <a:r>
              <a:rPr lang="es-ES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 esté muy desarrollado. </a:t>
            </a:r>
          </a:p>
          <a:p>
            <a:pPr>
              <a:defRPr/>
            </a:pPr>
            <a:endParaRPr lang="es-E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  análisis de mercado, 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nos va a permitir recopilar  información mas actual de:</a:t>
            </a:r>
            <a:endParaRPr lang="es-E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14375" lvl="2" indent="-342900">
              <a:buFont typeface="Wingdings" pitchFamily="2" charset="2"/>
              <a:buChar char="ü"/>
              <a:defRPr/>
            </a:pPr>
            <a:r>
              <a:rPr 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 nuestros posibles </a:t>
            </a:r>
            <a:r>
              <a:rPr lang="es-ES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competidores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 sus </a:t>
            </a:r>
            <a:r>
              <a:rPr lang="es-ES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fortalezas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s-ES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debilidades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714375" lvl="2" indent="-342900">
              <a:buFont typeface="Wingdings" pitchFamily="2" charset="2"/>
              <a:buChar char="ü"/>
              <a:defRPr/>
            </a:pPr>
            <a:r>
              <a:rPr 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 nuestros </a:t>
            </a:r>
            <a:r>
              <a:rPr lang="es-ES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posibles clientes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sus</a:t>
            </a:r>
            <a:r>
              <a:rPr lang="es-ES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necesidades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respecto a nuestro producto / servicio. </a:t>
            </a:r>
          </a:p>
          <a:p>
            <a:pPr marL="714375" lvl="2" indent="-342900">
              <a:buFont typeface="Wingdings" pitchFamily="2" charset="2"/>
              <a:buChar char="ü"/>
              <a:defRPr/>
            </a:pPr>
            <a:r>
              <a:rPr 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 nuestros </a:t>
            </a:r>
            <a:r>
              <a:rPr lang="es-ES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proveedores.</a:t>
            </a:r>
          </a:p>
          <a:p>
            <a:pPr marL="714375" lvl="2" indent="-342900">
              <a:defRPr/>
            </a:pPr>
            <a:endParaRPr lang="es-ES" i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14325" lvl="1" indent="-342900">
              <a:buFont typeface="Arial" pitchFamily="34" charset="0"/>
              <a:buChar char="•"/>
              <a:defRPr/>
            </a:pPr>
            <a:r>
              <a:rPr lang="es-E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 mercado: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 el emprendedor tiene que </a:t>
            </a:r>
            <a:r>
              <a:rPr lang="es-ES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demostrar que existe un mercado 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 una </a:t>
            </a:r>
            <a:r>
              <a:rPr lang="es-ES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gran oportunidad de negocio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para su producto.</a:t>
            </a:r>
          </a:p>
        </p:txBody>
      </p:sp>
      <p:pic>
        <p:nvPicPr>
          <p:cNvPr id="9" name="Picture 2" descr="Definición del Producto&#10;Nombre Técnico: Mermelada de Quinua.&#10;Nombre Comercial: “Mermelada KINUAMAX”&#10;Descripción del Produc...">
            <a:extLst>
              <a:ext uri="{FF2B5EF4-FFF2-40B4-BE49-F238E27FC236}">
                <a16:creationId xmlns:a16="http://schemas.microsoft.com/office/drawing/2014/main" id="{A5703C64-5096-5749-902A-D8BF4F982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679" y="4388292"/>
            <a:ext cx="3200509" cy="177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253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F108392-48E9-E142-984B-380829FA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18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632371-B4FC-ED4E-A1F6-B2EAB5C26839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770FFDD-A304-064F-B386-C475ED864FF5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A33390C-7021-904E-A489-670270B13965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4892799-2D75-964D-B8AB-444535C93FE6}"/>
              </a:ext>
            </a:extLst>
          </p:cNvPr>
          <p:cNvSpPr txBox="1"/>
          <p:nvPr/>
        </p:nvSpPr>
        <p:spPr>
          <a:xfrm>
            <a:off x="4746812" y="531290"/>
            <a:ext cx="1584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PRECIO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9C2D9D9-F5DB-054D-8DD7-07AD5D130EA3}"/>
              </a:ext>
            </a:extLst>
          </p:cNvPr>
          <p:cNvSpPr/>
          <p:nvPr/>
        </p:nvSpPr>
        <p:spPr>
          <a:xfrm>
            <a:off x="3654394" y="1325143"/>
            <a:ext cx="3565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4375" lvl="2" indent="-342900" algn="ctr">
              <a:spcBef>
                <a:spcPct val="40000"/>
              </a:spcBef>
              <a:buClr>
                <a:schemeClr val="accent1"/>
              </a:buClr>
              <a:defRPr/>
            </a:pPr>
            <a:r>
              <a:rPr lang="es-ES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Precio = Ingresos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37CCDFC-884F-3E4F-99C6-FE1777EDC1FF}"/>
              </a:ext>
            </a:extLst>
          </p:cNvPr>
          <p:cNvSpPr/>
          <p:nvPr/>
        </p:nvSpPr>
        <p:spPr>
          <a:xfrm>
            <a:off x="1694195" y="2202030"/>
            <a:ext cx="8579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2" indent="-342900">
              <a:spcBef>
                <a:spcPct val="40000"/>
              </a:spcBef>
              <a:buClr>
                <a:schemeClr val="accent1"/>
              </a:buClr>
              <a:defRPr/>
            </a:pPr>
            <a:r>
              <a:rPr lang="es-ES" sz="24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“No hay productos o servicios </a:t>
            </a:r>
            <a:r>
              <a:rPr lang="es-ES" sz="2400" u="sng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caros o baratos</a:t>
            </a:r>
            <a:r>
              <a:rPr lang="es-ES" sz="24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todo depende de la percepción y necesidad del </a:t>
            </a:r>
            <a:r>
              <a:rPr lang="es-ES" sz="2400" u="sng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comprador</a:t>
            </a:r>
            <a:r>
              <a:rPr lang="es-ES" sz="24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42E4DAD-E355-1343-8EC5-F6E669E0CED7}"/>
              </a:ext>
            </a:extLst>
          </p:cNvPr>
          <p:cNvSpPr/>
          <p:nvPr/>
        </p:nvSpPr>
        <p:spPr>
          <a:xfrm>
            <a:off x="1326776" y="3477077"/>
            <a:ext cx="6096000" cy="20128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4375" lvl="2" indent="-342900">
              <a:spcBef>
                <a:spcPct val="400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es-ES" sz="24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Costes</a:t>
            </a:r>
          </a:p>
          <a:p>
            <a:pPr marL="714375" lvl="2" indent="-342900">
              <a:spcBef>
                <a:spcPct val="400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es-ES" sz="24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Margen</a:t>
            </a:r>
          </a:p>
          <a:p>
            <a:pPr marL="714375" lvl="2" indent="-342900">
              <a:spcBef>
                <a:spcPct val="400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es-ES" sz="24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Oferta / Demanda</a:t>
            </a:r>
          </a:p>
          <a:p>
            <a:pPr marL="714375" lvl="2" indent="-342900">
              <a:spcBef>
                <a:spcPct val="400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es-ES" sz="2400" b="1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Competencia</a:t>
            </a:r>
          </a:p>
        </p:txBody>
      </p:sp>
      <p:pic>
        <p:nvPicPr>
          <p:cNvPr id="10" name="Picture 2" descr="Resultado de imagen de MERCADO COMPETENCIA DIBUJOS">
            <a:extLst>
              <a:ext uri="{FF2B5EF4-FFF2-40B4-BE49-F238E27FC236}">
                <a16:creationId xmlns:a16="http://schemas.microsoft.com/office/drawing/2014/main" id="{9FB971F2-C216-EF42-A0AF-4D9C440CF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076" y="3278503"/>
            <a:ext cx="3256853" cy="2390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0771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F108392-48E9-E142-984B-380829FA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19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632371-B4FC-ED4E-A1F6-B2EAB5C26839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770FFDD-A304-064F-B386-C475ED864FF5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A33390C-7021-904E-A489-670270B13965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08BAED2-49A3-054C-B15C-C121F5E0C472}"/>
              </a:ext>
            </a:extLst>
          </p:cNvPr>
          <p:cNvSpPr txBox="1"/>
          <p:nvPr/>
        </p:nvSpPr>
        <p:spPr>
          <a:xfrm>
            <a:off x="3487528" y="435725"/>
            <a:ext cx="4549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ESTUDIO DE MERCADO</a:t>
            </a: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55725DC3-BC9E-9E47-83D1-23A73910F3E9}"/>
              </a:ext>
            </a:extLst>
          </p:cNvPr>
          <p:cNvSpPr txBox="1">
            <a:spLocks/>
          </p:cNvSpPr>
          <p:nvPr/>
        </p:nvSpPr>
        <p:spPr>
          <a:xfrm>
            <a:off x="528046" y="1092871"/>
            <a:ext cx="9896749" cy="5256213"/>
          </a:xfrm>
          <a:prstGeom prst="rect">
            <a:avLst/>
          </a:prstGeom>
        </p:spPr>
        <p:txBody>
          <a:bodyPr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ES" sz="21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Búsqueda de información (trabajo de campo)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s-ES" sz="2400" b="1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</a:t>
            </a:r>
            <a:r>
              <a:rPr lang="es-ES" sz="2400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</a:t>
            </a:r>
          </a:p>
          <a:p>
            <a:pPr>
              <a:spcBef>
                <a:spcPct val="0"/>
              </a:spcBef>
              <a:defRPr/>
            </a:pPr>
            <a:r>
              <a:rPr lang="es-ES" sz="2100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Investigación basada en la </a:t>
            </a:r>
            <a:r>
              <a:rPr lang="es-ES" sz="2100" u="sng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observación del propio emprendedor:</a:t>
            </a:r>
            <a:r>
              <a:rPr lang="es-ES" sz="2100" b="1" u="sng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ES" sz="2100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entrevistas, sondeos, encuestas (telefónicas, presenciales), etc. </a:t>
            </a:r>
          </a:p>
          <a:p>
            <a:pPr>
              <a:spcBef>
                <a:spcPct val="0"/>
              </a:spcBef>
              <a:defRPr/>
            </a:pPr>
            <a:endParaRPr lang="es-ES" sz="21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s-ES" sz="2100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Institutos de Investigación de Mercados.</a:t>
            </a:r>
            <a:r>
              <a:rPr lang="es-ES" sz="2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Font typeface="Wingdings" pitchFamily="2" charset="2"/>
              <a:buNone/>
              <a:defRPr/>
            </a:pPr>
            <a:endParaRPr lang="es-E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2100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Bases de datos</a:t>
            </a:r>
            <a:r>
              <a:rPr lang="es-ES" sz="2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“</a:t>
            </a:r>
            <a:r>
              <a:rPr lang="es-ES" sz="21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Desk</a:t>
            </a:r>
            <a:r>
              <a:rPr lang="es-ES" sz="2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Research</a:t>
            </a:r>
            <a:r>
              <a:rPr lang="es-ES" sz="2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S" sz="2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533400" lvl="1" indent="-342900">
              <a:defRPr/>
            </a:pPr>
            <a:r>
              <a:rPr lang="es-ES" sz="21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Internet:</a:t>
            </a:r>
          </a:p>
          <a:p>
            <a:pPr marL="714375" lvl="2" indent="-342900">
              <a:buFont typeface="Arial" charset="0"/>
              <a:buChar char="•"/>
              <a:defRPr/>
            </a:pPr>
            <a:r>
              <a:rPr lang="es-ES" sz="2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Instituto de Estadística:		                                        </a:t>
            </a:r>
            <a:r>
              <a:rPr lang="es-ES" sz="2100" u="sng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www.ine.es</a:t>
            </a:r>
            <a:endParaRPr lang="es-ES" sz="2100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14375" lvl="2" indent="-342900">
              <a:buFont typeface="Arial" charset="0"/>
              <a:buChar char="•"/>
              <a:defRPr/>
            </a:pPr>
            <a:r>
              <a:rPr lang="es-ES" sz="2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Centro de Investigaciones Sociológicas:                        </a:t>
            </a:r>
            <a:r>
              <a:rPr lang="es-ES" sz="2100" u="sng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www.cis.es</a:t>
            </a:r>
            <a:endParaRPr lang="es-ES" sz="2100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14375" lvl="2" indent="-342900">
              <a:defRPr/>
            </a:pPr>
            <a:r>
              <a:rPr lang="es-ES" sz="2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Cámaras de Comercio:	                           </a:t>
            </a:r>
            <a:r>
              <a:rPr lang="es-ES" sz="2100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WWW.CAMARAVALENCIA.COM </a:t>
            </a:r>
          </a:p>
          <a:p>
            <a:pPr marL="714375" lvl="2" indent="-342900">
              <a:defRPr/>
            </a:pPr>
            <a:r>
              <a:rPr lang="es-ES" sz="2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Instituto Español de Comercio Exterior:                       </a:t>
            </a:r>
            <a:r>
              <a:rPr lang="es-ES" sz="2100" u="sng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www.icex.es</a:t>
            </a:r>
            <a:endParaRPr lang="es-ES" sz="2100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14375" lvl="2" indent="-342900">
              <a:buFont typeface="Arial" charset="0"/>
              <a:buChar char="•"/>
              <a:defRPr/>
            </a:pPr>
            <a:r>
              <a:rPr lang="es-ES" sz="2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Cultura base:			                                      </a:t>
            </a:r>
            <a:r>
              <a:rPr lang="es-ES" sz="2100" u="sng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www.mcu.es</a:t>
            </a:r>
            <a:r>
              <a:rPr lang="es-ES" sz="2100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14375" lvl="2" indent="-342900">
              <a:buFont typeface="Arial" charset="0"/>
              <a:buChar char="•"/>
              <a:defRPr/>
            </a:pPr>
            <a:r>
              <a:rPr lang="es-ES" sz="2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Registro mercantil:                                                                 </a:t>
            </a:r>
            <a:r>
              <a:rPr lang="es-ES" sz="2100" u="sng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www.rmc.es</a:t>
            </a:r>
            <a:r>
              <a:rPr lang="es-ES" sz="2100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14375" lvl="2" indent="-342900">
              <a:buFont typeface="Arial" charset="0"/>
              <a:buChar char="•"/>
              <a:defRPr/>
            </a:pPr>
            <a:r>
              <a:rPr lang="es-ES" sz="2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Ayuntamientos, Comunidades, etc.                            </a:t>
            </a:r>
            <a:r>
              <a:rPr lang="es-ES" sz="2100" u="sng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www.valencia.es</a:t>
            </a:r>
            <a:endParaRPr lang="es-ES" sz="2100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33400" lvl="1" indent="-342900">
              <a:defRPr/>
            </a:pPr>
            <a:r>
              <a:rPr lang="es-ES" sz="21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Empresas especializadas:(D&amp;B) –                                en España Informa.</a:t>
            </a:r>
          </a:p>
          <a:p>
            <a:pPr marL="533400" lvl="1" indent="-342900">
              <a:defRPr/>
            </a:pPr>
            <a:endParaRPr lang="es-ES" u="sng" dirty="0">
              <a:solidFill>
                <a:schemeClr val="accent6">
                  <a:lumMod val="50000"/>
                </a:schemeClr>
              </a:solidFill>
            </a:endParaRPr>
          </a:p>
          <a:p>
            <a:pPr marL="533400" lvl="1" indent="-342900">
              <a:buFontTx/>
              <a:buNone/>
              <a:defRPr/>
            </a:pPr>
            <a:endParaRPr lang="es-ES" sz="14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2" descr="Definición del Producto&#10;Nombre Técnico: Mermelada de Quinua.&#10;Nombre Comercial: “Mermelada KINUAMAX”&#10;Descripción del Produc...">
            <a:extLst>
              <a:ext uri="{FF2B5EF4-FFF2-40B4-BE49-F238E27FC236}">
                <a16:creationId xmlns:a16="http://schemas.microsoft.com/office/drawing/2014/main" id="{2789BDFF-97BC-D648-93B0-FB7050FF2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474" y="3528916"/>
            <a:ext cx="2782642" cy="154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108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2A5482E-BF7C-5D41-8025-D04B32AED0C3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</a:t>
            </a:fld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F217BB5-9BED-5243-8638-C789934969D0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25B84B1-CD23-1648-99D6-42D5DDC0D0B8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  <p:sp>
        <p:nvSpPr>
          <p:cNvPr id="12" name="6 CuadroTexto">
            <a:extLst>
              <a:ext uri="{FF2B5EF4-FFF2-40B4-BE49-F238E27FC236}">
                <a16:creationId xmlns:a16="http://schemas.microsoft.com/office/drawing/2014/main" id="{A114EFEC-198D-1148-A517-DAEAF5A0DB68}"/>
              </a:ext>
            </a:extLst>
          </p:cNvPr>
          <p:cNvSpPr txBox="1"/>
          <p:nvPr/>
        </p:nvSpPr>
        <p:spPr>
          <a:xfrm>
            <a:off x="1333498" y="960208"/>
            <a:ext cx="82564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kern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es-ES" sz="3600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PRESENTACION DE UN PROYECTO </a:t>
            </a:r>
            <a:endParaRPr kumimoji="0" lang="es-ES" sz="3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2 Marcador de contenido">
            <a:extLst>
              <a:ext uri="{FF2B5EF4-FFF2-40B4-BE49-F238E27FC236}">
                <a16:creationId xmlns:a16="http://schemas.microsoft.com/office/drawing/2014/main" id="{C6BFA4FF-D7D8-7D41-ABC4-DAE88079D782}"/>
              </a:ext>
            </a:extLst>
          </p:cNvPr>
          <p:cNvSpPr txBox="1">
            <a:spLocks/>
          </p:cNvSpPr>
          <p:nvPr/>
        </p:nvSpPr>
        <p:spPr>
          <a:xfrm>
            <a:off x="1524000" y="1801706"/>
            <a:ext cx="9556202" cy="40032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 Plan de Empresa</a:t>
            </a:r>
            <a:r>
              <a:rPr lang="es-ES" sz="18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es el </a:t>
            </a:r>
            <a:r>
              <a:rPr lang="es-ES" sz="1800" b="1" u="sng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instrumento de presentación de un proyecto</a:t>
            </a:r>
            <a:r>
              <a:rPr lang="es-ES" sz="18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donde se identifica, describe y analiza una </a:t>
            </a:r>
            <a:r>
              <a:rPr lang="es-ES" sz="1800" b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oportunidad de negocio.</a:t>
            </a:r>
            <a:endParaRPr lang="es-ES" b="1" cap="small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18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Examina:</a:t>
            </a:r>
          </a:p>
          <a:p>
            <a:pPr lvl="1"/>
            <a:r>
              <a:rPr lang="es-ES" b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Viabilidad</a:t>
            </a:r>
            <a:r>
              <a:rPr lang="es-ES" cap="small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cap="small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técnica,</a:t>
            </a:r>
          </a:p>
          <a:p>
            <a:pPr lvl="1"/>
            <a:r>
              <a:rPr lang="es-ES" b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Viabilidad</a:t>
            </a:r>
            <a:r>
              <a:rPr lang="es-ES" b="1" cap="small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cap="small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comercial</a:t>
            </a:r>
          </a:p>
          <a:p>
            <a:pPr lvl="1"/>
            <a:r>
              <a:rPr lang="es-ES" b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Viabilidad </a:t>
            </a:r>
            <a:r>
              <a:rPr lang="es-ES" b="1" cap="sm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económica/financiera</a:t>
            </a:r>
            <a:r>
              <a:rPr lang="es-ES" sz="2000" b="1" cap="sm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altLang="es-ES" sz="2000" cap="small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altLang="es-ES" sz="18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 suele confeccionar con </a:t>
            </a:r>
            <a:r>
              <a:rPr lang="es-ES" altLang="es-ES" sz="1800" b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distintas finalidades:</a:t>
            </a:r>
          </a:p>
          <a:p>
            <a:pPr>
              <a:buFont typeface="Arial" panose="020B0604020202020204" pitchFamily="34" charset="0"/>
              <a:buNone/>
            </a:pPr>
            <a:r>
              <a:rPr lang="es-ES" altLang="es-ES" sz="1800" b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C</a:t>
            </a:r>
            <a:r>
              <a:rPr lang="es-ES" altLang="es-ES" sz="18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aptar </a:t>
            </a:r>
            <a:r>
              <a:rPr lang="es-ES" altLang="es-ES" sz="1800" b="1" cap="small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socios</a:t>
            </a:r>
            <a:r>
              <a:rPr lang="es-ES" altLang="es-ES" sz="1800" b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altLang="es-ES" sz="18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solicitar </a:t>
            </a:r>
            <a:r>
              <a:rPr lang="es-ES" altLang="es-ES" sz="1800" b="1" cap="sm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préstamos</a:t>
            </a:r>
            <a:r>
              <a:rPr lang="es-ES" altLang="es-ES" sz="1800" b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altLang="es-ES" sz="18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pedir</a:t>
            </a:r>
            <a:r>
              <a:rPr lang="es-ES" altLang="es-ES" sz="1800" b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altLang="es-ES" sz="1800" b="1" cap="small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subvenciones</a:t>
            </a:r>
            <a:r>
              <a:rPr lang="es-ES" altLang="es-ES" sz="1800" b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altLang="es-ES" sz="18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dar </a:t>
            </a:r>
            <a:r>
              <a:rPr lang="es-ES" altLang="es-ES" sz="1800" u="sng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buena imagen</a:t>
            </a:r>
            <a:r>
              <a:rPr lang="es-ES" altLang="es-ES" sz="18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ante posibles </a:t>
            </a:r>
            <a:r>
              <a:rPr lang="es-ES" altLang="es-ES" sz="1800" b="1" cap="small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inversores</a:t>
            </a:r>
            <a:r>
              <a:rPr lang="es-ES" altLang="es-ES" sz="1800" b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etc.</a:t>
            </a:r>
            <a:endParaRPr lang="es-ES" altLang="es-ES" sz="2000" b="1" u="sng" cap="small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1450" lvl="1" indent="-457200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s-ES" altLang="es-ES" b="1" u="sng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 definitiva</a:t>
            </a:r>
            <a:r>
              <a:rPr lang="es-ES" altLang="es-ES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el Plan de Empresa es una </a:t>
            </a:r>
            <a:r>
              <a:rPr lang="es-ES" altLang="es-ES" b="1" cap="small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fotografía de la Empresa</a:t>
            </a:r>
            <a:r>
              <a:rPr lang="es-ES" altLang="es-ES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es-ES" altLang="es-ES" b="1" cap="sm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Resultado de imagen de PLAN DE EMPRESA">
            <a:extLst>
              <a:ext uri="{FF2B5EF4-FFF2-40B4-BE49-F238E27FC236}">
                <a16:creationId xmlns:a16="http://schemas.microsoft.com/office/drawing/2014/main" id="{E4EBA1DF-B7A1-B74E-ABCA-5397D04B9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6283" y="2224963"/>
            <a:ext cx="2773919" cy="26265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642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F108392-48E9-E142-984B-380829FA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20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632371-B4FC-ED4E-A1F6-B2EAB5C26839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770FFDD-A304-064F-B386-C475ED864FF5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A33390C-7021-904E-A489-670270B13965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468C556-BF50-E549-A89E-F25D0DE01E3E}"/>
              </a:ext>
            </a:extLst>
          </p:cNvPr>
          <p:cNvSpPr txBox="1"/>
          <p:nvPr/>
        </p:nvSpPr>
        <p:spPr>
          <a:xfrm>
            <a:off x="3744006" y="531290"/>
            <a:ext cx="4549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ESTUDIO DE MERCADO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8474E79F-5C1C-9949-AEC2-F4A7A0CFF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766" y="1550906"/>
            <a:ext cx="366937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Evolución del mercado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258E1E8E-176F-A44D-94CA-6C45B3F45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766" y="2250985"/>
            <a:ext cx="5904656" cy="9233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Cuantificar el público objetivo en un ámbito geográfico concreto.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1CED1116-E575-754E-A038-303358D08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4952" y="3539063"/>
            <a:ext cx="44133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Identificación de la competencia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DA54D5AD-3A02-1140-876E-A108BCA52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9041" y="4229328"/>
            <a:ext cx="5904656" cy="12363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Conocer cuál será la competencia y presentar las ventajas de nuestro producto o servicio con respecto a la competencia.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875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F108392-48E9-E142-984B-380829FA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21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632371-B4FC-ED4E-A1F6-B2EAB5C26839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770FFDD-A304-064F-B386-C475ED864FF5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A33390C-7021-904E-A489-670270B13965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1CD3BA5-5ED6-5448-807F-095EDF36CF9C}"/>
              </a:ext>
            </a:extLst>
          </p:cNvPr>
          <p:cNvSpPr txBox="1"/>
          <p:nvPr/>
        </p:nvSpPr>
        <p:spPr>
          <a:xfrm>
            <a:off x="4293511" y="531290"/>
            <a:ext cx="275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PROMOCION</a:t>
            </a: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48D89CFF-73F9-7A46-80E3-092621700493}"/>
              </a:ext>
            </a:extLst>
          </p:cNvPr>
          <p:cNvSpPr txBox="1">
            <a:spLocks/>
          </p:cNvSpPr>
          <p:nvPr/>
        </p:nvSpPr>
        <p:spPr bwMode="auto">
          <a:xfrm>
            <a:off x="1008457" y="1013777"/>
            <a:ext cx="8645525" cy="48972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533400" lvl="1" indent="-342900">
              <a:spcBef>
                <a:spcPct val="40000"/>
              </a:spcBef>
              <a:buClr>
                <a:schemeClr val="accent1"/>
              </a:buClr>
              <a:defRPr/>
            </a:pPr>
            <a:endParaRPr lang="es-ES" kern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marL="714375" lvl="2" indent="-342900" algn="ctr">
              <a:spcBef>
                <a:spcPct val="40000"/>
              </a:spcBef>
              <a:buClr>
                <a:schemeClr val="accent1"/>
              </a:buClr>
              <a:defRPr/>
            </a:pPr>
            <a:r>
              <a:rPr lang="es-ES" sz="24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Promoción = Conocimiento = Comunicación</a:t>
            </a:r>
          </a:p>
          <a:p>
            <a:pPr marL="714375" lvl="2" indent="-342900" algn="ctr">
              <a:spcBef>
                <a:spcPct val="40000"/>
              </a:spcBef>
              <a:buClr>
                <a:schemeClr val="accent1"/>
              </a:buClr>
              <a:defRPr/>
            </a:pPr>
            <a:endParaRPr lang="es-ES" sz="105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714375" lvl="2" indent="-342900" algn="ctr">
              <a:spcBef>
                <a:spcPct val="40000"/>
              </a:spcBef>
              <a:buClr>
                <a:schemeClr val="accent1"/>
              </a:buClr>
              <a:defRPr/>
            </a:pPr>
            <a:r>
              <a:rPr lang="es-ES" sz="24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s-ES" sz="2400" u="sng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Influir en la decisión </a:t>
            </a:r>
            <a:r>
              <a:rPr lang="es-ES" sz="24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del uso inicial y/o reiterativo del producto o servicio”</a:t>
            </a:r>
          </a:p>
          <a:p>
            <a:pPr marL="714375" lvl="2" indent="-342900">
              <a:spcBef>
                <a:spcPct val="40000"/>
              </a:spcBef>
              <a:buClr>
                <a:schemeClr val="accent1"/>
              </a:buClr>
              <a:defRPr/>
            </a:pPr>
            <a:endParaRPr lang="es-ES" sz="1050" b="1" kern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14375" lvl="2" indent="-342900">
              <a:spcBef>
                <a:spcPct val="400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es-ES" sz="24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Publicidad</a:t>
            </a:r>
          </a:p>
          <a:p>
            <a:pPr marL="714375" lvl="2" indent="-342900">
              <a:spcBef>
                <a:spcPct val="400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es-ES" sz="24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Labor Comercial (Ventas)</a:t>
            </a:r>
          </a:p>
          <a:p>
            <a:pPr marL="714375" lvl="2" indent="-342900">
              <a:spcBef>
                <a:spcPct val="400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es-ES" sz="24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Relaciones Públicas</a:t>
            </a:r>
          </a:p>
          <a:p>
            <a:pPr marL="714375" lvl="2" indent="-342900">
              <a:spcBef>
                <a:spcPct val="400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es-ES" sz="24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Promoción asociada</a:t>
            </a:r>
          </a:p>
          <a:p>
            <a:pPr marL="714375" lvl="2" indent="-342900" algn="ctr">
              <a:spcBef>
                <a:spcPct val="40000"/>
              </a:spcBef>
              <a:buClr>
                <a:schemeClr val="accent1"/>
              </a:buClr>
              <a:defRPr/>
            </a:pPr>
            <a:endParaRPr lang="es-ES" sz="2400" kern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253BA14-0925-9943-853B-3DEE41DB5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665" y="3273217"/>
            <a:ext cx="3749116" cy="234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437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F108392-48E9-E142-984B-380829FA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22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632371-B4FC-ED4E-A1F6-B2EAB5C26839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770FFDD-A304-064F-B386-C475ED864FF5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A33390C-7021-904E-A489-670270B13965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  <p:pic>
        <p:nvPicPr>
          <p:cNvPr id="7" name="Picture 6" descr="http://www.google.es/url?source=imglanding&amp;ct=img&amp;q=http://www.oxymo.cl/wp-content/uploads/2010/11/emarketing.png&amp;sa=X&amp;ei=pdBZT73bFsLA0QXG-fTcDQ&amp;ved=0CAkQ8wc4sAI&amp;usg=AFQjCNH5UxxTt-q3s3TaDvItAwQQdQ5aug">
            <a:extLst>
              <a:ext uri="{FF2B5EF4-FFF2-40B4-BE49-F238E27FC236}">
                <a16:creationId xmlns:a16="http://schemas.microsoft.com/office/drawing/2014/main" id="{27BF63A8-F969-AD4D-B2C4-0265B5A13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69036" y="2001609"/>
            <a:ext cx="2459990" cy="254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google.es/url?source=imglanding&amp;ct=img&amp;q=http://www.hashtag20.com/wp-content/uploads/2010/12/marketing.jpg&amp;sa=X&amp;ei=WdJZT-bnIqar0QWbhpjlDQ&amp;ved=0CAkQ8wc4mAM&amp;usg=AFQjCNGMhjQnZ26PfqRabwfyng0_bMjwoQ">
            <a:extLst>
              <a:ext uri="{FF2B5EF4-FFF2-40B4-BE49-F238E27FC236}">
                <a16:creationId xmlns:a16="http://schemas.microsoft.com/office/drawing/2014/main" id="{F8057286-B00C-E547-ACD1-7F7436673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49700" y="2546893"/>
            <a:ext cx="42926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webdesigncaribe.com/photos/E-Marketing.gif">
            <a:extLst>
              <a:ext uri="{FF2B5EF4-FFF2-40B4-BE49-F238E27FC236}">
                <a16:creationId xmlns:a16="http://schemas.microsoft.com/office/drawing/2014/main" id="{72F2C64D-2F6A-B248-B009-CA61FA80B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7961" y="1013777"/>
            <a:ext cx="4475163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72B8870-D7DF-CA4C-8495-D8C9C0FDF476}"/>
              </a:ext>
            </a:extLst>
          </p:cNvPr>
          <p:cNvSpPr txBox="1"/>
          <p:nvPr/>
        </p:nvSpPr>
        <p:spPr>
          <a:xfrm>
            <a:off x="4781950" y="612302"/>
            <a:ext cx="2473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MARKETING</a:t>
            </a:r>
          </a:p>
        </p:txBody>
      </p:sp>
    </p:spTree>
    <p:extLst>
      <p:ext uri="{BB962C8B-B14F-4D97-AF65-F5344CB8AC3E}">
        <p14:creationId xmlns:p14="http://schemas.microsoft.com/office/powerpoint/2010/main" val="348096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F108392-48E9-E142-984B-380829FA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23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632371-B4FC-ED4E-A1F6-B2EAB5C26839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770FFDD-A304-064F-B386-C475ED864FF5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A33390C-7021-904E-A489-670270B13965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B83B29-896F-FF4E-A22E-718F0F1E9C44}"/>
              </a:ext>
            </a:extLst>
          </p:cNvPr>
          <p:cNvSpPr txBox="1"/>
          <p:nvPr/>
        </p:nvSpPr>
        <p:spPr>
          <a:xfrm>
            <a:off x="4781950" y="612302"/>
            <a:ext cx="2473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MARKETING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DCBE671-9767-7C47-B971-568280302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123" y="2206585"/>
            <a:ext cx="25330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kumimoji="0" lang="es-ES" altLang="es-ES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 de Marketing</a:t>
            </a: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id="{C315CE20-5BF0-4948-BA66-542EEDE6A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91" y="2918643"/>
            <a:ext cx="6660130" cy="9233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Establecer la comunicación para dar a conocer nuestro producto (o servicio). 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086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F108392-48E9-E142-984B-380829FA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24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632371-B4FC-ED4E-A1F6-B2EAB5C26839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770FFDD-A304-064F-B386-C475ED864FF5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A33390C-7021-904E-A489-670270B13965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7A0D6B6-5FC3-3349-8B88-416E6E964E2F}"/>
              </a:ext>
            </a:extLst>
          </p:cNvPr>
          <p:cNvSpPr txBox="1"/>
          <p:nvPr/>
        </p:nvSpPr>
        <p:spPr>
          <a:xfrm>
            <a:off x="1694195" y="738121"/>
            <a:ext cx="7876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PLAN DE OPERACIONES Y PRODUCCION</a:t>
            </a: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11E9FF83-C648-6740-9E16-43A373619058}"/>
              </a:ext>
            </a:extLst>
          </p:cNvPr>
          <p:cNvSpPr txBox="1">
            <a:spLocks/>
          </p:cNvSpPr>
          <p:nvPr/>
        </p:nvSpPr>
        <p:spPr>
          <a:xfrm>
            <a:off x="1481415" y="1584635"/>
            <a:ext cx="10173375" cy="43662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s-ES" sz="1800" b="1" u="sng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Objetivo:</a:t>
            </a:r>
            <a:r>
              <a:rPr lang="es-ES" sz="18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i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Describir los medios materiales, técnicos y humanos necesarios.</a:t>
            </a:r>
          </a:p>
          <a:p>
            <a:pPr>
              <a:buFontTx/>
              <a:buNone/>
            </a:pPr>
            <a:r>
              <a:rPr lang="es-ES" sz="1800" u="sng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¿</a:t>
            </a:r>
            <a:r>
              <a:rPr lang="es-ES" sz="1800" b="1" u="sng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Qué actividades realizo?</a:t>
            </a:r>
          </a:p>
          <a:p>
            <a:pPr>
              <a:buFontTx/>
              <a:buNone/>
            </a:pPr>
            <a:r>
              <a:rPr lang="es-ES" sz="18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Para realizar cada actividad,</a:t>
            </a:r>
            <a:r>
              <a:rPr lang="es-ES" sz="1800" b="1" u="sng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¿Qué necesito?</a:t>
            </a:r>
          </a:p>
          <a:p>
            <a:pPr>
              <a:buFont typeface="Wingdings" pitchFamily="2" charset="2"/>
              <a:buChar char="ü"/>
            </a:pPr>
            <a:r>
              <a:rPr lang="es-ES" sz="18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Maquinaria, equipos y herramientas.</a:t>
            </a:r>
          </a:p>
          <a:p>
            <a:pPr>
              <a:buFont typeface="Wingdings" pitchFamily="2" charset="2"/>
              <a:buChar char="ü"/>
            </a:pPr>
            <a:r>
              <a:rPr lang="es-ES" sz="18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Materias primas, almacenaje y </a:t>
            </a:r>
            <a:r>
              <a:rPr lang="es-ES" sz="1800" cap="small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stoks</a:t>
            </a:r>
            <a:r>
              <a:rPr lang="es-ES" sz="18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s-ES" sz="18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Instalaciones, mobiliario y tecnologías.</a:t>
            </a:r>
          </a:p>
          <a:p>
            <a:pPr>
              <a:buFont typeface="Wingdings" pitchFamily="2" charset="2"/>
              <a:buChar char="ü"/>
            </a:pPr>
            <a:r>
              <a:rPr lang="es-ES" sz="18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Recursos Humanos.</a:t>
            </a:r>
          </a:p>
          <a:p>
            <a:pPr algn="just">
              <a:buFontTx/>
              <a:buNone/>
            </a:pPr>
            <a:r>
              <a:rPr lang="en-US" altLang="es-ES" sz="18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Hay que</a:t>
            </a:r>
            <a:r>
              <a:rPr lang="es-ES_tradnl" altLang="es-ES" sz="18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determinar de forma clara la </a:t>
            </a:r>
            <a:r>
              <a:rPr lang="es-ES_tradnl" altLang="es-ES" sz="1800" b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Organización</a:t>
            </a:r>
          </a:p>
          <a:p>
            <a:pPr algn="just">
              <a:buFontTx/>
              <a:buNone/>
            </a:pPr>
            <a:r>
              <a:rPr lang="es-ES_tradnl" altLang="es-ES" sz="1800" b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Interna </a:t>
            </a:r>
            <a:r>
              <a:rPr lang="es-ES_tradnl" altLang="es-ES" sz="18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 la empresa, así como los </a:t>
            </a:r>
            <a:r>
              <a:rPr lang="es-ES_tradnl" altLang="es-ES" sz="1800" b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procesos</a:t>
            </a:r>
          </a:p>
          <a:p>
            <a:pPr algn="just">
              <a:buFontTx/>
              <a:buNone/>
            </a:pPr>
            <a:r>
              <a:rPr lang="es-ES_tradnl" altLang="es-ES" sz="1800" b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Productivos.</a:t>
            </a:r>
            <a:endParaRPr lang="es-ES" sz="1800" cap="small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None/>
            </a:pPr>
            <a:endParaRPr lang="es-ES_tradnl" altLang="es-ES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s-ES" sz="24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ü"/>
            </a:pPr>
            <a:endParaRPr lang="es-ES" sz="2400" dirty="0">
              <a:solidFill>
                <a:schemeClr val="accent2"/>
              </a:solidFill>
            </a:endParaRPr>
          </a:p>
          <a:p>
            <a:endParaRPr lang="es-ES" sz="2800" dirty="0"/>
          </a:p>
        </p:txBody>
      </p:sp>
      <p:pic>
        <p:nvPicPr>
          <p:cNvPr id="8" name="Picture 4" descr="Resultado de imagen de PLAN DE OPERACIONES">
            <a:extLst>
              <a:ext uri="{FF2B5EF4-FFF2-40B4-BE49-F238E27FC236}">
                <a16:creationId xmlns:a16="http://schemas.microsoft.com/office/drawing/2014/main" id="{F706DB2F-1903-7243-9973-C45F01279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0F0F2"/>
              </a:clrFrom>
              <a:clrTo>
                <a:srgbClr val="F0F0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364" y="2384017"/>
            <a:ext cx="3134947" cy="208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848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F108392-48E9-E142-984B-380829FA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25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632371-B4FC-ED4E-A1F6-B2EAB5C26839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770FFDD-A304-064F-B386-C475ED864FF5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A33390C-7021-904E-A489-670270B13965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E5F0BCB-165C-8542-A9FD-AB1948DD8825}"/>
              </a:ext>
            </a:extLst>
          </p:cNvPr>
          <p:cNvSpPr/>
          <p:nvPr/>
        </p:nvSpPr>
        <p:spPr>
          <a:xfrm>
            <a:off x="1694195" y="915480"/>
            <a:ext cx="78766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/>
              <a:t>PLAN DE OPERACIONES Y PRODUCCION</a:t>
            </a:r>
          </a:p>
        </p:txBody>
      </p:sp>
      <p:sp>
        <p:nvSpPr>
          <p:cNvPr id="7" name="Text Box 20">
            <a:extLst>
              <a:ext uri="{FF2B5EF4-FFF2-40B4-BE49-F238E27FC236}">
                <a16:creationId xmlns:a16="http://schemas.microsoft.com/office/drawing/2014/main" id="{6CB46B37-1757-2E42-A19C-B3D520F88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745" y="2496323"/>
            <a:ext cx="6696744" cy="9233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Describir con qué medios técnicos, humanos y materiales cuenta el proyecto.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6F203E0-B481-134C-8D5C-B3A46F3DF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523" y="1980846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1" i="0" u="none" strike="noStrike" cap="none" normalizeH="0" baseline="0" dirty="0" bmk="_Toc46446241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 de operaciones</a:t>
            </a: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8495D1EC-7838-1E41-BA06-5F8012D1A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3045" y="4340886"/>
            <a:ext cx="7645178" cy="11794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Describir la localización del local y explicar los motivos de la elección.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Describir las características físicas del local.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1D45ED4A-A7A4-5243-ADCD-AEAFF3E91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745" y="3755197"/>
            <a:ext cx="50706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kumimoji="0" lang="es-ES" altLang="es-ES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ocalización, instalación y transporte</a:t>
            </a: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837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F108392-48E9-E142-984B-380829FA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26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632371-B4FC-ED4E-A1F6-B2EAB5C26839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770FFDD-A304-064F-B386-C475ED864FF5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A33390C-7021-904E-A489-670270B13965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5F7B644-9829-5D41-B760-BAE0FD0E5177}"/>
              </a:ext>
            </a:extLst>
          </p:cNvPr>
          <p:cNvSpPr/>
          <p:nvPr/>
        </p:nvSpPr>
        <p:spPr>
          <a:xfrm>
            <a:off x="1694195" y="915480"/>
            <a:ext cx="78766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/>
              <a:t>PLAN DE OPERACIONES Y PRODUCCION</a:t>
            </a: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89D88F4A-791B-D240-AF71-287F15FCC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7823" y="2841942"/>
            <a:ext cx="5372100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Identificar a los proveedores</a:t>
            </a: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s-ES" altLang="es-E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23">
            <a:extLst>
              <a:ext uri="{FF2B5EF4-FFF2-40B4-BE49-F238E27FC236}">
                <a16:creationId xmlns:a16="http://schemas.microsoft.com/office/drawing/2014/main" id="{DE750E38-853F-234C-BB6F-48B97BCF8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7823" y="4852513"/>
            <a:ext cx="5372100" cy="5232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Identificar a los proveedores</a:t>
            </a: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s-ES" altLang="es-E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3C0940AF-90C0-5040-9682-A96025095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632" y="2271869"/>
            <a:ext cx="19656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kumimoji="0" lang="es-ES" altLang="es-ES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ostes</a:t>
            </a: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19E93C3-A71C-254D-8309-2A57A7113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5591" y="4287830"/>
            <a:ext cx="13211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Compras</a:t>
            </a: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545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F108392-48E9-E142-984B-380829FA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27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632371-B4FC-ED4E-A1F6-B2EAB5C26839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770FFDD-A304-064F-B386-C475ED864FF5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A33390C-7021-904E-A489-670270B13965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785A071-9BB1-AC43-BA3E-5BD64CE95BA5}"/>
              </a:ext>
            </a:extLst>
          </p:cNvPr>
          <p:cNvSpPr txBox="1"/>
          <p:nvPr/>
        </p:nvSpPr>
        <p:spPr>
          <a:xfrm>
            <a:off x="1764149" y="929914"/>
            <a:ext cx="79530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/>
              <a:t>ORGANIZACIÓN, ASPECTOS JURIDICOS, </a:t>
            </a:r>
          </a:p>
          <a:p>
            <a:pPr algn="ctr"/>
            <a:r>
              <a:rPr lang="es-ES" sz="3600" dirty="0"/>
              <a:t>LABORAL Y RECURSOS HUMANOS</a:t>
            </a:r>
          </a:p>
          <a:p>
            <a:endParaRPr lang="es-ES" dirty="0"/>
          </a:p>
        </p:txBody>
      </p:sp>
      <p:sp>
        <p:nvSpPr>
          <p:cNvPr id="7" name="4 Marcador de contenido">
            <a:extLst>
              <a:ext uri="{FF2B5EF4-FFF2-40B4-BE49-F238E27FC236}">
                <a16:creationId xmlns:a16="http://schemas.microsoft.com/office/drawing/2014/main" id="{98CC601B-2E10-604A-A2AC-85D123E285DE}"/>
              </a:ext>
            </a:extLst>
          </p:cNvPr>
          <p:cNvSpPr txBox="1">
            <a:spLocks/>
          </p:cNvSpPr>
          <p:nvPr/>
        </p:nvSpPr>
        <p:spPr>
          <a:xfrm>
            <a:off x="826265" y="1732152"/>
            <a:ext cx="10797985" cy="51454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>
              <a:solidFill>
                <a:schemeClr val="accent2"/>
              </a:solidFill>
            </a:endParaRPr>
          </a:p>
          <a:p>
            <a:r>
              <a:rPr lang="es-ES" sz="1800" b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Definición de funciones: </a:t>
            </a:r>
            <a:r>
              <a:rPr lang="es-ES" sz="18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(Dirección, Departamentos de Producción, Comercial, Financiero y RR.HH.), jerarquía, tareas, etc.</a:t>
            </a:r>
          </a:p>
          <a:p>
            <a:r>
              <a:rPr lang="en-US" sz="18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Detallar las </a:t>
            </a:r>
            <a:r>
              <a:rPr lang="en-US" sz="1800" b="1" cap="small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necesidades</a:t>
            </a:r>
            <a:r>
              <a:rPr lang="en-US" sz="1800" b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personal </a:t>
            </a:r>
            <a:r>
              <a:rPr lang="en-US" sz="18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 sus </a:t>
            </a:r>
            <a:r>
              <a:rPr lang="en-US" sz="1800" b="1" cap="small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perfiles</a:t>
            </a:r>
            <a:endParaRPr lang="en-US" sz="1800" cap="small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b="1" cap="small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Equipo</a:t>
            </a:r>
            <a:r>
              <a:rPr lang="en-US" sz="1800" b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gestor, </a:t>
            </a:r>
            <a:r>
              <a:rPr lang="en-US" sz="1800" b="1" cap="small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plantilla</a:t>
            </a:r>
            <a:r>
              <a:rPr lang="en-US" sz="1800" b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S" altLang="es-ES" sz="18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 dice que el </a:t>
            </a:r>
            <a:r>
              <a:rPr lang="es-ES" altLang="es-ES" sz="1800" i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principal valor de una empresa son sus  personas</a:t>
            </a:r>
            <a:r>
              <a:rPr lang="es-ES" altLang="es-ES" sz="18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endParaRPr lang="es-E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s-ES" altLang="es-ES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s-ES" sz="2400" b="1" dirty="0">
              <a:solidFill>
                <a:schemeClr val="accent2"/>
              </a:solidFill>
            </a:endParaRPr>
          </a:p>
          <a:p>
            <a:endParaRPr lang="es-ES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s-ES" sz="2400" b="1" dirty="0">
              <a:solidFill>
                <a:srgbClr val="3783B3"/>
              </a:solidFill>
            </a:endParaRPr>
          </a:p>
          <a:p>
            <a:pPr>
              <a:buFontTx/>
              <a:buNone/>
            </a:pPr>
            <a:endParaRPr lang="es-ES" b="1" dirty="0">
              <a:solidFill>
                <a:srgbClr val="3783B3"/>
              </a:solidFill>
            </a:endParaRPr>
          </a:p>
          <a:p>
            <a:endParaRPr lang="es-ES" dirty="0"/>
          </a:p>
        </p:txBody>
      </p:sp>
      <p:pic>
        <p:nvPicPr>
          <p:cNvPr id="8" name="Picture 17" descr="http://3.bp.blogspot.com/-dLjGuWR_SAk/T-V0axeridI/AAAAAAAACZY/LSq2YfTeGg4/s200/negociaci%C3%B3n+colectiva+ln.jpg">
            <a:hlinkClick r:id="rId4"/>
            <a:extLst>
              <a:ext uri="{FF2B5EF4-FFF2-40B4-BE49-F238E27FC236}">
                <a16:creationId xmlns:a16="http://schemas.microsoft.com/office/drawing/2014/main" id="{8A6E2938-9D38-744D-BE0D-A6A6DD819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5130" y="4110104"/>
            <a:ext cx="2448619" cy="209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9099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F108392-48E9-E142-984B-380829FA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28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632371-B4FC-ED4E-A1F6-B2EAB5C26839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770FFDD-A304-064F-B386-C475ED864FF5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A33390C-7021-904E-A489-670270B13965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EF4C7D5-58AE-DB4E-A21E-919CCE7F44E7}"/>
              </a:ext>
            </a:extLst>
          </p:cNvPr>
          <p:cNvSpPr txBox="1"/>
          <p:nvPr/>
        </p:nvSpPr>
        <p:spPr>
          <a:xfrm>
            <a:off x="1764149" y="929914"/>
            <a:ext cx="79530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/>
              <a:t>ORGANIZACIÓN, ASPECTOS JURIDICOS, </a:t>
            </a:r>
          </a:p>
          <a:p>
            <a:pPr algn="ctr"/>
            <a:r>
              <a:rPr lang="es-ES" sz="3600" dirty="0"/>
              <a:t>LABORAL Y RECURSOS HUMANOS</a:t>
            </a:r>
          </a:p>
          <a:p>
            <a:endParaRPr lang="es-ES" dirty="0"/>
          </a:p>
        </p:txBody>
      </p:sp>
      <p:sp>
        <p:nvSpPr>
          <p:cNvPr id="13" name="2 Marcador de contenido">
            <a:extLst>
              <a:ext uri="{FF2B5EF4-FFF2-40B4-BE49-F238E27FC236}">
                <a16:creationId xmlns:a16="http://schemas.microsoft.com/office/drawing/2014/main" id="{1883D5AF-E7DD-C748-91B9-EFA42A9E67BA}"/>
              </a:ext>
            </a:extLst>
          </p:cNvPr>
          <p:cNvSpPr txBox="1">
            <a:spLocks/>
          </p:cNvSpPr>
          <p:nvPr/>
        </p:nvSpPr>
        <p:spPr>
          <a:xfrm>
            <a:off x="674557" y="2407242"/>
            <a:ext cx="10603669" cy="19249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Costes de personal: </a:t>
            </a:r>
            <a:r>
              <a:rPr lang="en-US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n-US" cap="small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todos</a:t>
            </a:r>
            <a:r>
              <a:rPr lang="en-US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los </a:t>
            </a:r>
            <a:r>
              <a:rPr lang="en-US" cap="small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empleados</a:t>
            </a:r>
            <a:r>
              <a:rPr lang="en-US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cap="small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durante</a:t>
            </a:r>
            <a:r>
              <a:rPr lang="en-US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un año (</a:t>
            </a:r>
            <a:r>
              <a:rPr lang="en-US" cap="small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Salarios</a:t>
            </a:r>
            <a:r>
              <a:rPr lang="en-US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cap="small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Retribución</a:t>
            </a:r>
            <a:r>
              <a:rPr lang="en-US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Variable, </a:t>
            </a:r>
            <a:r>
              <a:rPr lang="en-US" cap="small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Beneficios</a:t>
            </a:r>
            <a:r>
              <a:rPr lang="en-US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cap="small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Sociales</a:t>
            </a:r>
            <a:r>
              <a:rPr lang="en-US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cap="small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Seguridad</a:t>
            </a:r>
            <a:r>
              <a:rPr lang="en-US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social…)</a:t>
            </a:r>
            <a:endParaRPr lang="en-US" b="1" cap="small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cap="small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Estructura</a:t>
            </a:r>
            <a:r>
              <a:rPr lang="en-US" b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legal de la </a:t>
            </a:r>
            <a:r>
              <a:rPr lang="en-US" b="1" cap="small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actividad</a:t>
            </a:r>
            <a:r>
              <a:rPr lang="en-US" b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Forma en la que se </a:t>
            </a:r>
            <a:r>
              <a:rPr lang="en-US" cap="small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cap="small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desarrollar</a:t>
            </a:r>
            <a:r>
              <a:rPr lang="en-US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(persona </a:t>
            </a:r>
            <a:r>
              <a:rPr lang="en-US" cap="small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física</a:t>
            </a:r>
            <a:r>
              <a:rPr lang="en-US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cap="small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autónomo</a:t>
            </a:r>
            <a:r>
              <a:rPr lang="en-US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o persona </a:t>
            </a:r>
            <a:r>
              <a:rPr lang="en-US" cap="small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jurídica</a:t>
            </a:r>
            <a:r>
              <a:rPr lang="en-US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Font typeface="Arial" panose="020B0604020202020204" pitchFamily="34" charset="0"/>
              <a:buNone/>
            </a:pP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es-ES" altLang="es-ES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s-ES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4" name="Picture 2" descr="Ver las imágenes de origen">
            <a:extLst>
              <a:ext uri="{FF2B5EF4-FFF2-40B4-BE49-F238E27FC236}">
                <a16:creationId xmlns:a16="http://schemas.microsoft.com/office/drawing/2014/main" id="{184D1DC1-31E5-5741-8705-9D287ADE7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8EF"/>
              </a:clrFrom>
              <a:clrTo>
                <a:srgbClr val="FCF8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0008" y="3825178"/>
            <a:ext cx="2565077" cy="256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4483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F108392-48E9-E142-984B-380829FA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29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632371-B4FC-ED4E-A1F6-B2EAB5C26839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770FFDD-A304-064F-B386-C475ED864FF5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A33390C-7021-904E-A489-670270B13965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E245960-A0A7-934B-B94C-2B85A41C8ABD}"/>
              </a:ext>
            </a:extLst>
          </p:cNvPr>
          <p:cNvSpPr txBox="1"/>
          <p:nvPr/>
        </p:nvSpPr>
        <p:spPr>
          <a:xfrm>
            <a:off x="3582650" y="935468"/>
            <a:ext cx="4346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ASPECTOS JURIDICOS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0B3D638-98DB-C54B-A28D-B76D9C2435E7}"/>
              </a:ext>
            </a:extLst>
          </p:cNvPr>
          <p:cNvSpPr/>
          <p:nvPr/>
        </p:nvSpPr>
        <p:spPr>
          <a:xfrm>
            <a:off x="2517155" y="21106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s-ES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Forma jurídica y Fiscal</a:t>
            </a:r>
            <a:endParaRPr lang="es-ES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4">
            <a:extLst>
              <a:ext uri="{FF2B5EF4-FFF2-40B4-BE49-F238E27FC236}">
                <a16:creationId xmlns:a16="http://schemas.microsoft.com/office/drawing/2014/main" id="{0F7DF945-C2A6-2D4C-89F9-BFC86A1D9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195" y="3583020"/>
            <a:ext cx="8534204" cy="12003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Exponer la forma jurídica elegida y la justificación de la elección.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También detallar los aspectos relativos a su constitución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586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3</a:t>
            </a:fld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22A7D89-9862-AF42-8C72-93455048F142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EF30C8F-DDDD-A94F-8F93-086806AECB6E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47D3FCD-AF30-F84A-9944-EB76D9A8052E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D4635F-A9A6-D34D-85DA-E3E655A1B8A1}"/>
              </a:ext>
            </a:extLst>
          </p:cNvPr>
          <p:cNvSpPr txBox="1"/>
          <p:nvPr/>
        </p:nvSpPr>
        <p:spPr>
          <a:xfrm>
            <a:off x="2395375" y="525694"/>
            <a:ext cx="67994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/>
              <a:t>LOS 7 CAPITULOS SIGNIFICATIVOS</a:t>
            </a:r>
          </a:p>
          <a:p>
            <a:pPr algn="ctr"/>
            <a:r>
              <a:rPr lang="es-ES" sz="3600" dirty="0"/>
              <a:t> DEL PLAN de EMPRESA</a:t>
            </a:r>
          </a:p>
        </p:txBody>
      </p:sp>
      <p:sp>
        <p:nvSpPr>
          <p:cNvPr id="15" name="2 Marcador de contenido">
            <a:extLst>
              <a:ext uri="{FF2B5EF4-FFF2-40B4-BE49-F238E27FC236}">
                <a16:creationId xmlns:a16="http://schemas.microsoft.com/office/drawing/2014/main" id="{EF913133-9B79-D94F-8C1F-48EDF73DCBDD}"/>
              </a:ext>
            </a:extLst>
          </p:cNvPr>
          <p:cNvSpPr txBox="1">
            <a:spLocks/>
          </p:cNvSpPr>
          <p:nvPr/>
        </p:nvSpPr>
        <p:spPr>
          <a:xfrm>
            <a:off x="1382087" y="2081718"/>
            <a:ext cx="10809913" cy="4392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_tradnl" altLang="es-ES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Punto de Partida. El Emprendedor y la Idea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_tradnl" altLang="es-ES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Análisis DAFO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_tradnl" altLang="es-ES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Plan de Marketing y Estrategia Comercial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_tradnl" altLang="es-ES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Plan de Operaciones y Producción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_tradnl" altLang="es-ES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Organización, Aspectos Jurídicos, Laboral y Recursos Humanos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_tradnl" altLang="es-ES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 Plan Económico Financiero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_tradnl" altLang="es-ES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Resumen Ejecutivo</a:t>
            </a:r>
          </a:p>
        </p:txBody>
      </p:sp>
      <p:pic>
        <p:nvPicPr>
          <p:cNvPr id="16" name="Picture 2" descr="Resultado de imagen de plan de negocios">
            <a:extLst>
              <a:ext uri="{FF2B5EF4-FFF2-40B4-BE49-F238E27FC236}">
                <a16:creationId xmlns:a16="http://schemas.microsoft.com/office/drawing/2014/main" id="{C87B2DDF-CAD7-E348-8125-5CEA300D9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174" y="4350196"/>
            <a:ext cx="4067944" cy="171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689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F108392-48E9-E142-984B-380829FA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30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632371-B4FC-ED4E-A1F6-B2EAB5C26839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770FFDD-A304-064F-B386-C475ED864FF5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A33390C-7021-904E-A489-670270B13965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EFCE3B8-F85B-B246-9FAE-68D2F5887A72}"/>
              </a:ext>
            </a:extLst>
          </p:cNvPr>
          <p:cNvSpPr txBox="1"/>
          <p:nvPr/>
        </p:nvSpPr>
        <p:spPr>
          <a:xfrm>
            <a:off x="4343946" y="690611"/>
            <a:ext cx="3349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ORGANIZACION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C5FCDEE-B3FC-BB44-979D-1B740816C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5968" y="1789161"/>
            <a:ext cx="74888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kumimoji="0" lang="es-ES" altLang="es-ES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 de organización</a:t>
            </a:r>
            <a:endParaRPr kumimoji="0" lang="es-ES" altLang="es-ES" b="1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Personal y definición de puestos de trabajo.  Organización y retribución de los mismos.</a:t>
            </a:r>
            <a:endParaRPr kumimoji="0" lang="es-ES" altLang="es-E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24">
            <a:extLst>
              <a:ext uri="{FF2B5EF4-FFF2-40B4-BE49-F238E27FC236}">
                <a16:creationId xmlns:a16="http://schemas.microsoft.com/office/drawing/2014/main" id="{513D1524-4A69-EE43-A2F6-940A39A72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195" y="3583020"/>
            <a:ext cx="8534204" cy="12003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Detallar el número de personas que trabajará en el negocio y determinar qué tareas realizará cada uno.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Definir cuál será la organización del negocio y la retribución de los trabajadores.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Personal: ………..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71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F108392-48E9-E142-984B-380829FA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31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632371-B4FC-ED4E-A1F6-B2EAB5C26839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770FFDD-A304-064F-B386-C475ED864FF5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A33390C-7021-904E-A489-670270B13965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3B150EB-B176-5B40-8B86-AAC8DD49F9AC}"/>
              </a:ext>
            </a:extLst>
          </p:cNvPr>
          <p:cNvSpPr txBox="1"/>
          <p:nvPr/>
        </p:nvSpPr>
        <p:spPr>
          <a:xfrm>
            <a:off x="2803307" y="690611"/>
            <a:ext cx="6391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PLAN ECONOMICO FINANCIERO</a:t>
            </a: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5546BB8C-AA52-394D-B5C0-1875E993660F}"/>
              </a:ext>
            </a:extLst>
          </p:cNvPr>
          <p:cNvSpPr txBox="1">
            <a:spLocks/>
          </p:cNvSpPr>
          <p:nvPr/>
        </p:nvSpPr>
        <p:spPr>
          <a:xfrm>
            <a:off x="457199" y="1801476"/>
            <a:ext cx="10056811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_tradnl" altLang="es-ES" sz="18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ES_tradnl" altLang="es-ES" sz="1800" cap="sm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 Económico Financiero </a:t>
            </a:r>
            <a:r>
              <a:rPr lang="es-ES_tradnl" altLang="es-ES" sz="18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 el </a:t>
            </a:r>
            <a:r>
              <a:rPr lang="es-ES_tradnl" altLang="es-ES" sz="1800" i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contraste</a:t>
            </a:r>
            <a:r>
              <a:rPr lang="es-ES_tradnl" altLang="es-ES" sz="18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mediante la </a:t>
            </a:r>
            <a:r>
              <a:rPr lang="es-ES_tradnl" altLang="es-ES" sz="1800" i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imputación</a:t>
            </a:r>
            <a:r>
              <a:rPr lang="es-ES_tradnl" altLang="es-ES" sz="18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_tradnl" altLang="es-ES" sz="1800" b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costes, gastos e ingresos </a:t>
            </a:r>
            <a:r>
              <a:rPr lang="es-ES_tradnl" altLang="es-ES" sz="18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 las diferentes actividades que supondrá la puesta en practica del </a:t>
            </a:r>
            <a:r>
              <a:rPr lang="es-ES_tradnl" altLang="es-ES" sz="1800" b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nuevo Proyecto.</a:t>
            </a:r>
          </a:p>
          <a:p>
            <a:pPr algn="just"/>
            <a:endParaRPr lang="es-ES_tradnl" altLang="es-ES" sz="1800" b="1" cap="small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800" b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Debe dar respuesta </a:t>
            </a:r>
            <a:r>
              <a:rPr lang="es-ES" sz="18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 las siguientes preguntas:</a:t>
            </a:r>
          </a:p>
          <a:p>
            <a:pPr marL="781050" lvl="1" indent="-381000" algn="just"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es-ES" sz="18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¿</a:t>
            </a:r>
            <a:r>
              <a:rPr lang="es-ES" sz="1800" b="1" i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Qué inversión necesito </a:t>
            </a:r>
            <a:r>
              <a:rPr lang="es-ES" sz="18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para lanzar mi proyecto?</a:t>
            </a:r>
          </a:p>
          <a:p>
            <a:pPr marL="781050" lvl="1" indent="-381000" algn="just"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es-ES" sz="18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¿Con cuantos </a:t>
            </a:r>
            <a:r>
              <a:rPr lang="es-ES" sz="1800" b="1" i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medios económicos </a:t>
            </a:r>
            <a:r>
              <a:rPr lang="es-ES" sz="18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cuento?</a:t>
            </a:r>
          </a:p>
          <a:p>
            <a:pPr marL="781050" lvl="1" indent="-381000" algn="just"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es-ES" sz="18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¿Puedo </a:t>
            </a:r>
            <a:r>
              <a:rPr lang="es-ES" sz="1800" b="1" i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conseguir</a:t>
            </a:r>
            <a:r>
              <a:rPr lang="es-ES" sz="18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lo que me falta?</a:t>
            </a:r>
          </a:p>
          <a:p>
            <a:pPr marL="781050" lvl="1" indent="-381000" algn="just"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es-ES" sz="18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¿</a:t>
            </a:r>
            <a:r>
              <a:rPr lang="es-ES" sz="1800" b="1" i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 viable mi proyecto</a:t>
            </a:r>
            <a:r>
              <a:rPr lang="es-ES" sz="18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con los datos que dispongo?</a:t>
            </a:r>
          </a:p>
          <a:p>
            <a:pPr>
              <a:lnSpc>
                <a:spcPct val="150000"/>
              </a:lnSpc>
            </a:pPr>
            <a:endParaRPr lang="es-ES_tradnl" altLang="es-E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Imagen relacionada">
            <a:extLst>
              <a:ext uri="{FF2B5EF4-FFF2-40B4-BE49-F238E27FC236}">
                <a16:creationId xmlns:a16="http://schemas.microsoft.com/office/drawing/2014/main" id="{00F92BDF-E60B-CB49-BE31-0D7B76D6C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52193" y="2788171"/>
            <a:ext cx="3274671" cy="2612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158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F108392-48E9-E142-984B-380829FA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32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632371-B4FC-ED4E-A1F6-B2EAB5C26839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770FFDD-A304-064F-B386-C475ED864FF5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A33390C-7021-904E-A489-670270B13965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E4C078E-59B4-0E4C-98D6-8D9A667A14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6870" y="964441"/>
            <a:ext cx="8558259" cy="520908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639A506-CD59-BE4D-B8AA-3E5352597CF1}"/>
              </a:ext>
            </a:extLst>
          </p:cNvPr>
          <p:cNvSpPr txBox="1"/>
          <p:nvPr/>
        </p:nvSpPr>
        <p:spPr>
          <a:xfrm>
            <a:off x="2562125" y="208124"/>
            <a:ext cx="6773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PLAN ECONOMICO FINANCIERO 1</a:t>
            </a:r>
          </a:p>
        </p:txBody>
      </p:sp>
    </p:spTree>
    <p:extLst>
      <p:ext uri="{BB962C8B-B14F-4D97-AF65-F5344CB8AC3E}">
        <p14:creationId xmlns:p14="http://schemas.microsoft.com/office/powerpoint/2010/main" val="2720103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37349E8-535F-BA45-AD7A-D1E65C2D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33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D49DCB-21F1-BC41-8AAF-3DF15CE9B11B}"/>
              </a:ext>
            </a:extLst>
          </p:cNvPr>
          <p:cNvSpPr txBox="1"/>
          <p:nvPr/>
        </p:nvSpPr>
        <p:spPr>
          <a:xfrm>
            <a:off x="2562125" y="208124"/>
            <a:ext cx="6773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PLAN ECONOMICO FINANCIERO 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B4D579E-3BE9-5547-B757-DCDA260F3E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9871" y="827964"/>
            <a:ext cx="7053854" cy="287858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BE6A937-F92A-6042-87C2-BD4AB5B1DE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4473" y="3814414"/>
            <a:ext cx="6939252" cy="255214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02102C0-4839-2D47-BE17-D58DCFCFC3CA}"/>
              </a:ext>
            </a:extLst>
          </p:cNvPr>
          <p:cNvSpPr txBox="1"/>
          <p:nvPr/>
        </p:nvSpPr>
        <p:spPr>
          <a:xfrm>
            <a:off x="8413725" y="2810107"/>
            <a:ext cx="2359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Escandallos de servicios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9549A13-6E77-6C4F-83B4-AB70EB380D6B}"/>
              </a:ext>
            </a:extLst>
          </p:cNvPr>
          <p:cNvSpPr txBox="1"/>
          <p:nvPr/>
        </p:nvSpPr>
        <p:spPr>
          <a:xfrm>
            <a:off x="8413726" y="4905821"/>
            <a:ext cx="258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Escandallos de producción</a:t>
            </a:r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F8C4DFBA-F55C-A34B-8993-444C56BBBD8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523875" y="5846763"/>
            <a:ext cx="6672263" cy="3651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FC4A6A3-EDF9-804F-B641-26ED79D5E2FC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FC7D3B7-FC1D-E849-84B0-1C67DCD6252E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615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F108392-48E9-E142-984B-380829FA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34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632371-B4FC-ED4E-A1F6-B2EAB5C26839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770FFDD-A304-064F-B386-C475ED864FF5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A33390C-7021-904E-A489-670270B13965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EF5FF31-3D19-8347-896C-0B4007B7437C}"/>
              </a:ext>
            </a:extLst>
          </p:cNvPr>
          <p:cNvSpPr txBox="1"/>
          <p:nvPr/>
        </p:nvSpPr>
        <p:spPr>
          <a:xfrm>
            <a:off x="3534658" y="690611"/>
            <a:ext cx="5122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UMBRAL DE RENTABILIDAD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2688A17-BEC3-B446-9606-5DD22C5C035B}"/>
              </a:ext>
            </a:extLst>
          </p:cNvPr>
          <p:cNvSpPr/>
          <p:nvPr/>
        </p:nvSpPr>
        <p:spPr>
          <a:xfrm>
            <a:off x="2057942" y="1507367"/>
            <a:ext cx="83668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También llamado </a:t>
            </a:r>
            <a:r>
              <a:rPr lang="es-E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punto muerto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se produce cuando las ventas alcanzan a los costes totales. En ese punto </a:t>
            </a:r>
            <a:r>
              <a:rPr lang="es-ES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 hay beneficios ni pérdidas.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es-E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 partir de ahí todo lo que </a:t>
            </a:r>
            <a:r>
              <a:rPr lang="es-ES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suban los </a:t>
            </a:r>
            <a:r>
              <a:rPr lang="es-ES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ingresos por ventas   serán beneficios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 si no se superan los costes habrán </a:t>
            </a:r>
            <a:r>
              <a:rPr lang="es-ES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pérdidas.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87E1D01-2E69-AE45-B449-5F17C166E0A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5436" y="3155120"/>
            <a:ext cx="3969989" cy="320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204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F108392-48E9-E142-984B-380829FA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35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632371-B4FC-ED4E-A1F6-B2EAB5C26839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770FFDD-A304-064F-B386-C475ED864FF5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A33390C-7021-904E-A489-670270B13965}"/>
              </a:ext>
            </a:extLst>
          </p:cNvPr>
          <p:cNvSpPr txBox="1"/>
          <p:nvPr/>
        </p:nvSpPr>
        <p:spPr>
          <a:xfrm>
            <a:off x="174957" y="6172015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B9FC3E4-FBE5-B34D-A856-DEF0E38450C5}"/>
              </a:ext>
            </a:extLst>
          </p:cNvPr>
          <p:cNvSpPr txBox="1"/>
          <p:nvPr/>
        </p:nvSpPr>
        <p:spPr>
          <a:xfrm>
            <a:off x="3522791" y="127113"/>
            <a:ext cx="4992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PREVISION DE TESORERIA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BAB7430-E99B-D74D-B985-0BAAD225560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1415" y="845819"/>
            <a:ext cx="8866917" cy="592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32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F108392-48E9-E142-984B-380829FA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36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632371-B4FC-ED4E-A1F6-B2EAB5C26839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770FFDD-A304-064F-B386-C475ED864FF5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A33390C-7021-904E-A489-670270B13965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EF5FF31-3D19-8347-896C-0B4007B7437C}"/>
              </a:ext>
            </a:extLst>
          </p:cNvPr>
          <p:cNvSpPr txBox="1"/>
          <p:nvPr/>
        </p:nvSpPr>
        <p:spPr>
          <a:xfrm>
            <a:off x="3534658" y="690611"/>
            <a:ext cx="4183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RESUMEN EJECUTIVO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A40F5D-D922-6544-88D3-05B8C20B2DF3}"/>
              </a:ext>
            </a:extLst>
          </p:cNvPr>
          <p:cNvSpPr/>
          <p:nvPr/>
        </p:nvSpPr>
        <p:spPr>
          <a:xfrm>
            <a:off x="1438506" y="1720840"/>
            <a:ext cx="95565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 Plan de Empresa, suele contener la información detallada anteriormente y desarrollada en unas 15/20 paginas.</a:t>
            </a:r>
          </a:p>
          <a:p>
            <a:endParaRPr lang="es-ES_tradnl" altLang="es-E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alt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 todo Plan es conveniente se confeccione un “Resumen Ejecutivo” que es un </a:t>
            </a:r>
            <a:r>
              <a:rPr lang="es-ES_tradnl" altLang="es-ES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Resumen de todo el Plan en apenas 2 paginas </a:t>
            </a:r>
            <a:r>
              <a:rPr lang="es-ES_tradnl" alt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 forma que con este Resumen se haga el lector una idea de lo que se persigue en el Proyecto y su viabilidad.</a:t>
            </a:r>
          </a:p>
          <a:p>
            <a:endParaRPr lang="es-ES_tradnl" altLang="es-E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altLang="es-E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Podemos decir que este documento solo ha de conseguir una cosa </a:t>
            </a:r>
            <a:r>
              <a:rPr lang="es-ES_tradnl" altLang="es-E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“ENAMORAR AL LECTOR”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C40DEFD-B3E9-954A-9E2C-23C4F11FEF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492" y="3809808"/>
            <a:ext cx="2707399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757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E108537-27E9-D04A-A0A8-9AB2BD6C7B8B}"/>
              </a:ext>
            </a:extLst>
          </p:cNvPr>
          <p:cNvSpPr txBox="1"/>
          <p:nvPr/>
        </p:nvSpPr>
        <p:spPr>
          <a:xfrm>
            <a:off x="2970525" y="2178223"/>
            <a:ext cx="5987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Fem Futur 7ª edición </a:t>
            </a:r>
          </a:p>
          <a:p>
            <a:pPr algn="ctr"/>
            <a:r>
              <a:rPr lang="es-ES" sz="3200" dirty="0"/>
              <a:t>SECOT VALENCIA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6D642B3-6286-8D40-ADC5-793C341B5786}"/>
              </a:ext>
            </a:extLst>
          </p:cNvPr>
          <p:cNvSpPr txBox="1"/>
          <p:nvPr/>
        </p:nvSpPr>
        <p:spPr>
          <a:xfrm>
            <a:off x="5265174" y="4969707"/>
            <a:ext cx="23007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2022 / 2023</a:t>
            </a:r>
          </a:p>
          <a:p>
            <a:endParaRPr lang="es-ES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3751C06E-1938-C34F-8487-10D0E18ED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37</a:t>
            </a:fld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F7B3DAC-6222-1F48-B941-B6EEBE747F2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386278"/>
            <a:ext cx="1333500" cy="12827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DDA81B1-9588-2646-9A0F-224397A6435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557" y="252431"/>
            <a:ext cx="3470519" cy="119366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CE3E6F2-CAC7-B341-A4C6-C9ADA7A20AAF}"/>
              </a:ext>
            </a:extLst>
          </p:cNvPr>
          <p:cNvSpPr txBox="1"/>
          <p:nvPr/>
        </p:nvSpPr>
        <p:spPr>
          <a:xfrm>
            <a:off x="2651710" y="3987566"/>
            <a:ext cx="7250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B050"/>
                </a:solidFill>
              </a:rPr>
              <a:t>SECOT, AYUDAMOS AL EMPRENDIMIENTO Y A CREAR EMPRESAS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CA6EBF6-977D-4B43-9870-4273139A9BB4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375888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537B064-A11F-7F4D-B363-10BD457D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4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8DC822C-FA16-E946-8A58-C5F399888213}"/>
              </a:ext>
            </a:extLst>
          </p:cNvPr>
          <p:cNvSpPr txBox="1"/>
          <p:nvPr/>
        </p:nvSpPr>
        <p:spPr>
          <a:xfrm>
            <a:off x="3738283" y="609600"/>
            <a:ext cx="4320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LA IDEA DE NEGOCIO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B3FEA8-5898-634F-B232-455F6A574282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2564E5-0074-8E4A-B246-28ED3A4CD601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152268C-7680-2546-B7B4-9E0A5D140649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  <p:sp>
        <p:nvSpPr>
          <p:cNvPr id="8" name="2 Marcador de contenido">
            <a:extLst>
              <a:ext uri="{FF2B5EF4-FFF2-40B4-BE49-F238E27FC236}">
                <a16:creationId xmlns:a16="http://schemas.microsoft.com/office/drawing/2014/main" id="{DDD16B4E-77A9-2048-BEA2-CAD901E7E44E}"/>
              </a:ext>
            </a:extLst>
          </p:cNvPr>
          <p:cNvSpPr txBox="1">
            <a:spLocks/>
          </p:cNvSpPr>
          <p:nvPr/>
        </p:nvSpPr>
        <p:spPr>
          <a:xfrm>
            <a:off x="1003759" y="1332999"/>
            <a:ext cx="9789459" cy="36827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altLang="es-ES" sz="20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 primero es </a:t>
            </a:r>
            <a:r>
              <a:rPr lang="es-ES_tradnl" altLang="es-ES" sz="2000" b="1" cap="sm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identificar la idea</a:t>
            </a:r>
            <a:r>
              <a:rPr lang="es-ES_tradnl" altLang="es-ES" sz="20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que </a:t>
            </a:r>
            <a:r>
              <a:rPr lang="es-ES_tradnl" altLang="es-ES" sz="2000" b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refleje</a:t>
            </a:r>
            <a:r>
              <a:rPr lang="es-ES_tradnl" altLang="es-ES" sz="20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que es lo que, </a:t>
            </a:r>
            <a:r>
              <a:rPr lang="es-ES_tradnl" altLang="es-ES" sz="2000" b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realmente</a:t>
            </a:r>
            <a:r>
              <a:rPr lang="es-ES_tradnl" altLang="es-ES" sz="20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esta llevando al Emprendedor a moverse hacia la consecución de un objetivo.</a:t>
            </a:r>
          </a:p>
          <a:p>
            <a:endParaRPr lang="es-ES_tradnl" altLang="es-ES" sz="2000" cap="small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s-ES" sz="20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Exponer </a:t>
            </a:r>
            <a:r>
              <a:rPr lang="es-ES" sz="2000" b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ES" sz="2000" b="1" i="1" u="sng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problema o necesidad </a:t>
            </a:r>
            <a:r>
              <a:rPr lang="es-ES" sz="2000" b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que el emprendedor ha encontrado </a:t>
            </a:r>
            <a:r>
              <a:rPr lang="es-ES" sz="20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 el mercado, y relatar cómo él y su equipo lo han  detectado.</a:t>
            </a:r>
            <a:r>
              <a:rPr lang="es-ES_tradnl" altLang="es-ES" sz="20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sz="2000" cap="small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buFont typeface="Arial" pitchFamily="34" charset="0"/>
              <a:buNone/>
            </a:pPr>
            <a:endParaRPr lang="es-ES" sz="2000" cap="small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s-ES" sz="2000" b="1" i="1" u="sng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 solución</a:t>
            </a:r>
            <a:r>
              <a:rPr lang="es-ES" sz="2000" b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s-ES" sz="2000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 en este punto se debe exponer la propuesta para resolver el problema anterior.</a:t>
            </a:r>
          </a:p>
          <a:p>
            <a:pPr fontAlgn="base"/>
            <a:endParaRPr lang="es-ES_tradnl" altLang="es-ES" sz="2000" cap="small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s-ES_tradnl" altLang="es-ES" sz="2000" i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Hay </a:t>
            </a:r>
            <a:r>
              <a:rPr lang="es-ES_tradnl" altLang="es-ES" sz="2000" b="1" i="1" u="sng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mucho trabajo </a:t>
            </a:r>
            <a:r>
              <a:rPr lang="es-ES_tradnl" altLang="es-ES" sz="2000" i="1" cap="sm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entre una buena idea y un buen producto (Steve Jobs)</a:t>
            </a:r>
          </a:p>
          <a:p>
            <a:endParaRPr lang="es-ES_tradnl" altLang="es-ES" sz="2400" i="1" dirty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9" name="Picture 4" descr="http://www.google.es/url?source=imglanding&amp;ct=img&amp;q=http://es.dreamstime.com/presentaci-oacuten-de-la-idea-grande-thumb6667007.jpg&amp;sa=X&amp;ei=VRgsT8-GOpOHhQe1joGBCw&amp;ved=0CAsQ8wc&amp;usg=AFQjCNETYtz9TOYnB1fAfqwNDyqt6ODojw">
            <a:extLst>
              <a:ext uri="{FF2B5EF4-FFF2-40B4-BE49-F238E27FC236}">
                <a16:creationId xmlns:a16="http://schemas.microsoft.com/office/drawing/2014/main" id="{4F0DF478-6CA9-434B-8B68-B3EE6F46F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84975" y="5107542"/>
            <a:ext cx="202702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7816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7962">
              <a:srgbClr val="DDDDDD"/>
            </a:gs>
            <a:gs pos="2000">
              <a:srgbClr val="FEFEFE"/>
            </a:gs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5A9E429-82F0-1447-BC8D-21E8B18CA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5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5A1079-76B2-C04C-B486-F957D083F673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8537C6C-C255-C54E-A39E-A1059A940B4C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C145DF5-D7C4-6C4D-B61D-32329F033519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1130B9F-0BB9-E444-BAF9-EFB88D0A2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6248" y="1647747"/>
            <a:ext cx="13837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kumimoji="0" lang="es-ES" altLang="es-ES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esumen</a:t>
            </a: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02AF14FF-922D-474E-BCA0-CA27A81A5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936" y="2513727"/>
            <a:ext cx="6192688" cy="12003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Breve resumen de una página como máximo en el que se explique la idea de negocio y se destaquen los aspectos más relevantes del proyecto. </a:t>
            </a:r>
            <a:endParaRPr kumimoji="0" lang="es-ES" altLang="es-E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2E25161-9D36-F548-BAC5-CD4EFF52253B}"/>
              </a:ext>
            </a:extLst>
          </p:cNvPr>
          <p:cNvSpPr txBox="1"/>
          <p:nvPr/>
        </p:nvSpPr>
        <p:spPr>
          <a:xfrm>
            <a:off x="3738283" y="609600"/>
            <a:ext cx="4320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LA IDEA DE NEGOCIO</a:t>
            </a:r>
          </a:p>
        </p:txBody>
      </p:sp>
    </p:spTree>
    <p:extLst>
      <p:ext uri="{BB962C8B-B14F-4D97-AF65-F5344CB8AC3E}">
        <p14:creationId xmlns:p14="http://schemas.microsoft.com/office/powerpoint/2010/main" val="192385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6505ABF-73E3-0C45-844B-F88BC550B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6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5B9C27E-0C60-B84F-82E3-48A544D5BF97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257866-F783-294E-8AA6-D10C93ACFE7A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EEF893C-A064-A840-B7A2-124AE3A24BC2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1051A0-AE2B-A541-B8D0-EEB08B44D177}"/>
              </a:ext>
            </a:extLst>
          </p:cNvPr>
          <p:cNvSpPr txBox="1"/>
          <p:nvPr/>
        </p:nvSpPr>
        <p:spPr>
          <a:xfrm>
            <a:off x="3966882" y="690611"/>
            <a:ext cx="3567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EL EMPRENDEDOR</a:t>
            </a:r>
          </a:p>
        </p:txBody>
      </p:sp>
      <p:sp>
        <p:nvSpPr>
          <p:cNvPr id="8" name="2 Marcador de contenido">
            <a:extLst>
              <a:ext uri="{FF2B5EF4-FFF2-40B4-BE49-F238E27FC236}">
                <a16:creationId xmlns:a16="http://schemas.microsoft.com/office/drawing/2014/main" id="{96FD6608-66D1-D14F-AE90-2D907F06E214}"/>
              </a:ext>
            </a:extLst>
          </p:cNvPr>
          <p:cNvSpPr txBox="1">
            <a:spLocks/>
          </p:cNvSpPr>
          <p:nvPr/>
        </p:nvSpPr>
        <p:spPr>
          <a:xfrm>
            <a:off x="544709" y="1246982"/>
            <a:ext cx="10821026" cy="35939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es-ES" sz="2000" b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Identificación del </a:t>
            </a:r>
            <a:r>
              <a:rPr lang="es-ES" sz="2000" b="1" cap="sm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emprendedor</a:t>
            </a:r>
            <a:r>
              <a:rPr lang="es-ES" sz="2000" b="1" cap="small" dirty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es-ES" sz="2000" b="1" cap="small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" sz="2000" cap="small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datos personales</a:t>
            </a:r>
            <a:endParaRPr lang="es-ES" sz="2000" cap="small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tabLst>
                <a:tab pos="457200" algn="l"/>
              </a:tabLst>
            </a:pPr>
            <a:endParaRPr lang="es-ES" sz="2000" cap="small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es-ES" sz="2000" b="1" i="1" cap="sm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Breve historial profesional de los promotores: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endParaRPr lang="es-ES" sz="2000" b="1" i="1" cap="small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s-ES" sz="2000" b="1" i="1" cap="small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Perfil de los promotores: </a:t>
            </a:r>
            <a:r>
              <a:rPr lang="es-ES" sz="2000" cap="small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Formación, experiencia profesional, etc. 	</a:t>
            </a:r>
            <a:endParaRPr lang="es-ES" sz="2000" cap="small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s-ES" sz="2000" b="1" i="1" cap="small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Experiencia o habilidades de los promotores para llevar a cabo el proyecto</a:t>
            </a:r>
            <a:r>
              <a:rPr lang="es-ES" sz="2000" cap="small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que   	capacidades / experiencia tienen los miembros del equipo que hagan posible la puesta en 	marcha y gestión del nuevo negocio.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tabLst>
                <a:tab pos="457200" algn="l"/>
              </a:tabLst>
            </a:pPr>
            <a:endParaRPr lang="es-ES" sz="2000" cap="small" dirty="0">
              <a:solidFill>
                <a:schemeClr val="tx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tabLst>
                <a:tab pos="457200" algn="l"/>
              </a:tabLst>
            </a:pPr>
            <a:r>
              <a:rPr lang="es-ES" sz="2000" b="1" cap="sm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Credibilidad del proyecto</a:t>
            </a:r>
            <a:r>
              <a:rPr lang="es-ES" sz="2000" cap="small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los inversores quieren saber si el  </a:t>
            </a:r>
            <a:r>
              <a:rPr lang="es-ES" sz="2000" b="1" u="sng" cap="small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equipo directivo </a:t>
            </a:r>
            <a:r>
              <a:rPr lang="es-ES" sz="2000" cap="small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es capaz de llevar a cabo el negocio.</a:t>
            </a:r>
          </a:p>
          <a:p>
            <a:pPr marL="0" indent="0">
              <a:buFont typeface="Arial" pitchFamily="34" charset="0"/>
              <a:buNone/>
            </a:pPr>
            <a:endParaRPr lang="es-ES_tradnl" altLang="es-ES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Resultado de imagen de EMPRENDEDOR DIBUJOS">
            <a:extLst>
              <a:ext uri="{FF2B5EF4-FFF2-40B4-BE49-F238E27FC236}">
                <a16:creationId xmlns:a16="http://schemas.microsoft.com/office/drawing/2014/main" id="{AE891A88-AF3E-6442-8852-7A29922B3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8495" y="4662257"/>
            <a:ext cx="3255123" cy="1505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093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76547BB-CC06-3D46-A0B2-EB09B6B3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7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2AD24D-5181-7B4D-90FC-FBBBF11219ED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1AA544C-2F73-894A-B199-C7AD59F832BB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5C7BA77-D46D-354D-B6CF-1A7508B2DC7A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3504672-C378-1A45-A526-5357B33EAFBA}"/>
              </a:ext>
            </a:extLst>
          </p:cNvPr>
          <p:cNvSpPr/>
          <p:nvPr/>
        </p:nvSpPr>
        <p:spPr>
          <a:xfrm>
            <a:off x="4131417" y="2010954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s-ES" sz="1600" b="1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Persona emprendedora</a:t>
            </a:r>
            <a:endParaRPr lang="es-E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60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60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Características personales</a:t>
            </a:r>
            <a:endParaRPr lang="es-E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6786DD14-D76A-7D4E-9B31-2AA7F8854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900" y="3546741"/>
            <a:ext cx="5272088" cy="11941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Breve presentación del emprendedor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75A63EB-E743-1746-ACBA-7C3C39AE3154}"/>
              </a:ext>
            </a:extLst>
          </p:cNvPr>
          <p:cNvSpPr txBox="1"/>
          <p:nvPr/>
        </p:nvSpPr>
        <p:spPr>
          <a:xfrm>
            <a:off x="3966882" y="690611"/>
            <a:ext cx="3567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EL EMPRENDEDOR</a:t>
            </a:r>
          </a:p>
        </p:txBody>
      </p:sp>
    </p:spTree>
    <p:extLst>
      <p:ext uri="{BB962C8B-B14F-4D97-AF65-F5344CB8AC3E}">
        <p14:creationId xmlns:p14="http://schemas.microsoft.com/office/powerpoint/2010/main" val="1906611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76547BB-CC06-3D46-A0B2-EB09B6B3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8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2AD24D-5181-7B4D-90FC-FBBBF11219ED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1AA544C-2F73-894A-B199-C7AD59F832BB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5C7BA77-D46D-354D-B6CF-1A7508B2DC7A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11E8C0B-CDAC-DA47-90CF-C785F5ACA85C}"/>
              </a:ext>
            </a:extLst>
          </p:cNvPr>
          <p:cNvSpPr/>
          <p:nvPr/>
        </p:nvSpPr>
        <p:spPr>
          <a:xfrm>
            <a:off x="5074436" y="1941824"/>
            <a:ext cx="158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" b="1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Motivación</a:t>
            </a:r>
            <a:endParaRPr lang="es-ES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36105A3B-2A41-C54F-A8DC-5A1E5FEC1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262" y="2916039"/>
            <a:ext cx="5071492" cy="10259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Explicación de la motivación y los objetivos personales del emprendedor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EBFBA3C-F44C-EA42-99A2-DD2A8A4A6C00}"/>
              </a:ext>
            </a:extLst>
          </p:cNvPr>
          <p:cNvSpPr txBox="1"/>
          <p:nvPr/>
        </p:nvSpPr>
        <p:spPr>
          <a:xfrm>
            <a:off x="3966882" y="690611"/>
            <a:ext cx="3567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EL EMPRENDEDOR</a:t>
            </a:r>
          </a:p>
        </p:txBody>
      </p:sp>
    </p:spTree>
    <p:extLst>
      <p:ext uri="{BB962C8B-B14F-4D97-AF65-F5344CB8AC3E}">
        <p14:creationId xmlns:p14="http://schemas.microsoft.com/office/powerpoint/2010/main" val="1612199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76547BB-CC06-3D46-A0B2-EB09B6B3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9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2AD24D-5181-7B4D-90FC-FBBBF11219ED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1AA544C-2F73-894A-B199-C7AD59F832BB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5C7BA77-D46D-354D-B6CF-1A7508B2DC7A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563B850-185E-1449-BFA2-1AA650A85770}"/>
              </a:ext>
            </a:extLst>
          </p:cNvPr>
          <p:cNvSpPr txBox="1"/>
          <p:nvPr/>
        </p:nvSpPr>
        <p:spPr>
          <a:xfrm>
            <a:off x="4456348" y="671008"/>
            <a:ext cx="3124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ANALISIS DAFO</a:t>
            </a:r>
          </a:p>
        </p:txBody>
      </p:sp>
      <p:pic>
        <p:nvPicPr>
          <p:cNvPr id="7" name="Picture 8" descr="dafo-by-psikologia-ehu-es">
            <a:extLst>
              <a:ext uri="{FF2B5EF4-FFF2-40B4-BE49-F238E27FC236}">
                <a16:creationId xmlns:a16="http://schemas.microsoft.com/office/drawing/2014/main" id="{56A1F7DC-7687-0347-AE1D-3A0F3EB3C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7762" y="1215707"/>
            <a:ext cx="7356475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5141788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{E72D5627-B019-FC45-B94F-32DAC6F09C7C}tf10001073</Template>
  <TotalTime>735</TotalTime>
  <Words>1939</Words>
  <Application>Microsoft Macintosh PowerPoint</Application>
  <PresentationFormat>Panorámica</PresentationFormat>
  <Paragraphs>321</Paragraphs>
  <Slides>37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8" baseType="lpstr">
      <vt:lpstr>Arial</vt:lpstr>
      <vt:lpstr>Bookman Old Style</vt:lpstr>
      <vt:lpstr>Calibri</vt:lpstr>
      <vt:lpstr>Courier New</vt:lpstr>
      <vt:lpstr>Helvetica 65 Medium</vt:lpstr>
      <vt:lpstr>Tahoma</vt:lpstr>
      <vt:lpstr>Times New Roman</vt:lpstr>
      <vt:lpstr>Tw Cen MT</vt:lpstr>
      <vt:lpstr>Verdana</vt:lpstr>
      <vt:lpstr>Wingdings</vt:lpstr>
      <vt:lpstr>Gota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EMPRENDEDOR</dc:title>
  <dc:creator>Usuario de Microsoft Office</dc:creator>
  <cp:lastModifiedBy>Juan Francisco VELASCO MORENO</cp:lastModifiedBy>
  <cp:revision>42</cp:revision>
  <dcterms:created xsi:type="dcterms:W3CDTF">2020-06-09T18:19:44Z</dcterms:created>
  <dcterms:modified xsi:type="dcterms:W3CDTF">2022-08-23T11:39:58Z</dcterms:modified>
</cp:coreProperties>
</file>