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12"/>
  </p:notesMasterIdLst>
  <p:sldIdLst>
    <p:sldId id="256" r:id="rId2"/>
    <p:sldId id="258" r:id="rId3"/>
    <p:sldId id="259" r:id="rId4"/>
    <p:sldId id="270" r:id="rId5"/>
    <p:sldId id="263" r:id="rId6"/>
    <p:sldId id="265" r:id="rId7"/>
    <p:sldId id="264" r:id="rId8"/>
    <p:sldId id="271" r:id="rId9"/>
    <p:sldId id="268" r:id="rId10"/>
    <p:sldId id="33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6405"/>
  </p:normalViewPr>
  <p:slideViewPr>
    <p:cSldViewPr snapToGrid="0" snapToObjects="1">
      <p:cViewPr varScale="1">
        <p:scale>
          <a:sx n="109" d="100"/>
          <a:sy n="109" d="100"/>
        </p:scale>
        <p:origin x="216" y="560"/>
      </p:cViewPr>
      <p:guideLst/>
    </p:cSldViewPr>
  </p:slideViewPr>
  <p:outlineViewPr>
    <p:cViewPr>
      <p:scale>
        <a:sx n="33" d="100"/>
        <a:sy n="33" d="100"/>
      </p:scale>
      <p:origin x="0" y="-4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1FCFC-EAF6-F242-8C1E-AE9CDDF3BF61}" type="datetimeFigureOut">
              <a:rPr lang="es-ES" smtClean="0"/>
              <a:t>23/8/22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3B802-291A-BA45-8050-0ADAA9844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72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068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5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117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06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47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30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70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7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285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69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74-AB61-6A41-91C2-93270BEB39E7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3E25-8418-7B44-BDC3-7B7286C347E9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73B9-E366-0E41-A618-73EE38776894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FD2F-71B4-534F-A80C-6D114345F49A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708-E913-AD42-8A4C-6BDD8F29EF66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7092-AD18-CE41-A2DB-EC86600D597B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CA3E-F5DA-FC4B-AAB5-0694D420FA86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664-13D3-D24B-9448-6113BE9CFC6D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DE2C-83E7-7648-BBDA-3173FF5419EA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5CB8-9E5F-8848-A10E-61D7C6928D60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8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C110-26CC-744F-80DE-643C34301F05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73C9-8428-BF4D-B55A-785EF994117B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AAB2-AC5F-9347-A08E-81FDF5F845A1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1B5E-60A6-EB45-83EC-52E19D8C189C}" type="datetime1">
              <a:rPr lang="es-ES" smtClean="0"/>
              <a:t>23/8/22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830F-83EF-4F48-8430-1EFAF30EA4C6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0D27-B336-5045-AC22-3C86DC078CEC}" type="datetime1">
              <a:rPr lang="es-ES" smtClean="0"/>
              <a:t>23/8/22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97B0-A678-7C44-82EF-15DC3E1D6597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23EC-D4E7-3B45-B308-350FA4DE6D0B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FEM FUTUR 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7CCE06-80F6-7149-8BD4-9DE20F323A87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1BCB5-7EAE-3246-9663-7D3FAF5D5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7159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6600" dirty="0"/>
            </a:br>
            <a:r>
              <a:rPr lang="es-ES" sz="6600" dirty="0"/>
              <a:t>EL EMPRENDEDOR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505D78-309B-914C-9091-A69D77693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023" y="3328565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Secot valencia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FEM FUTUR 7ª edición 2022 / 2023</a:t>
            </a:r>
          </a:p>
          <a:p>
            <a:r>
              <a:rPr lang="es-ES" sz="2400" dirty="0">
                <a:solidFill>
                  <a:schemeClr val="tx1"/>
                </a:solidFill>
              </a:rPr>
              <a:t>FASE Nº 1, PILDORA 1. B.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7D60F61-36E6-E647-9DA8-9F32F343444F}"/>
              </a:ext>
            </a:extLst>
          </p:cNvPr>
          <p:cNvSpPr txBox="1"/>
          <p:nvPr/>
        </p:nvSpPr>
        <p:spPr>
          <a:xfrm>
            <a:off x="4771292" y="5165435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Andrés Esteve y Modesto Encabo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F7B59A2-FE9D-B348-9B85-D356C4E0DBA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557" y="252431"/>
            <a:ext cx="3470519" cy="11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E108537-27E9-D04A-A0A8-9AB2BD6C7B8B}"/>
              </a:ext>
            </a:extLst>
          </p:cNvPr>
          <p:cNvSpPr txBox="1"/>
          <p:nvPr/>
        </p:nvSpPr>
        <p:spPr>
          <a:xfrm>
            <a:off x="2970525" y="2178223"/>
            <a:ext cx="5987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Fem Futur 7ª edición </a:t>
            </a:r>
          </a:p>
          <a:p>
            <a:pPr algn="ctr"/>
            <a:r>
              <a:rPr lang="es-ES" sz="3200" dirty="0"/>
              <a:t>SECOT VALENCIA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6D642B3-6286-8D40-ADC5-793C341B5786}"/>
              </a:ext>
            </a:extLst>
          </p:cNvPr>
          <p:cNvSpPr txBox="1"/>
          <p:nvPr/>
        </p:nvSpPr>
        <p:spPr>
          <a:xfrm>
            <a:off x="5265174" y="4969707"/>
            <a:ext cx="2300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2022 / 2023</a:t>
            </a:r>
          </a:p>
          <a:p>
            <a:endParaRPr lang="es-ES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3751C06E-1938-C34F-8487-10D0E18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10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F7B3DAC-6222-1F48-B941-B6EEBE747F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DDA81B1-9588-2646-9A0F-224397A6435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557" y="252431"/>
            <a:ext cx="3470519" cy="119366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CE3E6F2-CAC7-B341-A4C6-C9ADA7A20AAF}"/>
              </a:ext>
            </a:extLst>
          </p:cNvPr>
          <p:cNvSpPr txBox="1"/>
          <p:nvPr/>
        </p:nvSpPr>
        <p:spPr>
          <a:xfrm>
            <a:off x="2651710" y="3987566"/>
            <a:ext cx="72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SECOT, AYUDAMOS AL EMPRENDIMIENTO Y A CREAR EMPRESAS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857FB93-8640-C643-A7EE-0EE8DD93FD6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3825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Emprender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9800" y="2585626"/>
            <a:ext cx="7772400" cy="3723694"/>
          </a:xfrm>
        </p:spPr>
        <p:txBody>
          <a:bodyPr/>
          <a:lstStyle/>
          <a:p>
            <a:r>
              <a:rPr lang="es-ES" dirty="0"/>
              <a:t>Define este termino la Real Academia Española como: </a:t>
            </a:r>
          </a:p>
          <a:p>
            <a:r>
              <a:rPr lang="es-ES" dirty="0"/>
              <a:t>Acometer y comenzar una obra, un negocio, un empeño, especialmente si encierran dificultad o peligro</a:t>
            </a:r>
          </a:p>
          <a:p>
            <a:r>
              <a:rPr lang="es-ES" dirty="0"/>
              <a:t>Tomar el camino con resolución de llegar a un punto.</a:t>
            </a:r>
          </a:p>
        </p:txBody>
      </p:sp>
      <p:pic>
        <p:nvPicPr>
          <p:cNvPr id="3075" name="Picture 3" descr="C:\Users\Paco\AppData\Local\Microsoft\Windows\Temporary Internet Files\Content.IE5\I8767A3F\MC9004106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03" y="2535573"/>
            <a:ext cx="1600889" cy="178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535EBFF-DBC3-5141-89D4-769B9C93344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C4488C-105E-FB44-9860-DB43EC11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8BC921-2AA6-FD40-9C9F-1B2540EE0E5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D40D02C-6023-7742-A3F5-CF63DE256DA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56202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92" y="3681392"/>
            <a:ext cx="1597598" cy="197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60990" y="634180"/>
            <a:ext cx="3789902" cy="1676603"/>
          </a:xfrm>
        </p:spPr>
        <p:txBody>
          <a:bodyPr>
            <a:normAutofit fontScale="90000"/>
          </a:bodyPr>
          <a:lstStyle/>
          <a:p>
            <a:r>
              <a:rPr lang="es-ES" sz="4100" dirty="0"/>
              <a:t>Quien puede ser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71055" y="2438401"/>
            <a:ext cx="3789902" cy="3785419"/>
          </a:xfrm>
        </p:spPr>
        <p:txBody>
          <a:bodyPr>
            <a:normAutofit lnSpcReduction="10000"/>
          </a:bodyPr>
          <a:lstStyle/>
          <a:p>
            <a:r>
              <a:rPr lang="es-ES" sz="1700" dirty="0"/>
              <a:t>Hay muchas definiciones de quien puede ser emprendedor, para nosotros diremos que:</a:t>
            </a:r>
          </a:p>
          <a:p>
            <a:r>
              <a:rPr lang="es-ES" sz="1700" dirty="0"/>
              <a:t>Para ser emprendedor solo hace falta ganas de hacer algo.</a:t>
            </a:r>
          </a:p>
          <a:p>
            <a:r>
              <a:rPr lang="es-ES" sz="1700" dirty="0"/>
              <a:t>Para ser emprendedor tienes que tener ilusión y pasión, por hacer algo</a:t>
            </a:r>
          </a:p>
          <a:p>
            <a:r>
              <a:rPr lang="es-ES" sz="1700" dirty="0"/>
              <a:t>Para ser emprendedor has de tener “una idea” y querer ponerla en  práctica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20C12-F66C-C246-9AB5-751D528F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E8E0E81-9A30-0040-8C6C-76E7EAAA4F3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7C464FB-634E-3941-812E-8C555D6346F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B6C10EE-C3FC-974A-84BA-8A1A604C0F4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07266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40C958CE-7A25-A041-8CE6-9CADE17A330C}"/>
              </a:ext>
            </a:extLst>
          </p:cNvPr>
          <p:cNvSpPr txBox="1">
            <a:spLocks/>
          </p:cNvSpPr>
          <p:nvPr/>
        </p:nvSpPr>
        <p:spPr>
          <a:xfrm>
            <a:off x="1481415" y="267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         El emprendedor</a:t>
            </a: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88CD5800-A34B-724A-9CC1-7BD12646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511" y="1850855"/>
            <a:ext cx="10364452" cy="4229651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s-ES" sz="5100" dirty="0"/>
              <a:t>Tiene que tener:</a:t>
            </a:r>
          </a:p>
          <a:p>
            <a:pPr lvl="1"/>
            <a:r>
              <a:rPr lang="es-ES" sz="6000" dirty="0"/>
              <a:t>Compromiso</a:t>
            </a:r>
          </a:p>
          <a:p>
            <a:pPr lvl="1"/>
            <a:r>
              <a:rPr lang="es-ES" sz="6000" dirty="0"/>
              <a:t>Aptitud</a:t>
            </a:r>
          </a:p>
          <a:p>
            <a:pPr lvl="1"/>
            <a:r>
              <a:rPr lang="es-ES" sz="6000" dirty="0"/>
              <a:t>Responsabilidad</a:t>
            </a:r>
          </a:p>
          <a:p>
            <a:pPr lvl="1"/>
            <a:r>
              <a:rPr lang="es-ES" sz="6000" dirty="0"/>
              <a:t>Pasión</a:t>
            </a:r>
          </a:p>
          <a:p>
            <a:pPr lvl="1"/>
            <a:r>
              <a:rPr lang="es-ES" sz="6000" dirty="0"/>
              <a:t>Estrategia</a:t>
            </a:r>
          </a:p>
          <a:p>
            <a:pPr lvl="1"/>
            <a:r>
              <a:rPr lang="es-ES" sz="6000" dirty="0"/>
              <a:t>Capital</a:t>
            </a:r>
          </a:p>
          <a:p>
            <a:pPr lvl="1"/>
            <a:r>
              <a:rPr lang="es-ES" sz="6000" dirty="0"/>
              <a:t>Innovación</a:t>
            </a:r>
          </a:p>
          <a:p>
            <a:pPr lvl="1"/>
            <a:r>
              <a:rPr lang="es-ES" sz="6000" dirty="0"/>
              <a:t>Liderazgo</a:t>
            </a:r>
          </a:p>
        </p:txBody>
      </p:sp>
      <p:pic>
        <p:nvPicPr>
          <p:cNvPr id="6" name="Picture 2" descr="C:\Users\Paco\AppData\Local\Microsoft\Windows\Temporary Internet Files\Content.IE5\0TTDGI0T\MP900178816[1].jpg">
            <a:extLst>
              <a:ext uri="{FF2B5EF4-FFF2-40B4-BE49-F238E27FC236}">
                <a16:creationId xmlns:a16="http://schemas.microsoft.com/office/drawing/2014/main" id="{D6F90947-1F4C-2140-ABCF-4E334E724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325" y="1578025"/>
            <a:ext cx="3657600" cy="242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aco\AppData\Local\Microsoft\Windows\Temporary Internet Files\Content.IE5\63DRYJ2G\MC900056772[1].wmf">
            <a:extLst>
              <a:ext uri="{FF2B5EF4-FFF2-40B4-BE49-F238E27FC236}">
                <a16:creationId xmlns:a16="http://schemas.microsoft.com/office/drawing/2014/main" id="{EE6DFE58-2ED1-6A41-8B1E-31B40FC1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479443"/>
            <a:ext cx="1833895" cy="16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B5E2A2D-7346-FD4E-B36C-A02A8F77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3DA7D9B-454D-754A-B2F4-FB1488C4E32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577190-BDFB-094C-8D2E-DD9CDFDBF54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5EF3E5B-7E77-CD40-AB22-52D3CB2F3FE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5032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80769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/>
              <a:t>Tiene que tener:</a:t>
            </a:r>
          </a:p>
          <a:p>
            <a:pPr lvl="1"/>
            <a:r>
              <a:rPr lang="es-ES" sz="3800" dirty="0"/>
              <a:t>Iniciativa</a:t>
            </a:r>
          </a:p>
          <a:p>
            <a:pPr lvl="1"/>
            <a:r>
              <a:rPr lang="es-ES" sz="3800" dirty="0"/>
              <a:t>liderazgo</a:t>
            </a:r>
          </a:p>
          <a:p>
            <a:pPr lvl="1"/>
            <a:r>
              <a:rPr lang="es-ES" sz="3800" dirty="0"/>
              <a:t>Capacidad</a:t>
            </a:r>
          </a:p>
          <a:p>
            <a:pPr lvl="1"/>
            <a:r>
              <a:rPr lang="es-ES" sz="3800" dirty="0"/>
              <a:t>Asunción de riesgos</a:t>
            </a:r>
          </a:p>
          <a:p>
            <a:pPr lvl="1"/>
            <a:r>
              <a:rPr lang="es-ES" sz="3800" dirty="0"/>
              <a:t>Proactividad</a:t>
            </a:r>
          </a:p>
          <a:p>
            <a:pPr lvl="1"/>
            <a:r>
              <a:rPr lang="es-ES" sz="3800" dirty="0"/>
              <a:t>Autoestima</a:t>
            </a:r>
          </a:p>
          <a:p>
            <a:pPr lvl="1"/>
            <a:r>
              <a:rPr lang="es-ES" sz="3800" dirty="0"/>
              <a:t>Gestión</a:t>
            </a:r>
          </a:p>
          <a:p>
            <a:pPr lvl="1"/>
            <a:r>
              <a:rPr lang="es-ES" sz="3800" dirty="0"/>
              <a:t>Motivación</a:t>
            </a:r>
          </a:p>
          <a:p>
            <a:pPr lvl="1"/>
            <a:r>
              <a:rPr lang="es-ES" sz="3800" dirty="0"/>
              <a:t>Organización</a:t>
            </a:r>
          </a:p>
          <a:p>
            <a:pPr lvl="1"/>
            <a:r>
              <a:rPr lang="es-ES" sz="3800" dirty="0"/>
              <a:t>Comunicación</a:t>
            </a:r>
          </a:p>
        </p:txBody>
      </p:sp>
      <p:pic>
        <p:nvPicPr>
          <p:cNvPr id="1026" name="Picture 2" descr="C:\Users\Paco\AppData\Local\Microsoft\Windows\Temporary Internet Files\Content.IE5\LPKU7U7T\MC9002792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61" y="2827261"/>
            <a:ext cx="1089050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08C28C-8FAD-9347-85B6-A4FF8D3C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7170410-DF52-7044-B32D-7C421816355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FF2FE86-EAA2-5E46-B250-41792DF966F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9D24CEB-610D-D540-884E-10B8AFCE269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21552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3773" y="1837211"/>
            <a:ext cx="10364452" cy="4046064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/>
              <a:t>Iniciativa, para poner en marcha su idea</a:t>
            </a:r>
          </a:p>
          <a:p>
            <a:r>
              <a:rPr lang="es-ES" sz="3200" dirty="0"/>
              <a:t>Liderazgo, ser capaz de liderar su equipo</a:t>
            </a:r>
          </a:p>
          <a:p>
            <a:r>
              <a:rPr lang="es-ES" sz="3200" dirty="0"/>
              <a:t>Capacidad, para rodearse de buenos elementos</a:t>
            </a:r>
          </a:p>
          <a:p>
            <a:r>
              <a:rPr lang="es-ES" sz="3200" dirty="0"/>
              <a:t>Asunción de riesgos, aceptarlos tras valorarlos</a:t>
            </a:r>
          </a:p>
          <a:p>
            <a:r>
              <a:rPr lang="es-ES" sz="3200" dirty="0"/>
              <a:t>Proactividad, no esperar que lleguen, anticiparse</a:t>
            </a:r>
          </a:p>
          <a:p>
            <a:r>
              <a:rPr lang="es-ES" sz="3200" dirty="0"/>
              <a:t>Autoestima, confianza en si mismo</a:t>
            </a:r>
          </a:p>
          <a:p>
            <a:r>
              <a:rPr lang="es-ES" sz="3200" dirty="0"/>
              <a:t>Gestión, ser capaz de dirigir</a:t>
            </a:r>
          </a:p>
          <a:p>
            <a:r>
              <a:rPr lang="es-ES" sz="3200" dirty="0"/>
              <a:t>Motivación, estar ilusionado</a:t>
            </a:r>
          </a:p>
          <a:p>
            <a:r>
              <a:rPr lang="es-ES" sz="3200" dirty="0"/>
              <a:t>Organización, preparar las necesidades </a:t>
            </a:r>
          </a:p>
          <a:p>
            <a:r>
              <a:rPr lang="es-ES" sz="3200" dirty="0"/>
              <a:t>Comunicación, comunicar las ideas y objetivos </a:t>
            </a:r>
          </a:p>
          <a:p>
            <a:endParaRPr lang="es-ES" dirty="0"/>
          </a:p>
        </p:txBody>
      </p:sp>
      <p:pic>
        <p:nvPicPr>
          <p:cNvPr id="1026" name="Picture 2" descr="C:\Users\Paco\AppData\Local\Microsoft\Windows\INetCache\IE\XDD2GXQE\leader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740" y="2843107"/>
            <a:ext cx="20162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5A4F80-E26A-6349-81E1-9AD44E37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2A14A1F-6123-2F42-9F67-9E543228C32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8181AC-3364-D34F-A2F7-B8A4B9F46EA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C6FDC72-D877-234A-8709-8EC5CC1CF223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4290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5001"/>
          </a:xfrm>
        </p:spPr>
        <p:txBody>
          <a:bodyPr/>
          <a:lstStyle/>
          <a:p>
            <a:r>
              <a:rPr lang="es-ES" dirty="0"/>
              <a:t>El Plan de Empresa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713519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/>
              <a:t>Para poder planificar correctamente las diferentes etapas de la puesta en funcionamiento de una idea, existen varias formas, la mas adecuada es: </a:t>
            </a:r>
          </a:p>
          <a:p>
            <a:pPr lvl="3"/>
            <a:r>
              <a:rPr lang="es-ES" sz="4000" dirty="0"/>
              <a:t>El Plan de Empresa</a:t>
            </a:r>
          </a:p>
          <a:p>
            <a:r>
              <a:rPr lang="es-ES" dirty="0"/>
              <a:t>El Plan de Empresa es el documento que nos sirve para sistematizar las diferentes actividades previas a la puesta en marcha de la idea, aunando en un documento todos los aspectos previos necesarios a dicha acción</a:t>
            </a:r>
          </a:p>
        </p:txBody>
      </p:sp>
      <p:pic>
        <p:nvPicPr>
          <p:cNvPr id="7170" name="Picture 2" descr="C:\Users\Paco\AppData\Local\Microsoft\Windows\Temporary Internet Files\Content.IE5\I8767A3F\MM90035449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935" y="2977323"/>
            <a:ext cx="136815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47382722-FB9A-3642-BB01-3D4ACDAD60D2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E054C0-CF63-4640-8370-45E5F5F7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62E5041-EB46-B541-9C0F-AE791BBE56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EBA2081-38C0-9D4D-ACC5-4028E40253F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49CCC4E-EB4A-C743-A970-A218AB52E2D2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4037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id="{120A232A-54D1-6D4D-94B4-86A80BA6B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532313"/>
            <a:ext cx="90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Pensar</a:t>
            </a:r>
          </a:p>
        </p:txBody>
      </p:sp>
      <p:sp>
        <p:nvSpPr>
          <p:cNvPr id="6" name="4 CuadroTexto">
            <a:extLst>
              <a:ext uri="{FF2B5EF4-FFF2-40B4-BE49-F238E27FC236}">
                <a16:creationId xmlns:a16="http://schemas.microsoft.com/office/drawing/2014/main" id="{CF91D39B-0D00-FE4C-AE87-68E60C5BD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93382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Escribir</a:t>
            </a:r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4CEA044B-3715-3942-BA33-8F6D47319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3316288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Planificar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BA3FAA85-29B6-1B49-871C-C7868851D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175" y="2220913"/>
            <a:ext cx="1703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Dirigir/Decidir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9B272BEF-33C5-BF4E-97A3-2B79D652A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743075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Controlar</a:t>
            </a:r>
          </a:p>
        </p:txBody>
      </p:sp>
      <p:sp>
        <p:nvSpPr>
          <p:cNvPr id="10" name="8 CuadroTexto">
            <a:extLst>
              <a:ext uri="{FF2B5EF4-FFF2-40B4-BE49-F238E27FC236}">
                <a16:creationId xmlns:a16="http://schemas.microsoft.com/office/drawing/2014/main" id="{63CD6B60-1FE9-BC4A-B9C6-C507B644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160" y="126659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Analizar</a:t>
            </a:r>
          </a:p>
        </p:txBody>
      </p:sp>
      <p:sp>
        <p:nvSpPr>
          <p:cNvPr id="11" name="9 CuadroTexto">
            <a:extLst>
              <a:ext uri="{FF2B5EF4-FFF2-40B4-BE49-F238E27FC236}">
                <a16:creationId xmlns:a16="http://schemas.microsoft.com/office/drawing/2014/main" id="{33804BE0-EB96-1E4E-8839-729D0E74A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239" y="812580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Ajustar/Corregir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6B185D4-20B5-594F-AF7C-321B377B32E6}"/>
              </a:ext>
            </a:extLst>
          </p:cNvPr>
          <p:cNvSpPr/>
          <p:nvPr/>
        </p:nvSpPr>
        <p:spPr>
          <a:xfrm>
            <a:off x="1395317" y="632174"/>
            <a:ext cx="216024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6000" b="1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Éxito</a:t>
            </a:r>
          </a:p>
        </p:txBody>
      </p:sp>
      <p:sp>
        <p:nvSpPr>
          <p:cNvPr id="13" name="13 CuadroTexto">
            <a:extLst>
              <a:ext uri="{FF2B5EF4-FFF2-40B4-BE49-F238E27FC236}">
                <a16:creationId xmlns:a16="http://schemas.microsoft.com/office/drawing/2014/main" id="{7ACE50BB-5701-A04F-B419-2FA3A07F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9" y="2749550"/>
            <a:ext cx="204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Organizar/Actuar</a:t>
            </a:r>
          </a:p>
        </p:txBody>
      </p:sp>
      <p:sp>
        <p:nvSpPr>
          <p:cNvPr id="14" name="14 Llamada de nube">
            <a:extLst>
              <a:ext uri="{FF2B5EF4-FFF2-40B4-BE49-F238E27FC236}">
                <a16:creationId xmlns:a16="http://schemas.microsoft.com/office/drawing/2014/main" id="{7A425B1A-99DE-BF49-BD8A-445083547091}"/>
              </a:ext>
            </a:extLst>
          </p:cNvPr>
          <p:cNvSpPr/>
          <p:nvPr/>
        </p:nvSpPr>
        <p:spPr>
          <a:xfrm>
            <a:off x="1657350" y="4425951"/>
            <a:ext cx="1225550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15 Rectángulo">
            <a:extLst>
              <a:ext uri="{FF2B5EF4-FFF2-40B4-BE49-F238E27FC236}">
                <a16:creationId xmlns:a16="http://schemas.microsoft.com/office/drawing/2014/main" id="{686F4590-5795-E84E-B2C6-B3F0964A6B70}"/>
              </a:ext>
            </a:extLst>
          </p:cNvPr>
          <p:cNvSpPr/>
          <p:nvPr/>
        </p:nvSpPr>
        <p:spPr>
          <a:xfrm>
            <a:off x="2566988" y="3908425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16 Llamada de nube">
            <a:extLst>
              <a:ext uri="{FF2B5EF4-FFF2-40B4-BE49-F238E27FC236}">
                <a16:creationId xmlns:a16="http://schemas.microsoft.com/office/drawing/2014/main" id="{D8E84A2C-C368-994C-A50A-ED0F8FB39184}"/>
              </a:ext>
            </a:extLst>
          </p:cNvPr>
          <p:cNvSpPr/>
          <p:nvPr/>
        </p:nvSpPr>
        <p:spPr>
          <a:xfrm>
            <a:off x="3287714" y="3248026"/>
            <a:ext cx="1368425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7" name="17 Rectángulo">
            <a:extLst>
              <a:ext uri="{FF2B5EF4-FFF2-40B4-BE49-F238E27FC236}">
                <a16:creationId xmlns:a16="http://schemas.microsoft.com/office/drawing/2014/main" id="{2EF8F286-B5E9-F643-8635-FD9AEB535A33}"/>
              </a:ext>
            </a:extLst>
          </p:cNvPr>
          <p:cNvSpPr/>
          <p:nvPr/>
        </p:nvSpPr>
        <p:spPr>
          <a:xfrm>
            <a:off x="4151313" y="2708276"/>
            <a:ext cx="2089150" cy="49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8" name="18 Rectángulo redondeado">
            <a:extLst>
              <a:ext uri="{FF2B5EF4-FFF2-40B4-BE49-F238E27FC236}">
                <a16:creationId xmlns:a16="http://schemas.microsoft.com/office/drawing/2014/main" id="{CE6D0965-0376-E340-AEDB-74C119711ACB}"/>
              </a:ext>
            </a:extLst>
          </p:cNvPr>
          <p:cNvSpPr/>
          <p:nvPr/>
        </p:nvSpPr>
        <p:spPr>
          <a:xfrm>
            <a:off x="5414964" y="2220913"/>
            <a:ext cx="1919287" cy="400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9" name="20 Rectángulo redondeado">
            <a:extLst>
              <a:ext uri="{FF2B5EF4-FFF2-40B4-BE49-F238E27FC236}">
                <a16:creationId xmlns:a16="http://schemas.microsoft.com/office/drawing/2014/main" id="{76F5DE21-ACF4-5140-B183-42BAB3755F69}"/>
              </a:ext>
            </a:extLst>
          </p:cNvPr>
          <p:cNvSpPr/>
          <p:nvPr/>
        </p:nvSpPr>
        <p:spPr>
          <a:xfrm>
            <a:off x="6888163" y="1773239"/>
            <a:ext cx="1439862" cy="358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21 Llamada de nube">
            <a:extLst>
              <a:ext uri="{FF2B5EF4-FFF2-40B4-BE49-F238E27FC236}">
                <a16:creationId xmlns:a16="http://schemas.microsoft.com/office/drawing/2014/main" id="{8A7684CD-7782-FA4F-95A9-961BDC440F54}"/>
              </a:ext>
            </a:extLst>
          </p:cNvPr>
          <p:cNvSpPr/>
          <p:nvPr/>
        </p:nvSpPr>
        <p:spPr>
          <a:xfrm>
            <a:off x="7459092" y="1281726"/>
            <a:ext cx="1490662" cy="411163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22 Rectángulo redondeado">
            <a:extLst>
              <a:ext uri="{FF2B5EF4-FFF2-40B4-BE49-F238E27FC236}">
                <a16:creationId xmlns:a16="http://schemas.microsoft.com/office/drawing/2014/main" id="{C555ECFD-A27D-CD43-BA62-4D2B5F3872E8}"/>
              </a:ext>
            </a:extLst>
          </p:cNvPr>
          <p:cNvSpPr/>
          <p:nvPr/>
        </p:nvSpPr>
        <p:spPr>
          <a:xfrm>
            <a:off x="8124639" y="799254"/>
            <a:ext cx="1892300" cy="400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30 CuadroTexto">
            <a:extLst>
              <a:ext uri="{FF2B5EF4-FFF2-40B4-BE49-F238E27FC236}">
                <a16:creationId xmlns:a16="http://schemas.microsoft.com/office/drawing/2014/main" id="{C9EF9974-71E1-5D45-94EF-849D71795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3951675"/>
            <a:ext cx="43497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 – Previa o Introductoria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	B – Operativa y Gestión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		C – Control y Revisión </a:t>
            </a:r>
          </a:p>
        </p:txBody>
      </p:sp>
      <p:sp>
        <p:nvSpPr>
          <p:cNvPr id="23" name="31 Pergamino horizontal">
            <a:extLst>
              <a:ext uri="{FF2B5EF4-FFF2-40B4-BE49-F238E27FC236}">
                <a16:creationId xmlns:a16="http://schemas.microsoft.com/office/drawing/2014/main" id="{0038E1B0-63DD-DF47-A353-8358E311EC33}"/>
              </a:ext>
            </a:extLst>
          </p:cNvPr>
          <p:cNvSpPr/>
          <p:nvPr/>
        </p:nvSpPr>
        <p:spPr>
          <a:xfrm>
            <a:off x="6024564" y="3716337"/>
            <a:ext cx="4537075" cy="1373187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4" name="3 Flecha arriba">
            <a:extLst>
              <a:ext uri="{FF2B5EF4-FFF2-40B4-BE49-F238E27FC236}">
                <a16:creationId xmlns:a16="http://schemas.microsoft.com/office/drawing/2014/main" id="{6B8D5D0E-46B5-1D43-BE35-3C5967084566}"/>
              </a:ext>
            </a:extLst>
          </p:cNvPr>
          <p:cNvSpPr/>
          <p:nvPr/>
        </p:nvSpPr>
        <p:spPr>
          <a:xfrm rot="3690306">
            <a:off x="6186380" y="-1119775"/>
            <a:ext cx="395288" cy="8953738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4 Flecha izquierda">
            <a:extLst>
              <a:ext uri="{FF2B5EF4-FFF2-40B4-BE49-F238E27FC236}">
                <a16:creationId xmlns:a16="http://schemas.microsoft.com/office/drawing/2014/main" id="{46EB186A-AA38-754A-83FB-EC640262E465}"/>
              </a:ext>
            </a:extLst>
          </p:cNvPr>
          <p:cNvSpPr/>
          <p:nvPr/>
        </p:nvSpPr>
        <p:spPr>
          <a:xfrm>
            <a:off x="3808502" y="1098595"/>
            <a:ext cx="3543300" cy="288925"/>
          </a:xfrm>
          <a:prstGeom prst="leftArrow">
            <a:avLst/>
          </a:prstGeom>
          <a:solidFill>
            <a:schemeClr val="accent2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6" name="7 Abrir llave">
            <a:extLst>
              <a:ext uri="{FF2B5EF4-FFF2-40B4-BE49-F238E27FC236}">
                <a16:creationId xmlns:a16="http://schemas.microsoft.com/office/drawing/2014/main" id="{AD8284B0-CE2F-7240-A16C-9D17CC242BE4}"/>
              </a:ext>
            </a:extLst>
          </p:cNvPr>
          <p:cNvSpPr/>
          <p:nvPr/>
        </p:nvSpPr>
        <p:spPr>
          <a:xfrm rot="3502487">
            <a:off x="1754188" y="3343276"/>
            <a:ext cx="658813" cy="995362"/>
          </a:xfrm>
          <a:prstGeom prst="leftBrace">
            <a:avLst>
              <a:gd name="adj1" fmla="val 8333"/>
              <a:gd name="adj2" fmla="val 459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7" name="8 Abrir llave">
            <a:extLst>
              <a:ext uri="{FF2B5EF4-FFF2-40B4-BE49-F238E27FC236}">
                <a16:creationId xmlns:a16="http://schemas.microsoft.com/office/drawing/2014/main" id="{D470EB4B-523F-CD47-A80F-F4FCD2613AA0}"/>
              </a:ext>
            </a:extLst>
          </p:cNvPr>
          <p:cNvSpPr/>
          <p:nvPr/>
        </p:nvSpPr>
        <p:spPr>
          <a:xfrm rot="3531328">
            <a:off x="4000500" y="1241425"/>
            <a:ext cx="565150" cy="2520950"/>
          </a:xfrm>
          <a:prstGeom prst="leftBrace">
            <a:avLst>
              <a:gd name="adj1" fmla="val 8333"/>
              <a:gd name="adj2" fmla="val 46302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9 CuadroTexto">
            <a:extLst>
              <a:ext uri="{FF2B5EF4-FFF2-40B4-BE49-F238E27FC236}">
                <a16:creationId xmlns:a16="http://schemas.microsoft.com/office/drawing/2014/main" id="{802F9978-E166-7C4B-8E8B-6DE7A16E8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3284539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0">
                <a:solidFill>
                  <a:prstClr val="black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9" name="10 CuadroTexto">
            <a:extLst>
              <a:ext uri="{FF2B5EF4-FFF2-40B4-BE49-F238E27FC236}">
                <a16:creationId xmlns:a16="http://schemas.microsoft.com/office/drawing/2014/main" id="{D8103167-383D-6C40-84D1-40DF32A60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1852613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0">
                <a:solidFill>
                  <a:prstClr val="black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1" name="1 Llamada de nube">
            <a:extLst>
              <a:ext uri="{FF2B5EF4-FFF2-40B4-BE49-F238E27FC236}">
                <a16:creationId xmlns:a16="http://schemas.microsoft.com/office/drawing/2014/main" id="{437A7D50-2A06-F240-B369-B72023FA7FA5}"/>
              </a:ext>
            </a:extLst>
          </p:cNvPr>
          <p:cNvSpPr/>
          <p:nvPr/>
        </p:nvSpPr>
        <p:spPr>
          <a:xfrm>
            <a:off x="6221414" y="2168526"/>
            <a:ext cx="1169987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2" name="5 Llamada de nube">
            <a:extLst>
              <a:ext uri="{FF2B5EF4-FFF2-40B4-BE49-F238E27FC236}">
                <a16:creationId xmlns:a16="http://schemas.microsoft.com/office/drawing/2014/main" id="{EF826AD7-D3F4-C045-B586-35B6F7B91C04}"/>
              </a:ext>
            </a:extLst>
          </p:cNvPr>
          <p:cNvSpPr/>
          <p:nvPr/>
        </p:nvSpPr>
        <p:spPr>
          <a:xfrm>
            <a:off x="8472489" y="2314576"/>
            <a:ext cx="1368425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0000"/>
                </a:solidFill>
              </a:rPr>
              <a:t>Pensar</a:t>
            </a:r>
          </a:p>
        </p:txBody>
      </p:sp>
      <p:sp>
        <p:nvSpPr>
          <p:cNvPr id="33" name="6 Rectángulo">
            <a:extLst>
              <a:ext uri="{FF2B5EF4-FFF2-40B4-BE49-F238E27FC236}">
                <a16:creationId xmlns:a16="http://schemas.microsoft.com/office/drawing/2014/main" id="{FE29B235-6389-8149-8878-914D3EDE3293}"/>
              </a:ext>
            </a:extLst>
          </p:cNvPr>
          <p:cNvSpPr/>
          <p:nvPr/>
        </p:nvSpPr>
        <p:spPr>
          <a:xfrm>
            <a:off x="8493179" y="3189524"/>
            <a:ext cx="13684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0000"/>
                </a:solidFill>
              </a:rPr>
              <a:t>Actuar</a:t>
            </a:r>
          </a:p>
        </p:txBody>
      </p:sp>
      <p:sp>
        <p:nvSpPr>
          <p:cNvPr id="34" name="9 CuadroTexto">
            <a:extLst>
              <a:ext uri="{FF2B5EF4-FFF2-40B4-BE49-F238E27FC236}">
                <a16:creationId xmlns:a16="http://schemas.microsoft.com/office/drawing/2014/main" id="{554C1C7B-77C2-2D4E-9CAE-DD7CB20D71AD}"/>
              </a:ext>
            </a:extLst>
          </p:cNvPr>
          <p:cNvSpPr txBox="1"/>
          <p:nvPr/>
        </p:nvSpPr>
        <p:spPr>
          <a:xfrm>
            <a:off x="3197685" y="5476454"/>
            <a:ext cx="6643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</a:rPr>
              <a:t>El Proceso de Emprender – La búsqueda del Éxito</a:t>
            </a:r>
          </a:p>
        </p:txBody>
      </p:sp>
      <p:sp>
        <p:nvSpPr>
          <p:cNvPr id="38" name="Marcador de número de diapositiva 3">
            <a:extLst>
              <a:ext uri="{FF2B5EF4-FFF2-40B4-BE49-F238E27FC236}">
                <a16:creationId xmlns:a16="http://schemas.microsoft.com/office/drawing/2014/main" id="{6D35BDA1-E227-D447-A2F3-D7FF997E0ABD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C79985-9517-2143-AF17-41F44935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AB7A4C62-949C-2D4C-BCCF-1726D97E5B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134231C4-996A-3B4D-8288-4EDF40CAA0B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305" y="41676"/>
            <a:ext cx="2332756" cy="76196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16CC321F-840C-544E-A9C2-F9D31F983752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89345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25456"/>
          </a:xfrm>
        </p:spPr>
        <p:txBody>
          <a:bodyPr/>
          <a:lstStyle/>
          <a:p>
            <a:r>
              <a:rPr lang="es-ES" dirty="0"/>
              <a:t>Miedos del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 no saber como hacerlo</a:t>
            </a:r>
          </a:p>
          <a:p>
            <a:r>
              <a:rPr lang="es-ES" dirty="0"/>
              <a:t>A defraudar</a:t>
            </a:r>
          </a:p>
          <a:p>
            <a:r>
              <a:rPr lang="es-ES" dirty="0"/>
              <a:t>A equivocarse</a:t>
            </a:r>
          </a:p>
          <a:p>
            <a:r>
              <a:rPr lang="es-ES" dirty="0"/>
              <a:t>A no poder</a:t>
            </a:r>
          </a:p>
          <a:p>
            <a:r>
              <a:rPr lang="es-ES" dirty="0"/>
              <a:t>A no ser capaz</a:t>
            </a:r>
          </a:p>
          <a:p>
            <a:pPr lvl="1"/>
            <a:r>
              <a:rPr lang="es-ES" dirty="0"/>
              <a:t>Todos estos miedos se solucionan, con un equipo que te elimine problemas, con una decisión firme, con ganas, con un Asesor que te oiga, ayude y empuje hacia delante y con confianza en uno mismo, porque entre todos no te van a dejar caer, y si caes… </a:t>
            </a:r>
          </a:p>
          <a:p>
            <a:pPr marL="457200" lvl="1" indent="0">
              <a:buNone/>
            </a:pPr>
            <a:r>
              <a:rPr lang="es-ES" sz="3500" dirty="0"/>
              <a:t>Arriba, Aprende y no te pares, sigue Adelante</a:t>
            </a:r>
          </a:p>
        </p:txBody>
      </p:sp>
      <p:pic>
        <p:nvPicPr>
          <p:cNvPr id="6146" name="Picture 2" descr="C:\Users\Paco\AppData\Local\Microsoft\Windows\Temporary Internet Files\Content.IE5\LPKU7U7T\MC9004326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556792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D2E1BC8C-7173-EE41-BADC-80B1A82C94A0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E9D9E7-79BB-B44E-8E1E-580EED59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44D8515-68FF-A54F-9DCB-F6FDAB6240F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9B493A1-71B8-7844-B0A5-5B08FB33CFA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102DE2A-CBBF-5946-818A-185EB9BE0D83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84878018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91</TotalTime>
  <Words>487</Words>
  <Application>Microsoft Macintosh PowerPoint</Application>
  <PresentationFormat>Panorámica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Gota</vt:lpstr>
      <vt:lpstr> EL EMPRENDEDOR</vt:lpstr>
      <vt:lpstr>Emprender</vt:lpstr>
      <vt:lpstr>Quien puede ser emprendedor</vt:lpstr>
      <vt:lpstr>Presentación de PowerPoint</vt:lpstr>
      <vt:lpstr>El emprendedor</vt:lpstr>
      <vt:lpstr>El emprendedor</vt:lpstr>
      <vt:lpstr>El Plan de Empresa</vt:lpstr>
      <vt:lpstr>Presentación de PowerPoint</vt:lpstr>
      <vt:lpstr>Miedos del emprendedor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10</cp:revision>
  <dcterms:created xsi:type="dcterms:W3CDTF">2020-06-09T18:19:44Z</dcterms:created>
  <dcterms:modified xsi:type="dcterms:W3CDTF">2022-08-23T11:24:25Z</dcterms:modified>
</cp:coreProperties>
</file>