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86" r:id="rId1"/>
  </p:sldMasterIdLst>
  <p:notesMasterIdLst>
    <p:notesMasterId r:id="rId1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3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4"/>
    <p:restoredTop sz="96405"/>
  </p:normalViewPr>
  <p:slideViewPr>
    <p:cSldViewPr snapToGrid="0" snapToObjects="1">
      <p:cViewPr varScale="1">
        <p:scale>
          <a:sx n="121" d="100"/>
          <a:sy n="121" d="100"/>
        </p:scale>
        <p:origin x="20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Francisco VELASCO MORENO" userId="9316fdf8-8e65-4147-94f2-566af9432a82" providerId="ADAL" clId="{464A3831-38CE-B043-9BD7-B1F33A932988}"/>
    <pc:docChg chg="modSld">
      <pc:chgData name="Juan Francisco VELASCO MORENO" userId="9316fdf8-8e65-4147-94f2-566af9432a82" providerId="ADAL" clId="{464A3831-38CE-B043-9BD7-B1F33A932988}" dt="2021-09-06T15:41:26.709" v="11" actId="20577"/>
      <pc:docMkLst>
        <pc:docMk/>
      </pc:docMkLst>
      <pc:sldChg chg="modSp mod">
        <pc:chgData name="Juan Francisco VELASCO MORENO" userId="9316fdf8-8e65-4147-94f2-566af9432a82" providerId="ADAL" clId="{464A3831-38CE-B043-9BD7-B1F33A932988}" dt="2021-09-06T15:41:26.709" v="11" actId="20577"/>
        <pc:sldMkLst>
          <pc:docMk/>
          <pc:sldMk cId="1908799994" sldId="256"/>
        </pc:sldMkLst>
        <pc:spChg chg="mod">
          <ac:chgData name="Juan Francisco VELASCO MORENO" userId="9316fdf8-8e65-4147-94f2-566af9432a82" providerId="ADAL" clId="{464A3831-38CE-B043-9BD7-B1F33A932988}" dt="2021-09-06T15:41:26.709" v="11" actId="20577"/>
          <ac:spMkLst>
            <pc:docMk/>
            <pc:sldMk cId="1908799994" sldId="256"/>
            <ac:spMk id="2" creationId="{5D04FD79-C3E1-FF48-B437-3210DAB917F5}"/>
          </ac:spMkLst>
        </pc:spChg>
      </pc:sldChg>
    </pc:docChg>
  </pc:docChgLst>
  <pc:docChgLst>
    <pc:chgData name="Juan Francisco VELASCO MORENO" userId="9316fdf8-8e65-4147-94f2-566af9432a82" providerId="ADAL" clId="{0A6A70D5-2B29-0B48-9F8F-A5CB995D5E3A}"/>
    <pc:docChg chg="custSel modSld">
      <pc:chgData name="Juan Francisco VELASCO MORENO" userId="9316fdf8-8e65-4147-94f2-566af9432a82" providerId="ADAL" clId="{0A6A70D5-2B29-0B48-9F8F-A5CB995D5E3A}" dt="2022-08-23T11:50:08.661" v="29" actId="20577"/>
      <pc:docMkLst>
        <pc:docMk/>
      </pc:docMkLst>
      <pc:sldChg chg="modSp mod">
        <pc:chgData name="Juan Francisco VELASCO MORENO" userId="9316fdf8-8e65-4147-94f2-566af9432a82" providerId="ADAL" clId="{0A6A70D5-2B29-0B48-9F8F-A5CB995D5E3A}" dt="2022-08-23T11:46:45.266" v="7" actId="20577"/>
        <pc:sldMkLst>
          <pc:docMk/>
          <pc:sldMk cId="1908799994" sldId="256"/>
        </pc:sldMkLst>
        <pc:spChg chg="mod">
          <ac:chgData name="Juan Francisco VELASCO MORENO" userId="9316fdf8-8e65-4147-94f2-566af9432a82" providerId="ADAL" clId="{0A6A70D5-2B29-0B48-9F8F-A5CB995D5E3A}" dt="2022-08-23T11:46:45.266" v="7" actId="20577"/>
          <ac:spMkLst>
            <pc:docMk/>
            <pc:sldMk cId="1908799994" sldId="256"/>
            <ac:spMk id="2" creationId="{5D04FD79-C3E1-FF48-B437-3210DAB917F5}"/>
          </ac:spMkLst>
        </pc:spChg>
      </pc:sldChg>
      <pc:sldChg chg="modSp mod">
        <pc:chgData name="Juan Francisco VELASCO MORENO" userId="9316fdf8-8e65-4147-94f2-566af9432a82" providerId="ADAL" clId="{0A6A70D5-2B29-0B48-9F8F-A5CB995D5E3A}" dt="2022-08-23T11:47:39.519" v="13" actId="313"/>
        <pc:sldMkLst>
          <pc:docMk/>
          <pc:sldMk cId="3917154428" sldId="257"/>
        </pc:sldMkLst>
        <pc:spChg chg="mod">
          <ac:chgData name="Juan Francisco VELASCO MORENO" userId="9316fdf8-8e65-4147-94f2-566af9432a82" providerId="ADAL" clId="{0A6A70D5-2B29-0B48-9F8F-A5CB995D5E3A}" dt="2022-08-23T11:47:39.519" v="13" actId="313"/>
          <ac:spMkLst>
            <pc:docMk/>
            <pc:sldMk cId="3917154428" sldId="257"/>
            <ac:spMk id="3" creationId="{71535A67-8911-E443-9E9D-F38BF43C06B8}"/>
          </ac:spMkLst>
        </pc:spChg>
        <pc:spChg chg="mod">
          <ac:chgData name="Juan Francisco VELASCO MORENO" userId="9316fdf8-8e65-4147-94f2-566af9432a82" providerId="ADAL" clId="{0A6A70D5-2B29-0B48-9F8F-A5CB995D5E3A}" dt="2022-08-23T11:47:04.170" v="9" actId="20577"/>
          <ac:spMkLst>
            <pc:docMk/>
            <pc:sldMk cId="3917154428" sldId="257"/>
            <ac:spMk id="12" creationId="{B1D34C19-770E-334A-9A4B-CA36D3B9CFEC}"/>
          </ac:spMkLst>
        </pc:spChg>
      </pc:sldChg>
      <pc:sldChg chg="modSp">
        <pc:chgData name="Juan Francisco VELASCO MORENO" userId="9316fdf8-8e65-4147-94f2-566af9432a82" providerId="ADAL" clId="{0A6A70D5-2B29-0B48-9F8F-A5CB995D5E3A}" dt="2022-08-23T11:47:33.156" v="12" actId="313"/>
        <pc:sldMkLst>
          <pc:docMk/>
          <pc:sldMk cId="3100012292" sldId="262"/>
        </pc:sldMkLst>
        <pc:spChg chg="mod">
          <ac:chgData name="Juan Francisco VELASCO MORENO" userId="9316fdf8-8e65-4147-94f2-566af9432a82" providerId="ADAL" clId="{0A6A70D5-2B29-0B48-9F8F-A5CB995D5E3A}" dt="2022-08-23T11:47:33.156" v="12" actId="313"/>
          <ac:spMkLst>
            <pc:docMk/>
            <pc:sldMk cId="3100012292" sldId="262"/>
            <ac:spMk id="15" creationId="{F0470BD6-EE16-7D41-A4C5-D5ADBC746C34}"/>
          </ac:spMkLst>
        </pc:spChg>
      </pc:sldChg>
      <pc:sldChg chg="modSp">
        <pc:chgData name="Juan Francisco VELASCO MORENO" userId="9316fdf8-8e65-4147-94f2-566af9432a82" providerId="ADAL" clId="{0A6A70D5-2B29-0B48-9F8F-A5CB995D5E3A}" dt="2022-08-23T11:48:43.387" v="14" actId="313"/>
        <pc:sldMkLst>
          <pc:docMk/>
          <pc:sldMk cId="538171561" sldId="266"/>
        </pc:sldMkLst>
        <pc:spChg chg="mod">
          <ac:chgData name="Juan Francisco VELASCO MORENO" userId="9316fdf8-8e65-4147-94f2-566af9432a82" providerId="ADAL" clId="{0A6A70D5-2B29-0B48-9F8F-A5CB995D5E3A}" dt="2022-08-23T11:48:43.387" v="14" actId="313"/>
          <ac:spMkLst>
            <pc:docMk/>
            <pc:sldMk cId="538171561" sldId="266"/>
            <ac:spMk id="11" creationId="{868A5CA7-5D58-974D-A3CE-93A9E4288E34}"/>
          </ac:spMkLst>
        </pc:spChg>
      </pc:sldChg>
      <pc:sldChg chg="modSp">
        <pc:chgData name="Juan Francisco VELASCO MORENO" userId="9316fdf8-8e65-4147-94f2-566af9432a82" providerId="ADAL" clId="{0A6A70D5-2B29-0B48-9F8F-A5CB995D5E3A}" dt="2022-08-23T11:49:09.790" v="16" actId="313"/>
        <pc:sldMkLst>
          <pc:docMk/>
          <pc:sldMk cId="3146380554" sldId="268"/>
        </pc:sldMkLst>
        <pc:spChg chg="mod">
          <ac:chgData name="Juan Francisco VELASCO MORENO" userId="9316fdf8-8e65-4147-94f2-566af9432a82" providerId="ADAL" clId="{0A6A70D5-2B29-0B48-9F8F-A5CB995D5E3A}" dt="2022-08-23T11:49:09.790" v="16" actId="313"/>
          <ac:spMkLst>
            <pc:docMk/>
            <pc:sldMk cId="3146380554" sldId="268"/>
            <ac:spMk id="11" creationId="{7F26F303-2127-C94A-8FBB-ED1E6D40D4CE}"/>
          </ac:spMkLst>
        </pc:spChg>
      </pc:sldChg>
      <pc:sldChg chg="modSp">
        <pc:chgData name="Juan Francisco VELASCO MORENO" userId="9316fdf8-8e65-4147-94f2-566af9432a82" providerId="ADAL" clId="{0A6A70D5-2B29-0B48-9F8F-A5CB995D5E3A}" dt="2022-08-23T11:49:50.701" v="20" actId="313"/>
        <pc:sldMkLst>
          <pc:docMk/>
          <pc:sldMk cId="284523482" sldId="269"/>
        </pc:sldMkLst>
        <pc:spChg chg="mod">
          <ac:chgData name="Juan Francisco VELASCO MORENO" userId="9316fdf8-8e65-4147-94f2-566af9432a82" providerId="ADAL" clId="{0A6A70D5-2B29-0B48-9F8F-A5CB995D5E3A}" dt="2022-08-23T11:49:50.701" v="20" actId="313"/>
          <ac:spMkLst>
            <pc:docMk/>
            <pc:sldMk cId="284523482" sldId="269"/>
            <ac:spMk id="12" creationId="{75F724C3-045D-D142-94AB-1C5F40E6852E}"/>
          </ac:spMkLst>
        </pc:spChg>
      </pc:sldChg>
      <pc:sldChg chg="modSp mod">
        <pc:chgData name="Juan Francisco VELASCO MORENO" userId="9316fdf8-8e65-4147-94f2-566af9432a82" providerId="ADAL" clId="{0A6A70D5-2B29-0B48-9F8F-A5CB995D5E3A}" dt="2022-08-23T11:50:08.661" v="29" actId="20577"/>
        <pc:sldMkLst>
          <pc:docMk/>
          <pc:sldMk cId="1719326283" sldId="372"/>
        </pc:sldMkLst>
        <pc:spChg chg="mod">
          <ac:chgData name="Juan Francisco VELASCO MORENO" userId="9316fdf8-8e65-4147-94f2-566af9432a82" providerId="ADAL" clId="{0A6A70D5-2B29-0B48-9F8F-A5CB995D5E3A}" dt="2022-08-23T11:50:02.143" v="25" actId="20577"/>
          <ac:spMkLst>
            <pc:docMk/>
            <pc:sldMk cId="1719326283" sldId="372"/>
            <ac:spMk id="10" creationId="{DE1A9016-78BF-6F49-ADCE-49CAB84E64C5}"/>
          </ac:spMkLst>
        </pc:spChg>
        <pc:spChg chg="mod">
          <ac:chgData name="Juan Francisco VELASCO MORENO" userId="9316fdf8-8e65-4147-94f2-566af9432a82" providerId="ADAL" clId="{0A6A70D5-2B29-0B48-9F8F-A5CB995D5E3A}" dt="2022-08-23T11:50:08.661" v="29" actId="20577"/>
          <ac:spMkLst>
            <pc:docMk/>
            <pc:sldMk cId="1719326283" sldId="372"/>
            <ac:spMk id="11" creationId="{92BE0219-461D-2A40-A299-DCAC75213806}"/>
          </ac:spMkLst>
        </pc:spChg>
      </pc:sldChg>
    </pc:docChg>
  </pc:docChgLst>
  <pc:docChgLst>
    <pc:chgData name="Juan Francisco VELASCO MORENO" userId="9316fdf8-8e65-4147-94f2-566af9432a82" providerId="ADAL" clId="{0F54EC06-505C-C745-8407-9ECE1E655970}"/>
    <pc:docChg chg="modSld">
      <pc:chgData name="Juan Francisco VELASCO MORENO" userId="9316fdf8-8e65-4147-94f2-566af9432a82" providerId="ADAL" clId="{0F54EC06-505C-C745-8407-9ECE1E655970}" dt="2020-08-13T09:20:38.871" v="45" actId="1076"/>
      <pc:docMkLst>
        <pc:docMk/>
      </pc:docMkLst>
      <pc:sldChg chg="addSp modSp mod">
        <pc:chgData name="Juan Francisco VELASCO MORENO" userId="9316fdf8-8e65-4147-94f2-566af9432a82" providerId="ADAL" clId="{0F54EC06-505C-C745-8407-9ECE1E655970}" dt="2020-08-13T09:20:38.871" v="45" actId="1076"/>
        <pc:sldMkLst>
          <pc:docMk/>
          <pc:sldMk cId="1908799994" sldId="256"/>
        </pc:sldMkLst>
        <pc:spChg chg="add mod">
          <ac:chgData name="Juan Francisco VELASCO MORENO" userId="9316fdf8-8e65-4147-94f2-566af9432a82" providerId="ADAL" clId="{0F54EC06-505C-C745-8407-9ECE1E655970}" dt="2020-08-13T09:20:38.871" v="45" actId="1076"/>
          <ac:spMkLst>
            <pc:docMk/>
            <pc:sldMk cId="1908799994" sldId="256"/>
            <ac:spMk id="3" creationId="{717053A4-8002-1642-AE6D-9C37B256799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USO DE BUSCADORES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6C-404B-AB31-D98AAA4912E9}"/>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96C-404B-AB31-D98AAA4912E9}"/>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96C-404B-AB31-D98AAA4912E9}"/>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96C-404B-AB31-D98AAA4912E9}"/>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96C-404B-AB31-D98AAA4912E9}"/>
              </c:ext>
            </c:extLst>
          </c:dPt>
          <c:dPt>
            <c:idx val="5"/>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396C-404B-AB31-D98AAA4912E9}"/>
              </c:ext>
            </c:extLst>
          </c:dPt>
          <c:dLbls>
            <c:dLbl>
              <c:idx val="0"/>
              <c:tx>
                <c:rich>
                  <a:bodyPr/>
                  <a:lstStyle/>
                  <a:p>
                    <a:fld id="{590937B7-F0D0-40A2-819A-2C47E879576B}" type="PERCENTAGE">
                      <a:rPr lang="en-US">
                        <a:solidFill>
                          <a:srgbClr val="FFFF00"/>
                        </a:solidFill>
                      </a:rPr>
                      <a:pPr/>
                      <a:t>[PORCENTAJE]</a:t>
                    </a:fld>
                    <a:endParaRPr lang="es-E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6C-404B-AB31-D98AAA4912E9}"/>
                </c:ext>
              </c:extLst>
            </c:dLbl>
            <c:dLbl>
              <c:idx val="1"/>
              <c:layout>
                <c:manualLayout>
                  <c:x val="1.0203411928327973E-2"/>
                  <c:y val="0.16579855532563009"/>
                </c:manualLayout>
              </c:layout>
              <c:tx>
                <c:rich>
                  <a:bodyPr/>
                  <a:lstStyle/>
                  <a:p>
                    <a:fld id="{C3B71F21-1DEF-47F5-9F14-283BB9F466F8}" type="PERCENTAGE">
                      <a:rPr lang="en-US" dirty="0">
                        <a:solidFill>
                          <a:srgbClr val="FFFF00"/>
                        </a:solidFill>
                      </a:rPr>
                      <a:pPr/>
                      <a:t>[PORCENTAJE]</a:t>
                    </a:fld>
                    <a:endParaRPr lang="es-E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6C-404B-AB31-D98AAA4912E9}"/>
                </c:ext>
              </c:extLst>
            </c:dLbl>
            <c:dLbl>
              <c:idx val="2"/>
              <c:layout>
                <c:manualLayout>
                  <c:x val="1.8346267807024141E-2"/>
                  <c:y val="0.10681304062825341"/>
                </c:manualLayout>
              </c:layout>
              <c:tx>
                <c:rich>
                  <a:bodyPr/>
                  <a:lstStyle/>
                  <a:p>
                    <a:fld id="{FD807F0E-790C-4AC8-A440-3C93E42AC0AC}" type="PERCENTAGE">
                      <a:rPr lang="en-US">
                        <a:solidFill>
                          <a:srgbClr val="FFFF00"/>
                        </a:solidFill>
                      </a:rPr>
                      <a:pPr/>
                      <a:t>[PORCENTAJE]</a:t>
                    </a:fld>
                    <a:endParaRPr lang="es-E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6C-404B-AB31-D98AAA4912E9}"/>
                </c:ext>
              </c:extLst>
            </c:dLbl>
            <c:dLbl>
              <c:idx val="3"/>
              <c:layout>
                <c:manualLayout>
                  <c:x val="2.7208299596037277E-2"/>
                  <c:y val="0.23847602277547139"/>
                </c:manualLayout>
              </c:layout>
              <c:tx>
                <c:rich>
                  <a:bodyPr/>
                  <a:lstStyle/>
                  <a:p>
                    <a:fld id="{214624DF-D1C3-48DB-8DDD-DF32C1F3D832}" type="PERCENTAGE">
                      <a:rPr lang="en-US">
                        <a:solidFill>
                          <a:srgbClr val="FFFF00"/>
                        </a:solidFill>
                      </a:rPr>
                      <a:pPr/>
                      <a:t>[PORCENTAJE]</a:t>
                    </a:fld>
                    <a:endParaRPr lang="es-E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96C-404B-AB31-D98AAA4912E9}"/>
                </c:ext>
              </c:extLst>
            </c:dLbl>
            <c:dLbl>
              <c:idx val="4"/>
              <c:layout>
                <c:manualLayout>
                  <c:x val="-2.2849409448818898E-3"/>
                  <c:y val="0.338731545275590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96C-404B-AB31-D98AAA4912E9}"/>
                </c:ext>
              </c:extLst>
            </c:dLbl>
            <c:dLbl>
              <c:idx val="5"/>
              <c:layout>
                <c:manualLayout>
                  <c:x val="4.9327427821522314E-3"/>
                  <c:y val="0.1824881889763778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96C-404B-AB31-D98AAA4912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GOOGLE</c:v>
                </c:pt>
                <c:pt idx="1">
                  <c:v>BING</c:v>
                </c:pt>
                <c:pt idx="2">
                  <c:v>YAHOO!</c:v>
                </c:pt>
                <c:pt idx="3">
                  <c:v>OTROS</c:v>
                </c:pt>
              </c:strCache>
            </c:strRef>
          </c:cat>
          <c:val>
            <c:numRef>
              <c:f>Hoja1!$B$2:$B$5</c:f>
              <c:numCache>
                <c:formatCode>General</c:formatCode>
                <c:ptCount val="4"/>
                <c:pt idx="0">
                  <c:v>95.83</c:v>
                </c:pt>
                <c:pt idx="1">
                  <c:v>2.4700000000000002</c:v>
                </c:pt>
                <c:pt idx="2">
                  <c:v>1.44</c:v>
                </c:pt>
                <c:pt idx="3">
                  <c:v>0.26</c:v>
                </c:pt>
              </c:numCache>
            </c:numRef>
          </c:val>
          <c:extLst>
            <c:ext xmlns:c16="http://schemas.microsoft.com/office/drawing/2014/chart" uri="{C3380CC4-5D6E-409C-BE32-E72D297353CC}">
              <c16:uniqueId val="{0000000C-396C-404B-AB31-D98AAA4912E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98B5F-DDED-E348-9977-D7F7BEBFD306}" type="datetimeFigureOut">
              <a:rPr lang="es-ES" smtClean="0"/>
              <a:t>23/8/22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A8090-486F-1242-9A44-9D8DD8148D95}" type="slidenum">
              <a:rPr lang="es-ES" smtClean="0"/>
              <a:t>‹Nº›</a:t>
            </a:fld>
            <a:endParaRPr lang="es-ES"/>
          </a:p>
        </p:txBody>
      </p:sp>
    </p:spTree>
    <p:extLst>
      <p:ext uri="{BB962C8B-B14F-4D97-AF65-F5344CB8AC3E}">
        <p14:creationId xmlns:p14="http://schemas.microsoft.com/office/powerpoint/2010/main" val="176997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AAF996-8551-F04B-BEFD-8847E192F603}" type="datetime1">
              <a:rPr lang="es-ES" smtClean="0"/>
              <a:t>23/8/22</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68806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A0430D-C535-614A-BC17-44091F4EC6FB}" type="datetime1">
              <a:rPr lang="es-ES" smtClean="0"/>
              <a:t>23/8/22</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169736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143DEC0-BE3F-E445-A75F-FCD0724D4A49}" type="datetime1">
              <a:rPr lang="es-ES" smtClean="0"/>
              <a:t>23/8/22</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0586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B616F2-4941-B048-ACBA-896B79DB8B2A}" type="datetime1">
              <a:rPr lang="es-ES" smtClean="0"/>
              <a:t>23/8/22</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719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A66881-66C8-2640-9708-A813AFCF36B4}" type="datetime1">
              <a:rPr lang="es-ES" smtClean="0"/>
              <a:t>23/8/22</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90320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D3AE78C-EEF3-A441-A148-79D3AFA88992}" type="datetime1">
              <a:rPr lang="es-ES" smtClean="0"/>
              <a:t>23/8/22</a:t>
            </a:fld>
            <a:endParaRPr lang="es-ES"/>
          </a:p>
        </p:txBody>
      </p:sp>
      <p:sp>
        <p:nvSpPr>
          <p:cNvPr id="4" name="Footer Placeholder 3"/>
          <p:cNvSpPr>
            <a:spLocks noGrp="1"/>
          </p:cNvSpPr>
          <p:nvPr>
            <p:ph type="ftr" sz="quarter" idx="11"/>
          </p:nvPr>
        </p:nvSpPr>
        <p:spPr/>
        <p:txBody>
          <a:bodyPr/>
          <a:lstStyle/>
          <a:p>
            <a:r>
              <a:rPr lang="es-ES"/>
              <a:t>FEM FUTUR V</a:t>
            </a:r>
          </a:p>
        </p:txBody>
      </p:sp>
      <p:sp>
        <p:nvSpPr>
          <p:cNvPr id="5" name="Slide Number Placeholder 4"/>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83709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FF7ECF7-6AFB-6C4D-87FA-3ACE514B2CD0}" type="datetime1">
              <a:rPr lang="es-ES" smtClean="0"/>
              <a:t>23/8/22</a:t>
            </a:fld>
            <a:endParaRPr lang="es-ES"/>
          </a:p>
        </p:txBody>
      </p:sp>
      <p:sp>
        <p:nvSpPr>
          <p:cNvPr id="4" name="Footer Placeholder 3"/>
          <p:cNvSpPr>
            <a:spLocks noGrp="1"/>
          </p:cNvSpPr>
          <p:nvPr>
            <p:ph type="ftr" sz="quarter" idx="11"/>
          </p:nvPr>
        </p:nvSpPr>
        <p:spPr/>
        <p:txBody>
          <a:bodyPr/>
          <a:lstStyle/>
          <a:p>
            <a:r>
              <a:rPr lang="es-ES"/>
              <a:t>FEM FUTUR V</a:t>
            </a:r>
          </a:p>
        </p:txBody>
      </p:sp>
      <p:sp>
        <p:nvSpPr>
          <p:cNvPr id="5" name="Slide Number Placeholder 4"/>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386960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FA03AB-9383-5A46-BEA7-A959666FFF32}" type="datetime1">
              <a:rPr lang="es-ES" smtClean="0"/>
              <a:t>23/8/22</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63131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D41966-C88A-364D-96EC-BCDEDDA32CD9}" type="datetime1">
              <a:rPr lang="es-ES" smtClean="0"/>
              <a:t>23/8/22</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1143318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41DD6B5-1505-E248-B4E7-5DC26C040BB4}" type="datetimeFigureOut">
              <a:rPr lang="es-ES" smtClean="0"/>
              <a:t>23/8/22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7664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10532E-7727-1A48-94E1-08AF99497774}" type="datetime1">
              <a:rPr lang="es-ES" smtClean="0"/>
              <a:t>23/8/22</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6139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472E29F-D7E5-4042-8215-82FA6F1A157B}" type="datetime1">
              <a:rPr lang="es-ES" smtClean="0"/>
              <a:t>23/8/22</a:t>
            </a:fld>
            <a:endParaRPr lang="es-ES"/>
          </a:p>
        </p:txBody>
      </p:sp>
      <p:sp>
        <p:nvSpPr>
          <p:cNvPr id="5" name="Footer Placeholder 4"/>
          <p:cNvSpPr>
            <a:spLocks noGrp="1"/>
          </p:cNvSpPr>
          <p:nvPr>
            <p:ph type="ftr" sz="quarter" idx="11"/>
          </p:nvPr>
        </p:nvSpPr>
        <p:spPr/>
        <p:txBody>
          <a:bodyPr/>
          <a:lstStyle/>
          <a:p>
            <a:r>
              <a:rPr lang="es-ES"/>
              <a:t>FEM FUTUR V</a:t>
            </a:r>
          </a:p>
        </p:txBody>
      </p:sp>
      <p:sp>
        <p:nvSpPr>
          <p:cNvPr id="6" name="Slide Number Placeholder 5"/>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408964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693DD9-D2E8-C142-A00F-604F99694644}" type="datetime1">
              <a:rPr lang="es-ES" smtClean="0"/>
              <a:t>23/8/22</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5817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5AF093-ED1F-6A4F-A25F-17FEEBE7014D}" type="datetime1">
              <a:rPr lang="es-ES" smtClean="0"/>
              <a:t>23/8/22</a:t>
            </a:fld>
            <a:endParaRPr lang="es-ES"/>
          </a:p>
        </p:txBody>
      </p:sp>
      <p:sp>
        <p:nvSpPr>
          <p:cNvPr id="8" name="Footer Placeholder 7"/>
          <p:cNvSpPr>
            <a:spLocks noGrp="1"/>
          </p:cNvSpPr>
          <p:nvPr>
            <p:ph type="ftr" sz="quarter" idx="11"/>
          </p:nvPr>
        </p:nvSpPr>
        <p:spPr/>
        <p:txBody>
          <a:bodyPr/>
          <a:lstStyle/>
          <a:p>
            <a:r>
              <a:rPr lang="es-ES"/>
              <a:t>FEM FUTUR V</a:t>
            </a:r>
          </a:p>
        </p:txBody>
      </p:sp>
      <p:sp>
        <p:nvSpPr>
          <p:cNvPr id="9" name="Slide Number Placeholder 8"/>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40795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E1B9EA-920E-9940-9C24-5BF7A2353600}" type="datetime1">
              <a:rPr lang="es-ES" smtClean="0"/>
              <a:t>23/8/22</a:t>
            </a:fld>
            <a:endParaRPr lang="es-ES"/>
          </a:p>
        </p:txBody>
      </p:sp>
      <p:sp>
        <p:nvSpPr>
          <p:cNvPr id="4" name="Footer Placeholder 3"/>
          <p:cNvSpPr>
            <a:spLocks noGrp="1"/>
          </p:cNvSpPr>
          <p:nvPr>
            <p:ph type="ftr" sz="quarter" idx="11"/>
          </p:nvPr>
        </p:nvSpPr>
        <p:spPr/>
        <p:txBody>
          <a:bodyPr/>
          <a:lstStyle/>
          <a:p>
            <a:r>
              <a:rPr lang="es-ES"/>
              <a:t>FEM FUTUR V</a:t>
            </a:r>
          </a:p>
        </p:txBody>
      </p:sp>
      <p:sp>
        <p:nvSpPr>
          <p:cNvPr id="5" name="Slide Number Placeholder 4"/>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217709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45F6E41-3A82-0D49-92B3-1258031FFE4A}" type="datetime1">
              <a:rPr lang="es-ES" smtClean="0"/>
              <a:t>23/8/22</a:t>
            </a:fld>
            <a:endParaRPr lang="es-ES"/>
          </a:p>
        </p:txBody>
      </p:sp>
      <p:sp>
        <p:nvSpPr>
          <p:cNvPr id="3" name="Footer Placeholder 2"/>
          <p:cNvSpPr>
            <a:spLocks noGrp="1"/>
          </p:cNvSpPr>
          <p:nvPr>
            <p:ph type="ftr" sz="quarter" idx="11"/>
          </p:nvPr>
        </p:nvSpPr>
        <p:spPr/>
        <p:txBody>
          <a:bodyPr/>
          <a:lstStyle/>
          <a:p>
            <a:r>
              <a:rPr lang="es-ES"/>
              <a:t>FEM FUTUR V</a:t>
            </a:r>
          </a:p>
        </p:txBody>
      </p:sp>
      <p:sp>
        <p:nvSpPr>
          <p:cNvPr id="4" name="Slide Number Placeholder 3"/>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334315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EDA009-38F0-B146-9496-79E9ABD6334D}" type="datetime1">
              <a:rPr lang="es-ES" smtClean="0"/>
              <a:t>23/8/22</a:t>
            </a:fld>
            <a:endParaRPr lang="es-ES"/>
          </a:p>
        </p:txBody>
      </p:sp>
      <p:sp>
        <p:nvSpPr>
          <p:cNvPr id="6" name="Footer Placeholder 5"/>
          <p:cNvSpPr>
            <a:spLocks noGrp="1"/>
          </p:cNvSpPr>
          <p:nvPr>
            <p:ph type="ftr" sz="quarter" idx="11"/>
          </p:nvPr>
        </p:nvSpPr>
        <p:spPr/>
        <p:txBody>
          <a:bodyPr/>
          <a:lstStyle/>
          <a:p>
            <a:r>
              <a:rPr lang="es-ES"/>
              <a:t>FEM FUTUR V</a:t>
            </a:r>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417695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11C2A26-D1BC-0446-A927-B2BE09E178B1}" type="datetime1">
              <a:rPr lang="es-ES" smtClean="0"/>
              <a:t>23/8/22</a:t>
            </a:fld>
            <a:endParaRPr lang="es-ES"/>
          </a:p>
        </p:txBody>
      </p:sp>
      <p:sp>
        <p:nvSpPr>
          <p:cNvPr id="6" name="Footer Placeholder 5"/>
          <p:cNvSpPr>
            <a:spLocks noGrp="1"/>
          </p:cNvSpPr>
          <p:nvPr>
            <p:ph type="ftr" sz="quarter" idx="11"/>
          </p:nvPr>
        </p:nvSpPr>
        <p:spPr/>
        <p:txBody>
          <a:bodyPr/>
          <a:lstStyle/>
          <a:p>
            <a:r>
              <a:rPr lang="en-US"/>
              <a:t>FEM FUTUR V</a:t>
            </a:r>
            <a:endParaRPr lang="en-US" dirty="0"/>
          </a:p>
        </p:txBody>
      </p:sp>
      <p:sp>
        <p:nvSpPr>
          <p:cNvPr id="7" name="Slide Number Placeholder 6"/>
          <p:cNvSpPr>
            <a:spLocks noGrp="1"/>
          </p:cNvSpPr>
          <p:nvPr>
            <p:ph type="sldNum" sz="quarter" idx="12"/>
          </p:nvPr>
        </p:nvSpPr>
        <p:spPr/>
        <p:txBody>
          <a:bodyPr/>
          <a:lstStyle/>
          <a:p>
            <a:fld id="{0FA1CCF8-0309-5647-A694-5326D6B17944}" type="slidenum">
              <a:rPr lang="es-ES" smtClean="0"/>
              <a:t>‹Nº›</a:t>
            </a:fld>
            <a:endParaRPr lang="es-ES"/>
          </a:p>
        </p:txBody>
      </p:sp>
    </p:spTree>
    <p:extLst>
      <p:ext uri="{BB962C8B-B14F-4D97-AF65-F5344CB8AC3E}">
        <p14:creationId xmlns:p14="http://schemas.microsoft.com/office/powerpoint/2010/main" val="362595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67B0D7-6CF5-D14C-8BF4-7319515D1686}" type="datetime1">
              <a:rPr lang="es-ES" smtClean="0"/>
              <a:t>23/8/22</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ES"/>
              <a:t>FEM FUTUR V</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A1CCF8-0309-5647-A694-5326D6B17944}" type="slidenum">
              <a:rPr lang="es-ES" smtClean="0"/>
              <a:t>‹Nº›</a:t>
            </a:fld>
            <a:endParaRPr lang="es-ES"/>
          </a:p>
        </p:txBody>
      </p:sp>
    </p:spTree>
    <p:extLst>
      <p:ext uri="{BB962C8B-B14F-4D97-AF65-F5344CB8AC3E}">
        <p14:creationId xmlns:p14="http://schemas.microsoft.com/office/powerpoint/2010/main" val="1074685184"/>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1;p1">
            <a:extLst>
              <a:ext uri="{FF2B5EF4-FFF2-40B4-BE49-F238E27FC236}">
                <a16:creationId xmlns:a16="http://schemas.microsoft.com/office/drawing/2014/main" id="{CE92507F-43E9-C54B-9F43-8E14C39B19EB}"/>
              </a:ext>
            </a:extLst>
          </p:cNvPr>
          <p:cNvSpPr/>
          <p:nvPr/>
        </p:nvSpPr>
        <p:spPr>
          <a:xfrm>
            <a:off x="1407960" y="3413160"/>
            <a:ext cx="7274160" cy="1191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endParaRPr sz="2400" b="0" i="0" u="none" strike="noStrike" cap="none" dirty="0">
              <a:solidFill>
                <a:srgbClr val="FFFFFF"/>
              </a:solidFill>
              <a:latin typeface="Times New Roman"/>
              <a:ea typeface="Times New Roman"/>
              <a:cs typeface="Times New Roman"/>
              <a:sym typeface="Times New Roman"/>
            </a:endParaRPr>
          </a:p>
        </p:txBody>
      </p:sp>
      <p:sp>
        <p:nvSpPr>
          <p:cNvPr id="11" name="Título 10">
            <a:extLst>
              <a:ext uri="{FF2B5EF4-FFF2-40B4-BE49-F238E27FC236}">
                <a16:creationId xmlns:a16="http://schemas.microsoft.com/office/drawing/2014/main" id="{39B0D705-6397-1B47-8BEC-E85F9DF94AC8}"/>
              </a:ext>
            </a:extLst>
          </p:cNvPr>
          <p:cNvSpPr>
            <a:spLocks noGrp="1"/>
          </p:cNvSpPr>
          <p:nvPr>
            <p:ph type="ctrTitle"/>
          </p:nvPr>
        </p:nvSpPr>
        <p:spPr>
          <a:xfrm>
            <a:off x="1778179" y="932475"/>
            <a:ext cx="8481008" cy="1191240"/>
          </a:xfrm>
        </p:spPr>
        <p:txBody>
          <a:bodyPr>
            <a:normAutofit/>
          </a:bodyPr>
          <a:lstStyle/>
          <a:p>
            <a:pPr lvl="0">
              <a:lnSpc>
                <a:spcPct val="100000"/>
              </a:lnSpc>
              <a:spcBef>
                <a:spcPts val="0"/>
              </a:spcBef>
            </a:pPr>
            <a:r>
              <a:rPr lang="es-ES" dirty="0"/>
              <a:t>Buscadores seo/</a:t>
            </a:r>
            <a:r>
              <a:rPr lang="es-ES" dirty="0" err="1"/>
              <a:t>sem</a:t>
            </a:r>
            <a:endParaRPr lang="es-ES" dirty="0"/>
          </a:p>
        </p:txBody>
      </p:sp>
      <p:sp>
        <p:nvSpPr>
          <p:cNvPr id="15" name="Google Shape;136;p1">
            <a:extLst>
              <a:ext uri="{FF2B5EF4-FFF2-40B4-BE49-F238E27FC236}">
                <a16:creationId xmlns:a16="http://schemas.microsoft.com/office/drawing/2014/main" id="{6198A979-EA8A-944A-B1DC-668DFCEA8C84}"/>
              </a:ext>
            </a:extLst>
          </p:cNvPr>
          <p:cNvSpPr/>
          <p:nvPr/>
        </p:nvSpPr>
        <p:spPr>
          <a:xfrm>
            <a:off x="5126879" y="3490331"/>
            <a:ext cx="1574640" cy="4597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endParaRPr sz="2400" b="0" i="0" u="none" strike="noStrike" cap="none" dirty="0">
              <a:solidFill>
                <a:schemeClr val="accent3">
                  <a:lumMod val="75000"/>
                </a:schemeClr>
              </a:solidFill>
              <a:latin typeface="Times New Roman"/>
              <a:ea typeface="Times New Roman"/>
              <a:cs typeface="Times New Roman"/>
              <a:sym typeface="Times New Roman"/>
            </a:endParaRPr>
          </a:p>
        </p:txBody>
      </p:sp>
      <p:sp>
        <p:nvSpPr>
          <p:cNvPr id="5" name="Subtítulo 4">
            <a:extLst>
              <a:ext uri="{FF2B5EF4-FFF2-40B4-BE49-F238E27FC236}">
                <a16:creationId xmlns:a16="http://schemas.microsoft.com/office/drawing/2014/main" id="{6D09C708-A86B-8042-B7CC-A78926D768D1}"/>
              </a:ext>
            </a:extLst>
          </p:cNvPr>
          <p:cNvSpPr>
            <a:spLocks noGrp="1"/>
          </p:cNvSpPr>
          <p:nvPr>
            <p:ph type="subTitle" idx="1"/>
          </p:nvPr>
        </p:nvSpPr>
        <p:spPr>
          <a:xfrm>
            <a:off x="1569211" y="2578452"/>
            <a:ext cx="8689976" cy="1371599"/>
          </a:xfrm>
        </p:spPr>
        <p:txBody>
          <a:bodyPr>
            <a:normAutofit fontScale="92500" lnSpcReduction="10000"/>
          </a:bodyPr>
          <a:lstStyle/>
          <a:p>
            <a:pPr fontAlgn="auto">
              <a:spcBef>
                <a:spcPts val="0"/>
              </a:spcBef>
              <a:spcAft>
                <a:spcPts val="0"/>
              </a:spcAft>
              <a:defRPr/>
            </a:pPr>
            <a:r>
              <a:rPr lang="es-ES" sz="4000" dirty="0">
                <a:solidFill>
                  <a:schemeClr val="tx1"/>
                </a:solidFill>
                <a:latin typeface="+mj-lt"/>
                <a:cs typeface="Calibri" panose="020F0502020204030204" pitchFamily="34" charset="0"/>
              </a:rPr>
              <a:t>FUNCIONAMIENTO DE LOS BUSCADORES</a:t>
            </a:r>
          </a:p>
          <a:p>
            <a:pPr fontAlgn="auto">
              <a:spcBef>
                <a:spcPts val="0"/>
              </a:spcBef>
              <a:spcAft>
                <a:spcPts val="0"/>
              </a:spcAft>
              <a:defRPr/>
            </a:pPr>
            <a:r>
              <a:rPr lang="es-ES" sz="4000" dirty="0">
                <a:solidFill>
                  <a:schemeClr val="tx1"/>
                </a:solidFill>
                <a:latin typeface="+mj-lt"/>
                <a:cs typeface="Calibri" panose="020F0502020204030204" pitchFamily="34" charset="0"/>
              </a:rPr>
              <a:t>SEO/SEM</a:t>
            </a:r>
          </a:p>
          <a:p>
            <a:endParaRPr lang="es-ES" dirty="0"/>
          </a:p>
        </p:txBody>
      </p:sp>
      <p:sp>
        <p:nvSpPr>
          <p:cNvPr id="2" name="CuadroTexto 1">
            <a:extLst>
              <a:ext uri="{FF2B5EF4-FFF2-40B4-BE49-F238E27FC236}">
                <a16:creationId xmlns:a16="http://schemas.microsoft.com/office/drawing/2014/main" id="{5D04FD79-C3E1-FF48-B437-3210DAB917F5}"/>
              </a:ext>
            </a:extLst>
          </p:cNvPr>
          <p:cNvSpPr txBox="1"/>
          <p:nvPr/>
        </p:nvSpPr>
        <p:spPr>
          <a:xfrm>
            <a:off x="4106340" y="4285493"/>
            <a:ext cx="4286751" cy="1107996"/>
          </a:xfrm>
          <a:prstGeom prst="rect">
            <a:avLst/>
          </a:prstGeom>
          <a:noFill/>
        </p:spPr>
        <p:txBody>
          <a:bodyPr wrap="none" rtlCol="0">
            <a:spAutoFit/>
          </a:bodyPr>
          <a:lstStyle/>
          <a:p>
            <a:pPr algn="ctr"/>
            <a:r>
              <a:rPr lang="es-ES" sz="2200" dirty="0"/>
              <a:t>SECOT VALENCIA</a:t>
            </a:r>
          </a:p>
          <a:p>
            <a:pPr algn="ctr"/>
            <a:r>
              <a:rPr lang="es-ES" sz="2200" dirty="0"/>
              <a:t>FEM FUTUR 7ª edición 2022 / 2023</a:t>
            </a:r>
          </a:p>
          <a:p>
            <a:pPr algn="ctr"/>
            <a:r>
              <a:rPr lang="es-ES" sz="2200" dirty="0"/>
              <a:t>FASE Nº 3, PILDORA 3. A.</a:t>
            </a:r>
          </a:p>
        </p:txBody>
      </p:sp>
      <p:sp>
        <p:nvSpPr>
          <p:cNvPr id="3" name="CuadroTexto 2">
            <a:extLst>
              <a:ext uri="{FF2B5EF4-FFF2-40B4-BE49-F238E27FC236}">
                <a16:creationId xmlns:a16="http://schemas.microsoft.com/office/drawing/2014/main" id="{717053A4-8002-1642-AE6D-9C37B2567992}"/>
              </a:ext>
            </a:extLst>
          </p:cNvPr>
          <p:cNvSpPr txBox="1"/>
          <p:nvPr/>
        </p:nvSpPr>
        <p:spPr>
          <a:xfrm>
            <a:off x="4112173" y="5623035"/>
            <a:ext cx="4275081" cy="369332"/>
          </a:xfrm>
          <a:prstGeom prst="rect">
            <a:avLst/>
          </a:prstGeom>
          <a:noFill/>
        </p:spPr>
        <p:txBody>
          <a:bodyPr wrap="none" rtlCol="0">
            <a:spAutoFit/>
          </a:bodyPr>
          <a:lstStyle/>
          <a:p>
            <a:r>
              <a:rPr lang="es-ES" dirty="0"/>
              <a:t>David Gabino Casasús y Enrique </a:t>
            </a:r>
            <a:r>
              <a:rPr lang="es-ES" dirty="0" err="1"/>
              <a:t>Trull</a:t>
            </a:r>
            <a:r>
              <a:rPr lang="es-ES" dirty="0"/>
              <a:t> Blasco</a:t>
            </a:r>
          </a:p>
        </p:txBody>
      </p:sp>
      <p:pic>
        <p:nvPicPr>
          <p:cNvPr id="10" name="Imagen 9">
            <a:extLst>
              <a:ext uri="{FF2B5EF4-FFF2-40B4-BE49-F238E27FC236}">
                <a16:creationId xmlns:a16="http://schemas.microsoft.com/office/drawing/2014/main" id="{0A50FD6C-3715-7D4A-BAC7-DD2FC728FA61}"/>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924" y="386278"/>
            <a:ext cx="1333500" cy="1282700"/>
          </a:xfrm>
          <a:prstGeom prst="rect">
            <a:avLst/>
          </a:prstGeom>
        </p:spPr>
      </p:pic>
      <p:pic>
        <p:nvPicPr>
          <p:cNvPr id="12" name="Imagen 11">
            <a:extLst>
              <a:ext uri="{FF2B5EF4-FFF2-40B4-BE49-F238E27FC236}">
                <a16:creationId xmlns:a16="http://schemas.microsoft.com/office/drawing/2014/main" id="{53839ED9-B44C-4844-8864-4C84332EB5E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9920" y="328985"/>
            <a:ext cx="3740150" cy="1201420"/>
          </a:xfrm>
          <a:prstGeom prst="rect">
            <a:avLst/>
          </a:prstGeom>
        </p:spPr>
      </p:pic>
    </p:spTree>
    <p:extLst>
      <p:ext uri="{BB962C8B-B14F-4D97-AF65-F5344CB8AC3E}">
        <p14:creationId xmlns:p14="http://schemas.microsoft.com/office/powerpoint/2010/main" val="190879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10</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 QUE ES Seo ?</a:t>
            </a:r>
          </a:p>
        </p:txBody>
      </p:sp>
      <p:sp>
        <p:nvSpPr>
          <p:cNvPr id="3" name="Rectángulo 2">
            <a:extLst>
              <a:ext uri="{FF2B5EF4-FFF2-40B4-BE49-F238E27FC236}">
                <a16:creationId xmlns:a16="http://schemas.microsoft.com/office/drawing/2014/main" id="{EA96BC61-21E7-754D-A984-B1F80A66B001}"/>
              </a:ext>
            </a:extLst>
          </p:cNvPr>
          <p:cNvSpPr/>
          <p:nvPr/>
        </p:nvSpPr>
        <p:spPr>
          <a:xfrm>
            <a:off x="1967344" y="1588511"/>
            <a:ext cx="9094469" cy="1261884"/>
          </a:xfrm>
          <a:prstGeom prst="rect">
            <a:avLst/>
          </a:prstGeom>
        </p:spPr>
        <p:txBody>
          <a:bodyPr wrap="square">
            <a:spAutoFit/>
          </a:bodyPr>
          <a:lstStyle/>
          <a:p>
            <a:r>
              <a:rPr lang="es-ES_tradnl" sz="2400" dirty="0"/>
              <a:t>¿Qué es </a:t>
            </a:r>
            <a:r>
              <a:rPr lang="es-ES_tradnl" sz="2400" dirty="0" err="1"/>
              <a:t>Search</a:t>
            </a:r>
            <a:r>
              <a:rPr lang="es-ES_tradnl" sz="2400" dirty="0"/>
              <a:t> </a:t>
            </a:r>
            <a:r>
              <a:rPr lang="es-ES_tradnl" sz="2400" dirty="0" err="1"/>
              <a:t>Engine</a:t>
            </a:r>
            <a:r>
              <a:rPr lang="es-ES_tradnl" sz="2400" dirty="0"/>
              <a:t> </a:t>
            </a:r>
            <a:r>
              <a:rPr lang="es-ES_tradnl" sz="2400" dirty="0" err="1"/>
              <a:t>Optimization</a:t>
            </a:r>
            <a:r>
              <a:rPr lang="es-ES_tradnl" sz="2400" dirty="0"/>
              <a:t>? </a:t>
            </a:r>
            <a:br>
              <a:rPr lang="es-ES_tradnl" sz="2800" dirty="0"/>
            </a:br>
            <a:r>
              <a:rPr lang="es-ES_tradnl" dirty="0"/>
              <a:t>El </a:t>
            </a:r>
            <a:r>
              <a:rPr lang="es-ES_tradnl" b="1" dirty="0"/>
              <a:t>proceso</a:t>
            </a:r>
            <a:r>
              <a:rPr lang="es-ES_tradnl" dirty="0"/>
              <a:t>  de mejora de una web para que atraiga el mejor tráfico posible (cantidad/calidad) a través de buscadores utilizando las </a:t>
            </a:r>
            <a:r>
              <a:rPr lang="es-ES_tradnl" b="1" dirty="0"/>
              <a:t>técnicas</a:t>
            </a:r>
            <a:r>
              <a:rPr lang="es-ES_tradnl" dirty="0"/>
              <a:t> de posicionamiento orgánico o natural.</a:t>
            </a:r>
            <a:br>
              <a:rPr lang="es-ES_tradnl" sz="1600" dirty="0"/>
            </a:br>
            <a:endParaRPr lang="es-ES" sz="1600" dirty="0"/>
          </a:p>
        </p:txBody>
      </p:sp>
      <p:sp>
        <p:nvSpPr>
          <p:cNvPr id="4" name="Rectángulo 3">
            <a:extLst>
              <a:ext uri="{FF2B5EF4-FFF2-40B4-BE49-F238E27FC236}">
                <a16:creationId xmlns:a16="http://schemas.microsoft.com/office/drawing/2014/main" id="{2B54AFF6-AA77-824F-A8CD-922E8A3DC0B2}"/>
              </a:ext>
            </a:extLst>
          </p:cNvPr>
          <p:cNvSpPr/>
          <p:nvPr/>
        </p:nvSpPr>
        <p:spPr>
          <a:xfrm>
            <a:off x="1967345" y="2808106"/>
            <a:ext cx="7633856" cy="3028521"/>
          </a:xfrm>
          <a:prstGeom prst="rect">
            <a:avLst/>
          </a:prstGeom>
        </p:spPr>
        <p:txBody>
          <a:bodyPr wrap="square">
            <a:spAutoFit/>
          </a:bodyPr>
          <a:lstStyle/>
          <a:p>
            <a:pPr>
              <a:spcBef>
                <a:spcPct val="0"/>
              </a:spcBef>
              <a:spcAft>
                <a:spcPct val="40000"/>
              </a:spcAft>
              <a:defRPr/>
            </a:pPr>
            <a:r>
              <a:rPr lang="es-ES_tradnl" dirty="0"/>
              <a:t>Toda web tiene 2 tipos de usuarios que la visitan:</a:t>
            </a:r>
          </a:p>
          <a:p>
            <a:pPr>
              <a:spcBef>
                <a:spcPct val="0"/>
              </a:spcBef>
              <a:spcAft>
                <a:spcPct val="40000"/>
              </a:spcAft>
              <a:defRPr/>
            </a:pPr>
            <a:r>
              <a:rPr lang="es-ES_tradnl" dirty="0"/>
              <a:t>Las personas (usuario final). Tareas: informarse sobre algo, comprar, registrarse, comunicarse...</a:t>
            </a:r>
          </a:p>
          <a:p>
            <a:pPr>
              <a:spcBef>
                <a:spcPct val="0"/>
              </a:spcBef>
              <a:spcAft>
                <a:spcPct val="40000"/>
              </a:spcAft>
              <a:defRPr/>
            </a:pPr>
            <a:r>
              <a:rPr lang="es-ES_tradnl" dirty="0"/>
              <a:t>Los robots (usuario intermediario). Tarea: informarse sobre las webs para responder a las búsquedas de las personas. El SEO facilita esa tarea.</a:t>
            </a:r>
            <a:endParaRPr lang="es-ES_tradnl" b="1" dirty="0"/>
          </a:p>
          <a:p>
            <a:pPr algn="just">
              <a:spcBef>
                <a:spcPct val="0"/>
              </a:spcBef>
              <a:spcAft>
                <a:spcPct val="40000"/>
              </a:spcAft>
              <a:defRPr/>
            </a:pPr>
            <a:r>
              <a:rPr lang="es-ES_tradnl" b="1" dirty="0"/>
              <a:t>Los buscadores procesan los datos obtenidos con el objetivo de satisfacer la necesidad de información </a:t>
            </a:r>
            <a:r>
              <a:rPr lang="es-ES_tradnl" b="1" u="sng" dirty="0"/>
              <a:t>de las personas</a:t>
            </a:r>
            <a:r>
              <a:rPr lang="es-ES_tradnl" b="1" dirty="0"/>
              <a:t> con la mayor relevancia, calidad y actualidad posible.  </a:t>
            </a:r>
          </a:p>
          <a:p>
            <a:pPr>
              <a:spcBef>
                <a:spcPct val="0"/>
              </a:spcBef>
              <a:spcAft>
                <a:spcPct val="40000"/>
              </a:spcAft>
              <a:defRPr/>
            </a:pPr>
            <a:r>
              <a:rPr lang="es-ES_tradnl" dirty="0"/>
              <a:t>Por lo tanto, la regla de oro a aplicar será el </a:t>
            </a:r>
            <a:r>
              <a:rPr lang="es-ES_tradnl" b="1" u="sng" dirty="0"/>
              <a:t>SENTIDO COMÚN</a:t>
            </a:r>
            <a:r>
              <a:rPr lang="es-ES_tradnl" dirty="0"/>
              <a:t>.</a:t>
            </a:r>
            <a:endParaRPr lang="es-ES" dirty="0"/>
          </a:p>
        </p:txBody>
      </p:sp>
      <p:pic>
        <p:nvPicPr>
          <p:cNvPr id="12" name="Picture 7">
            <a:extLst>
              <a:ext uri="{FF2B5EF4-FFF2-40B4-BE49-F238E27FC236}">
                <a16:creationId xmlns:a16="http://schemas.microsoft.com/office/drawing/2014/main" id="{D3B93665-17C6-6B40-A800-6D446B79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454" y="3429000"/>
            <a:ext cx="2072573" cy="15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0D9484AA-2744-AE46-ABA3-A3F6E9859E98}"/>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E53A0BAD-C0AA-FD4F-AED3-4CA59AA0FD14}"/>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73946FD4-E1AA-8E42-9D09-6F95E5527820}"/>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119228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11</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TECNICAS Seo</a:t>
            </a:r>
          </a:p>
        </p:txBody>
      </p:sp>
      <p:sp>
        <p:nvSpPr>
          <p:cNvPr id="11" name="Rectangle 3">
            <a:extLst>
              <a:ext uri="{FF2B5EF4-FFF2-40B4-BE49-F238E27FC236}">
                <a16:creationId xmlns:a16="http://schemas.microsoft.com/office/drawing/2014/main" id="{7F26F303-2127-C94A-8FBB-ED1E6D40D4CE}"/>
              </a:ext>
            </a:extLst>
          </p:cNvPr>
          <p:cNvSpPr txBox="1">
            <a:spLocks noChangeArrowheads="1"/>
          </p:cNvSpPr>
          <p:nvPr/>
        </p:nvSpPr>
        <p:spPr>
          <a:xfrm>
            <a:off x="1634258" y="1565871"/>
            <a:ext cx="9130723" cy="4317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20000"/>
              <a:buFont typeface="Arial" pitchFamily="34" charset="0"/>
              <a:buChar char="•"/>
              <a:defRPr sz="2800" kern="1200">
                <a:solidFill>
                  <a:srgbClr val="63604D"/>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400" kern="1200">
                <a:solidFill>
                  <a:srgbClr val="63604D"/>
                </a:solidFill>
                <a:latin typeface="+mn-lt"/>
                <a:ea typeface="+mn-ea"/>
                <a:cs typeface="+mn-cs"/>
              </a:defRPr>
            </a:lvl2pPr>
            <a:lvl3pPr marL="1143000" indent="-228600" algn="l" defTabSz="914400" rtl="0" eaLnBrk="1" latinLnBrk="0" hangingPunct="1">
              <a:spcBef>
                <a:spcPct val="20000"/>
              </a:spcBef>
              <a:buSzPct val="60000"/>
              <a:buFont typeface="Wingdings" pitchFamily="2" charset="2"/>
              <a:buChar char="v"/>
              <a:defRPr sz="2000" kern="1200">
                <a:solidFill>
                  <a:srgbClr val="63604D"/>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6360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6360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 altLang="es-ES" sz="1600" b="1" dirty="0" err="1">
                <a:solidFill>
                  <a:schemeClr val="tx1"/>
                </a:solidFill>
              </a:rPr>
              <a:t>SEO</a:t>
            </a:r>
            <a:r>
              <a:rPr lang="es-ES" altLang="es-ES" sz="1600" dirty="0" err="1">
                <a:solidFill>
                  <a:schemeClr val="tx1"/>
                </a:solidFill>
              </a:rPr>
              <a:t>:Las</a:t>
            </a:r>
            <a:r>
              <a:rPr lang="es-ES" altLang="es-ES" sz="1600" dirty="0">
                <a:solidFill>
                  <a:schemeClr val="tx1"/>
                </a:solidFill>
              </a:rPr>
              <a:t> técnicas SEO a aplicar en cualquier web suelen distinguirse entre dos tipos.</a:t>
            </a:r>
          </a:p>
          <a:p>
            <a:pPr>
              <a:lnSpc>
                <a:spcPct val="90000"/>
              </a:lnSpc>
            </a:pPr>
            <a:endParaRPr lang="es-ES" altLang="es-ES" sz="1600" dirty="0">
              <a:solidFill>
                <a:schemeClr val="tx1"/>
              </a:solidFill>
            </a:endParaRPr>
          </a:p>
          <a:p>
            <a:pPr>
              <a:lnSpc>
                <a:spcPct val="90000"/>
              </a:lnSpc>
            </a:pPr>
            <a:r>
              <a:rPr lang="es-ES_tradnl" altLang="es-ES" sz="1600" b="1" u="sng" dirty="0">
                <a:solidFill>
                  <a:schemeClr val="tx1"/>
                </a:solidFill>
              </a:rPr>
              <a:t>SEO “</a:t>
            </a:r>
            <a:r>
              <a:rPr lang="es-ES_tradnl" altLang="es-ES" sz="1600" b="1" u="sng" dirty="0" err="1">
                <a:solidFill>
                  <a:schemeClr val="tx1"/>
                </a:solidFill>
              </a:rPr>
              <a:t>on</a:t>
            </a:r>
            <a:r>
              <a:rPr lang="es-ES_tradnl" altLang="es-ES" sz="1600" b="1" u="sng" dirty="0">
                <a:solidFill>
                  <a:schemeClr val="tx1"/>
                </a:solidFill>
              </a:rPr>
              <a:t> page”:</a:t>
            </a:r>
            <a:endParaRPr lang="es-ES_tradnl" altLang="es-ES" sz="1600" b="1" dirty="0">
              <a:solidFill>
                <a:schemeClr val="tx1"/>
              </a:solidFill>
            </a:endParaRPr>
          </a:p>
          <a:p>
            <a:pPr lvl="1">
              <a:lnSpc>
                <a:spcPct val="90000"/>
              </a:lnSpc>
            </a:pPr>
            <a:r>
              <a:rPr lang="es-ES" altLang="es-ES" sz="1600" dirty="0">
                <a:solidFill>
                  <a:schemeClr val="tx1"/>
                </a:solidFill>
              </a:rPr>
              <a:t>SEO </a:t>
            </a:r>
            <a:r>
              <a:rPr lang="es-ES" altLang="es-ES" sz="1600" dirty="0" err="1">
                <a:solidFill>
                  <a:schemeClr val="tx1"/>
                </a:solidFill>
              </a:rPr>
              <a:t>on</a:t>
            </a:r>
            <a:r>
              <a:rPr lang="es-ES" altLang="es-ES" sz="1600" dirty="0">
                <a:solidFill>
                  <a:schemeClr val="tx1"/>
                </a:solidFill>
              </a:rPr>
              <a:t>-page se refiere a todas las actividades y/o técnicas que se realizan                                        en la propia página para mejorar el posicionamiento web.                                                                      Algunas hacen referencia a:</a:t>
            </a:r>
            <a:br>
              <a:rPr lang="es-ES" altLang="es-ES" sz="1600" dirty="0">
                <a:solidFill>
                  <a:schemeClr val="tx1"/>
                </a:solidFill>
              </a:rPr>
            </a:br>
            <a:r>
              <a:rPr lang="es-ES" altLang="es-ES" sz="1600" dirty="0">
                <a:solidFill>
                  <a:schemeClr val="tx1"/>
                </a:solidFill>
              </a:rPr>
              <a:t>•    Optimización técnica de la página (Encabezados, meta descripciones, tags, robots.txt, sitemaps.xml)</a:t>
            </a:r>
            <a:br>
              <a:rPr lang="es-ES" altLang="es-ES" sz="1600" dirty="0">
                <a:solidFill>
                  <a:schemeClr val="tx1"/>
                </a:solidFill>
              </a:rPr>
            </a:br>
            <a:r>
              <a:rPr lang="es-ES" altLang="es-ES" sz="1600" dirty="0">
                <a:solidFill>
                  <a:schemeClr val="tx1"/>
                </a:solidFill>
              </a:rPr>
              <a:t>•    Uso de </a:t>
            </a:r>
            <a:r>
              <a:rPr lang="es-ES" altLang="es-ES" sz="1600" dirty="0" err="1">
                <a:solidFill>
                  <a:schemeClr val="tx1"/>
                </a:solidFill>
              </a:rPr>
              <a:t>urls</a:t>
            </a:r>
            <a:r>
              <a:rPr lang="es-ES" altLang="es-ES" sz="1600" dirty="0">
                <a:solidFill>
                  <a:schemeClr val="tx1"/>
                </a:solidFill>
              </a:rPr>
              <a:t> amigables</a:t>
            </a:r>
            <a:br>
              <a:rPr lang="es-ES" altLang="es-ES" sz="1600" dirty="0">
                <a:solidFill>
                  <a:schemeClr val="tx1"/>
                </a:solidFill>
              </a:rPr>
            </a:br>
            <a:r>
              <a:rPr lang="es-ES" altLang="es-ES" sz="1600" dirty="0">
                <a:solidFill>
                  <a:schemeClr val="tx1"/>
                </a:solidFill>
              </a:rPr>
              <a:t>•    Crear enlaces internos para navegar en la misma página (</a:t>
            </a:r>
            <a:r>
              <a:rPr lang="es-ES" altLang="es-ES" sz="1600" b="1" u="sng" dirty="0">
                <a:solidFill>
                  <a:schemeClr val="tx1"/>
                </a:solidFill>
              </a:rPr>
              <a:t>PageRank Flow</a:t>
            </a:r>
            <a:r>
              <a:rPr lang="es-ES" altLang="es-ES" sz="1600" dirty="0">
                <a:solidFill>
                  <a:schemeClr val="tx1"/>
                </a:solidFill>
              </a:rPr>
              <a:t>) y hacer especial énfasis en el texto de los links </a:t>
            </a:r>
            <a:r>
              <a:rPr lang="es-ES" altLang="es-ES" sz="1600" b="1" dirty="0">
                <a:solidFill>
                  <a:schemeClr val="tx1"/>
                </a:solidFill>
              </a:rPr>
              <a:t>(anchor </a:t>
            </a:r>
            <a:r>
              <a:rPr lang="es-ES" altLang="es-ES" sz="1600" b="1" dirty="0" err="1">
                <a:solidFill>
                  <a:schemeClr val="tx1"/>
                </a:solidFill>
              </a:rPr>
              <a:t>text</a:t>
            </a:r>
            <a:r>
              <a:rPr lang="es-ES" altLang="es-ES" sz="1600" b="1" dirty="0">
                <a:solidFill>
                  <a:schemeClr val="tx1"/>
                </a:solidFill>
              </a:rPr>
              <a:t>)</a:t>
            </a:r>
            <a:r>
              <a:rPr lang="es-ES" altLang="es-ES" sz="1600" dirty="0">
                <a:solidFill>
                  <a:schemeClr val="tx1"/>
                </a:solidFill>
              </a:rPr>
              <a:t>.</a:t>
            </a:r>
          </a:p>
          <a:p>
            <a:pPr lvl="1">
              <a:lnSpc>
                <a:spcPct val="90000"/>
              </a:lnSpc>
              <a:buFont typeface="Wingdings" panose="05000000000000000000" pitchFamily="2" charset="2"/>
              <a:buNone/>
            </a:pPr>
            <a:r>
              <a:rPr lang="es-ES" altLang="es-ES" sz="1600" dirty="0">
                <a:solidFill>
                  <a:schemeClr val="tx1"/>
                </a:solidFill>
              </a:rPr>
              <a:t>	•    Mantener una densidad y resaltar (</a:t>
            </a:r>
            <a:r>
              <a:rPr lang="es-ES" altLang="es-ES" sz="1600" b="1" dirty="0">
                <a:solidFill>
                  <a:schemeClr val="tx1"/>
                </a:solidFill>
              </a:rPr>
              <a:t>negrita</a:t>
            </a:r>
            <a:r>
              <a:rPr lang="es-ES" altLang="es-ES" sz="1600" dirty="0">
                <a:solidFill>
                  <a:schemeClr val="tx1"/>
                </a:solidFill>
              </a:rPr>
              <a:t>) las palabras clave por las que se quieren posicionar</a:t>
            </a:r>
          </a:p>
          <a:p>
            <a:pPr lvl="1">
              <a:lnSpc>
                <a:spcPct val="90000"/>
              </a:lnSpc>
              <a:buFont typeface="Wingdings" panose="05000000000000000000" pitchFamily="2" charset="2"/>
              <a:buNone/>
            </a:pPr>
            <a:r>
              <a:rPr lang="es-ES" altLang="es-ES" sz="1600" dirty="0">
                <a:solidFill>
                  <a:schemeClr val="tx1"/>
                </a:solidFill>
              </a:rPr>
              <a:t>	•    </a:t>
            </a:r>
            <a:r>
              <a:rPr lang="es-ES" altLang="es-ES" sz="1600" b="1" dirty="0">
                <a:solidFill>
                  <a:schemeClr val="tx1"/>
                </a:solidFill>
              </a:rPr>
              <a:t>Alta en Google </a:t>
            </a:r>
            <a:r>
              <a:rPr lang="es-ES" altLang="es-ES" sz="1600" b="1" dirty="0" err="1">
                <a:solidFill>
                  <a:schemeClr val="tx1"/>
                </a:solidFill>
              </a:rPr>
              <a:t>Analytics</a:t>
            </a:r>
            <a:endParaRPr lang="es-ES_tradnl" altLang="es-ES" sz="1600" b="1" dirty="0">
              <a:solidFill>
                <a:schemeClr val="tx1"/>
              </a:solidFill>
            </a:endParaRPr>
          </a:p>
          <a:p>
            <a:pPr>
              <a:lnSpc>
                <a:spcPct val="90000"/>
              </a:lnSpc>
            </a:pPr>
            <a:r>
              <a:rPr lang="es-ES_tradnl" altLang="es-ES" sz="1600" b="1" u="sng" dirty="0">
                <a:solidFill>
                  <a:schemeClr val="tx1"/>
                </a:solidFill>
              </a:rPr>
              <a:t>SEO “off page”:</a:t>
            </a:r>
            <a:endParaRPr lang="es-ES_tradnl" altLang="es-ES" sz="1600" b="1" dirty="0">
              <a:solidFill>
                <a:schemeClr val="tx1"/>
              </a:solidFill>
            </a:endParaRPr>
          </a:p>
          <a:p>
            <a:pPr lvl="1">
              <a:lnSpc>
                <a:spcPct val="90000"/>
              </a:lnSpc>
            </a:pPr>
            <a:r>
              <a:rPr lang="es-ES" altLang="es-ES" sz="1600" dirty="0">
                <a:solidFill>
                  <a:schemeClr val="tx1"/>
                </a:solidFill>
              </a:rPr>
              <a:t>SEO off page son las acciones que no se realizan desde la propia página pero que de igual forma tienen como objetivo principal posicionar el sitio web, las técnicas consisten en:</a:t>
            </a:r>
            <a:br>
              <a:rPr lang="es-ES" altLang="es-ES" sz="1600" dirty="0">
                <a:solidFill>
                  <a:schemeClr val="tx1"/>
                </a:solidFill>
              </a:rPr>
            </a:br>
            <a:r>
              <a:rPr lang="es-ES" altLang="es-ES" sz="1600" dirty="0">
                <a:solidFill>
                  <a:schemeClr val="tx1"/>
                </a:solidFill>
              </a:rPr>
              <a:t>•    Creación de links en otras páginas (</a:t>
            </a:r>
            <a:r>
              <a:rPr lang="es-ES" altLang="es-ES" sz="1600" b="1" dirty="0" err="1">
                <a:solidFill>
                  <a:schemeClr val="tx1"/>
                </a:solidFill>
              </a:rPr>
              <a:t>linkbuilding</a:t>
            </a:r>
            <a:r>
              <a:rPr lang="es-ES" altLang="es-ES" sz="1600" dirty="0">
                <a:solidFill>
                  <a:schemeClr val="tx1"/>
                </a:solidFill>
              </a:rPr>
              <a:t>)</a:t>
            </a:r>
            <a:br>
              <a:rPr lang="es-ES" altLang="es-ES" sz="1600" dirty="0">
                <a:solidFill>
                  <a:schemeClr val="tx1"/>
                </a:solidFill>
              </a:rPr>
            </a:br>
            <a:r>
              <a:rPr lang="es-ES" altLang="es-ES" sz="1600" dirty="0">
                <a:solidFill>
                  <a:schemeClr val="tx1"/>
                </a:solidFill>
              </a:rPr>
              <a:t>•    Actualizaciones en las redes sociales (</a:t>
            </a:r>
            <a:r>
              <a:rPr lang="es-ES" altLang="es-ES" sz="1600" b="1" dirty="0">
                <a:solidFill>
                  <a:schemeClr val="tx1"/>
                </a:solidFill>
              </a:rPr>
              <a:t>social media</a:t>
            </a:r>
            <a:r>
              <a:rPr lang="es-ES" altLang="es-ES" sz="1600" dirty="0">
                <a:solidFill>
                  <a:schemeClr val="tx1"/>
                </a:solidFill>
              </a:rPr>
              <a:t>)</a:t>
            </a:r>
            <a:endParaRPr lang="es-ES_tradnl" altLang="es-ES" sz="1600" dirty="0">
              <a:solidFill>
                <a:schemeClr val="tx1"/>
              </a:solidFill>
            </a:endParaRPr>
          </a:p>
        </p:txBody>
      </p:sp>
      <p:pic>
        <p:nvPicPr>
          <p:cNvPr id="13" name="Picture 2" descr="http://gabinosanchez.com/wp-content/uploads/2012/01/Ideas-de-negocios.jpg">
            <a:extLst>
              <a:ext uri="{FF2B5EF4-FFF2-40B4-BE49-F238E27FC236}">
                <a16:creationId xmlns:a16="http://schemas.microsoft.com/office/drawing/2014/main" id="{8EB937C6-B738-B241-9382-0CDB814A0C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5554" y="1335524"/>
            <a:ext cx="1969911" cy="154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D05A395B-3FB9-D844-8F55-5F3819B9DB65}"/>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4" name="Imagen 13">
            <a:extLst>
              <a:ext uri="{FF2B5EF4-FFF2-40B4-BE49-F238E27FC236}">
                <a16:creationId xmlns:a16="http://schemas.microsoft.com/office/drawing/2014/main" id="{7ACD8A41-C660-664E-BEE9-B7A911331F77}"/>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5" name="CuadroTexto 14">
            <a:extLst>
              <a:ext uri="{FF2B5EF4-FFF2-40B4-BE49-F238E27FC236}">
                <a16:creationId xmlns:a16="http://schemas.microsoft.com/office/drawing/2014/main" id="{4B3F1649-8197-6D4A-ABAF-4CDCDA9C2CB6}"/>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31463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12</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TECNICAS </a:t>
            </a:r>
            <a:r>
              <a:rPr lang="es-ES" dirty="0" err="1"/>
              <a:t>SeM</a:t>
            </a:r>
            <a:endParaRPr lang="es-ES" dirty="0"/>
          </a:p>
        </p:txBody>
      </p:sp>
      <p:sp>
        <p:nvSpPr>
          <p:cNvPr id="12" name="Rectangle 3">
            <a:extLst>
              <a:ext uri="{FF2B5EF4-FFF2-40B4-BE49-F238E27FC236}">
                <a16:creationId xmlns:a16="http://schemas.microsoft.com/office/drawing/2014/main" id="{75F724C3-045D-D142-94AB-1C5F40E6852E}"/>
              </a:ext>
            </a:extLst>
          </p:cNvPr>
          <p:cNvSpPr txBox="1">
            <a:spLocks noChangeArrowheads="1"/>
          </p:cNvSpPr>
          <p:nvPr/>
        </p:nvSpPr>
        <p:spPr>
          <a:xfrm>
            <a:off x="1295400" y="3851852"/>
            <a:ext cx="9766413" cy="2396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20000"/>
              <a:buFont typeface="Arial" pitchFamily="34" charset="0"/>
              <a:buChar char="•"/>
              <a:defRPr sz="2800" kern="1200">
                <a:solidFill>
                  <a:srgbClr val="63604D"/>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400" kern="1200">
                <a:solidFill>
                  <a:srgbClr val="63604D"/>
                </a:solidFill>
                <a:latin typeface="+mn-lt"/>
                <a:ea typeface="+mn-ea"/>
                <a:cs typeface="+mn-cs"/>
              </a:defRPr>
            </a:lvl2pPr>
            <a:lvl3pPr marL="1143000" indent="-228600" algn="l" defTabSz="914400" rtl="0" eaLnBrk="1" latinLnBrk="0" hangingPunct="1">
              <a:spcBef>
                <a:spcPct val="20000"/>
              </a:spcBef>
              <a:buSzPct val="60000"/>
              <a:buFont typeface="Wingdings" pitchFamily="2" charset="2"/>
              <a:buChar char="v"/>
              <a:defRPr sz="2000" kern="1200">
                <a:solidFill>
                  <a:srgbClr val="63604D"/>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6360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6360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 altLang="es-ES" sz="1600" b="1" dirty="0">
                <a:solidFill>
                  <a:schemeClr val="tx1"/>
                </a:solidFill>
              </a:rPr>
              <a:t>SEM</a:t>
            </a:r>
            <a:r>
              <a:rPr lang="es-ES" altLang="es-ES" sz="1600" dirty="0"/>
              <a:t>: es el acrónimo de </a:t>
            </a:r>
            <a:r>
              <a:rPr lang="es-ES" altLang="es-ES" sz="1600" dirty="0" err="1"/>
              <a:t>Search</a:t>
            </a:r>
            <a:r>
              <a:rPr lang="es-ES" altLang="es-ES" sz="1600" dirty="0"/>
              <a:t> </a:t>
            </a:r>
            <a:r>
              <a:rPr lang="es-ES" altLang="es-ES" sz="1600" dirty="0" err="1"/>
              <a:t>Engine</a:t>
            </a:r>
            <a:r>
              <a:rPr lang="es-ES" altLang="es-ES" sz="1600" dirty="0"/>
              <a:t> Marketing, que se basa en técnicas de </a:t>
            </a:r>
            <a:r>
              <a:rPr lang="es-ES" altLang="es-ES" sz="1600" b="1" dirty="0">
                <a:solidFill>
                  <a:srgbClr val="FF0000"/>
                </a:solidFill>
              </a:rPr>
              <a:t>pago</a:t>
            </a:r>
            <a:r>
              <a:rPr lang="es-ES" altLang="es-ES" sz="1600" dirty="0"/>
              <a:t> que nos permiten aparecer por un </a:t>
            </a:r>
            <a:r>
              <a:rPr lang="es-ES" altLang="es-ES" sz="1600" dirty="0">
                <a:solidFill>
                  <a:srgbClr val="FF0000"/>
                </a:solidFill>
              </a:rPr>
              <a:t>tiempo limitado por el presupuesto </a:t>
            </a:r>
            <a:r>
              <a:rPr lang="es-ES" altLang="es-ES" sz="1600" dirty="0"/>
              <a:t>en los primeros </a:t>
            </a:r>
            <a:r>
              <a:rPr lang="es-ES" altLang="es-ES" sz="1600" b="1" dirty="0"/>
              <a:t>puestos</a:t>
            </a:r>
            <a:r>
              <a:rPr lang="es-ES" altLang="es-ES" sz="1600" dirty="0"/>
              <a:t> </a:t>
            </a:r>
            <a:r>
              <a:rPr lang="es-ES" altLang="es-ES" sz="1600" b="1" dirty="0"/>
              <a:t>patrocinados </a:t>
            </a:r>
            <a:r>
              <a:rPr lang="es-ES" altLang="es-ES" sz="1600" dirty="0"/>
              <a:t>de los buscadores. La mejor opción es usar Google AdWords. </a:t>
            </a:r>
          </a:p>
          <a:p>
            <a:pPr>
              <a:lnSpc>
                <a:spcPct val="90000"/>
              </a:lnSpc>
            </a:pPr>
            <a:endParaRPr lang="es-ES" altLang="es-ES" sz="1600" dirty="0"/>
          </a:p>
          <a:p>
            <a:pPr>
              <a:lnSpc>
                <a:spcPct val="90000"/>
              </a:lnSpc>
            </a:pPr>
            <a:r>
              <a:rPr lang="es-ES_tradnl" altLang="es-ES" sz="1600" b="1" dirty="0">
                <a:solidFill>
                  <a:schemeClr val="tx1"/>
                </a:solidFill>
              </a:rPr>
              <a:t>SEM en “Google AdWords”</a:t>
            </a:r>
            <a:r>
              <a:rPr lang="es-ES_tradnl" altLang="es-ES" sz="1600" dirty="0"/>
              <a:t>:</a:t>
            </a:r>
          </a:p>
          <a:p>
            <a:pPr lvl="1">
              <a:lnSpc>
                <a:spcPct val="90000"/>
              </a:lnSpc>
            </a:pPr>
            <a:r>
              <a:rPr lang="es-ES" altLang="es-ES" sz="1600" dirty="0"/>
              <a:t>Google AdWords permite a sus clientes aparecer en los enlaces patrocinados (ver imagen) de Google para los términos de búsqueda que queramos (una o varias palabras). Cada término tiene un coste diferente. Google solo </a:t>
            </a:r>
            <a:r>
              <a:rPr lang="es-ES" altLang="es-ES" sz="1600" b="1" dirty="0"/>
              <a:t>cobrará ese importe cada vez que un usuario haga clic en el enlace patrocinado </a:t>
            </a:r>
            <a:r>
              <a:rPr lang="es-ES" altLang="es-ES" sz="1600" dirty="0"/>
              <a:t>y termine en la página del anunciante.</a:t>
            </a:r>
          </a:p>
          <a:p>
            <a:pPr lvl="1">
              <a:lnSpc>
                <a:spcPct val="90000"/>
              </a:lnSpc>
              <a:buFont typeface="Wingdings" panose="05000000000000000000" pitchFamily="2" charset="2"/>
              <a:buNone/>
            </a:pPr>
            <a:endParaRPr lang="es-ES_tradnl" altLang="es-ES" sz="1800" dirty="0"/>
          </a:p>
          <a:p>
            <a:pPr>
              <a:lnSpc>
                <a:spcPct val="90000"/>
              </a:lnSpc>
            </a:pPr>
            <a:endParaRPr lang="es-ES_tradnl" altLang="es-ES" sz="1400" dirty="0"/>
          </a:p>
        </p:txBody>
      </p:sp>
      <p:pic>
        <p:nvPicPr>
          <p:cNvPr id="15" name="Picture 2">
            <a:extLst>
              <a:ext uri="{FF2B5EF4-FFF2-40B4-BE49-F238E27FC236}">
                <a16:creationId xmlns:a16="http://schemas.microsoft.com/office/drawing/2014/main" id="{56C36802-BC09-BB4D-8281-5D3216810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245" y="1473783"/>
            <a:ext cx="3313509" cy="21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65E6D4F6-95BF-444F-920D-7481487E9932}"/>
              </a:ext>
            </a:extLst>
          </p:cNvPr>
          <p:cNvPicPr>
            <a:picLocks noChangeAspect="1"/>
          </p:cNvPicPr>
          <p:nvPr/>
        </p:nvPicPr>
        <p:blipFill>
          <a:blip r:embed="rId3"/>
          <a:stretch>
            <a:fillRect/>
          </a:stretch>
        </p:blipFill>
        <p:spPr>
          <a:xfrm>
            <a:off x="8866909" y="1836533"/>
            <a:ext cx="2194904" cy="1710988"/>
          </a:xfrm>
          <a:prstGeom prst="rect">
            <a:avLst/>
          </a:prstGeom>
        </p:spPr>
      </p:pic>
      <p:pic>
        <p:nvPicPr>
          <p:cNvPr id="11" name="Imagen 10">
            <a:extLst>
              <a:ext uri="{FF2B5EF4-FFF2-40B4-BE49-F238E27FC236}">
                <a16:creationId xmlns:a16="http://schemas.microsoft.com/office/drawing/2014/main" id="{DCC28023-1136-EB4D-8C8F-8DEF76D18AC2}"/>
              </a:ext>
            </a:extLst>
          </p:cNvPr>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6D57E4A6-8458-6345-BF95-FF474F190B66}"/>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F72D5578-4448-454C-9819-B87B136C9AD5}"/>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2845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8E99FE8-E282-6943-B6B6-06C8EF10D2B5}"/>
              </a:ext>
            </a:extLst>
          </p:cNvPr>
          <p:cNvSpPr>
            <a:spLocks noGrp="1"/>
          </p:cNvSpPr>
          <p:nvPr>
            <p:ph type="sldNum" sz="quarter" idx="10"/>
          </p:nvPr>
        </p:nvSpPr>
        <p:spPr/>
        <p:txBody>
          <a:bodyPr/>
          <a:lstStyle/>
          <a:p>
            <a:fld id="{CD0C7D22-478F-4729-8A85-7DEE27A225E2}" type="slidenum">
              <a:rPr lang="es-ES" smtClean="0"/>
              <a:t>13</a:t>
            </a:fld>
            <a:endParaRPr lang="es-ES"/>
          </a:p>
        </p:txBody>
      </p:sp>
      <p:pic>
        <p:nvPicPr>
          <p:cNvPr id="8" name="Imagen 7">
            <a:extLst>
              <a:ext uri="{FF2B5EF4-FFF2-40B4-BE49-F238E27FC236}">
                <a16:creationId xmlns:a16="http://schemas.microsoft.com/office/drawing/2014/main" id="{6D8BCA7D-D638-4C45-86F6-13C5CC392829}"/>
              </a:ext>
            </a:extLst>
          </p:cNvPr>
          <p:cNvPicPr/>
          <p:nvPr/>
        </p:nvPicPr>
        <p:blipFill>
          <a:blip r:embed="rId2">
            <a:extLst>
              <a:ext uri="{28A0092B-C50C-407E-A947-70E740481C1C}">
                <a14:useLocalDpi xmlns:a14="http://schemas.microsoft.com/office/drawing/2010/main" val="0"/>
              </a:ext>
            </a:extLst>
          </a:blip>
          <a:stretch>
            <a:fillRect/>
          </a:stretch>
        </p:blipFill>
        <p:spPr>
          <a:xfrm>
            <a:off x="542924" y="386278"/>
            <a:ext cx="1333500" cy="1282700"/>
          </a:xfrm>
          <a:prstGeom prst="rect">
            <a:avLst/>
          </a:prstGeom>
        </p:spPr>
      </p:pic>
      <p:pic>
        <p:nvPicPr>
          <p:cNvPr id="9" name="Imagen 8">
            <a:extLst>
              <a:ext uri="{FF2B5EF4-FFF2-40B4-BE49-F238E27FC236}">
                <a16:creationId xmlns:a16="http://schemas.microsoft.com/office/drawing/2014/main" id="{C7FC09C4-64E6-B84B-9BFD-1678679E00BA}"/>
              </a:ext>
            </a:extLst>
          </p:cNvPr>
          <p:cNvPicPr/>
          <p:nvPr/>
        </p:nvPicPr>
        <p:blipFill>
          <a:blip r:embed="rId3">
            <a:extLst>
              <a:ext uri="{28A0092B-C50C-407E-A947-70E740481C1C}">
                <a14:useLocalDpi xmlns:a14="http://schemas.microsoft.com/office/drawing/2010/main" val="0"/>
              </a:ext>
            </a:extLst>
          </a:blip>
          <a:stretch>
            <a:fillRect/>
          </a:stretch>
        </p:blipFill>
        <p:spPr>
          <a:xfrm>
            <a:off x="8249920" y="328985"/>
            <a:ext cx="3740150" cy="1201420"/>
          </a:xfrm>
          <a:prstGeom prst="rect">
            <a:avLst/>
          </a:prstGeom>
        </p:spPr>
      </p:pic>
      <p:sp>
        <p:nvSpPr>
          <p:cNvPr id="10" name="CuadroTexto 9">
            <a:extLst>
              <a:ext uri="{FF2B5EF4-FFF2-40B4-BE49-F238E27FC236}">
                <a16:creationId xmlns:a16="http://schemas.microsoft.com/office/drawing/2014/main" id="{DE1A9016-78BF-6F49-ADCE-49CAB84E64C5}"/>
              </a:ext>
            </a:extLst>
          </p:cNvPr>
          <p:cNvSpPr txBox="1"/>
          <p:nvPr/>
        </p:nvSpPr>
        <p:spPr>
          <a:xfrm>
            <a:off x="2970525" y="2178223"/>
            <a:ext cx="5987845" cy="1077218"/>
          </a:xfrm>
          <a:prstGeom prst="rect">
            <a:avLst/>
          </a:prstGeom>
          <a:noFill/>
        </p:spPr>
        <p:txBody>
          <a:bodyPr wrap="square" rtlCol="0">
            <a:spAutoFit/>
          </a:bodyPr>
          <a:lstStyle/>
          <a:p>
            <a:pPr algn="ctr"/>
            <a:r>
              <a:rPr lang="es-ES" sz="3200" dirty="0"/>
              <a:t>Fem Futur 7ª edición </a:t>
            </a:r>
          </a:p>
          <a:p>
            <a:pPr algn="ctr"/>
            <a:r>
              <a:rPr lang="es-ES" sz="3200" dirty="0"/>
              <a:t>SECOT VALENCIA </a:t>
            </a:r>
          </a:p>
        </p:txBody>
      </p:sp>
      <p:sp>
        <p:nvSpPr>
          <p:cNvPr id="11" name="CuadroTexto 10">
            <a:extLst>
              <a:ext uri="{FF2B5EF4-FFF2-40B4-BE49-F238E27FC236}">
                <a16:creationId xmlns:a16="http://schemas.microsoft.com/office/drawing/2014/main" id="{92BE0219-461D-2A40-A299-DCAC75213806}"/>
              </a:ext>
            </a:extLst>
          </p:cNvPr>
          <p:cNvSpPr txBox="1"/>
          <p:nvPr/>
        </p:nvSpPr>
        <p:spPr>
          <a:xfrm>
            <a:off x="5265174" y="4969707"/>
            <a:ext cx="2300747" cy="738664"/>
          </a:xfrm>
          <a:prstGeom prst="rect">
            <a:avLst/>
          </a:prstGeom>
          <a:noFill/>
        </p:spPr>
        <p:txBody>
          <a:bodyPr wrap="square" rtlCol="0">
            <a:spAutoFit/>
          </a:bodyPr>
          <a:lstStyle/>
          <a:p>
            <a:r>
              <a:rPr lang="es-ES" sz="2400" dirty="0"/>
              <a:t>2022 / 2023</a:t>
            </a:r>
          </a:p>
          <a:p>
            <a:endParaRPr lang="es-ES" dirty="0"/>
          </a:p>
        </p:txBody>
      </p:sp>
      <p:sp>
        <p:nvSpPr>
          <p:cNvPr id="13" name="CuadroTexto 12">
            <a:extLst>
              <a:ext uri="{FF2B5EF4-FFF2-40B4-BE49-F238E27FC236}">
                <a16:creationId xmlns:a16="http://schemas.microsoft.com/office/drawing/2014/main" id="{EA2E46EE-9ADA-4A44-B097-E0514E34609A}"/>
              </a:ext>
            </a:extLst>
          </p:cNvPr>
          <p:cNvSpPr txBox="1"/>
          <p:nvPr/>
        </p:nvSpPr>
        <p:spPr>
          <a:xfrm>
            <a:off x="2651710" y="3987566"/>
            <a:ext cx="7250383" cy="400110"/>
          </a:xfrm>
          <a:prstGeom prst="rect">
            <a:avLst/>
          </a:prstGeom>
          <a:noFill/>
        </p:spPr>
        <p:txBody>
          <a:bodyPr wrap="none" rtlCol="0">
            <a:spAutoFit/>
          </a:bodyPr>
          <a:lstStyle/>
          <a:p>
            <a:r>
              <a:rPr lang="es-ES" sz="2000" b="1" dirty="0">
                <a:solidFill>
                  <a:srgbClr val="00B050"/>
                </a:solidFill>
              </a:rPr>
              <a:t>SECOT, AYUDAMOS AL EMPRENDIMIENTO Y A CREAR EMPRESAS</a:t>
            </a:r>
          </a:p>
        </p:txBody>
      </p:sp>
      <p:sp>
        <p:nvSpPr>
          <p:cNvPr id="14" name="CuadroTexto 13">
            <a:extLst>
              <a:ext uri="{FF2B5EF4-FFF2-40B4-BE49-F238E27FC236}">
                <a16:creationId xmlns:a16="http://schemas.microsoft.com/office/drawing/2014/main" id="{EF23E69B-767B-024D-A7D7-FB552DD75C5B}"/>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171932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2</a:t>
            </a:fld>
            <a:endParaRPr lang="es-ES"/>
          </a:p>
        </p:txBody>
      </p:sp>
      <p:sp>
        <p:nvSpPr>
          <p:cNvPr id="11" name="1 Título">
            <a:extLst>
              <a:ext uri="{FF2B5EF4-FFF2-40B4-BE49-F238E27FC236}">
                <a16:creationId xmlns:a16="http://schemas.microsoft.com/office/drawing/2014/main" id="{2C9B405E-9031-BE48-9CE9-94AD7B806A3A}"/>
              </a:ext>
            </a:extLst>
          </p:cNvPr>
          <p:cNvSpPr>
            <a:spLocks noGrp="1"/>
          </p:cNvSpPr>
          <p:nvPr>
            <p:ph type="title"/>
          </p:nvPr>
        </p:nvSpPr>
        <p:spPr>
          <a:xfrm>
            <a:off x="913774" y="1115578"/>
            <a:ext cx="10364451" cy="849550"/>
          </a:xfrm>
        </p:spPr>
        <p:txBody>
          <a:bodyPr anchor="t">
            <a:normAutofit/>
          </a:bodyPr>
          <a:lstStyle/>
          <a:p>
            <a:pPr eaLnBrk="1" hangingPunct="1"/>
            <a:r>
              <a:rPr lang="es-ES" dirty="0"/>
              <a:t>ESTADÍSTICAS DE USO DE BUSCADORES</a:t>
            </a:r>
          </a:p>
        </p:txBody>
      </p:sp>
      <p:sp>
        <p:nvSpPr>
          <p:cNvPr id="12" name="CuadroTexto 11">
            <a:extLst>
              <a:ext uri="{FF2B5EF4-FFF2-40B4-BE49-F238E27FC236}">
                <a16:creationId xmlns:a16="http://schemas.microsoft.com/office/drawing/2014/main" id="{B1D34C19-770E-334A-9A4B-CA36D3B9CFEC}"/>
              </a:ext>
            </a:extLst>
          </p:cNvPr>
          <p:cNvSpPr txBox="1"/>
          <p:nvPr/>
        </p:nvSpPr>
        <p:spPr>
          <a:xfrm>
            <a:off x="3035570" y="1965979"/>
            <a:ext cx="6120858" cy="400110"/>
          </a:xfrm>
          <a:prstGeom prst="rect">
            <a:avLst/>
          </a:prstGeom>
          <a:noFill/>
        </p:spPr>
        <p:txBody>
          <a:bodyPr wrap="square" rtlCol="0">
            <a:spAutoFit/>
          </a:bodyPr>
          <a:lstStyle/>
          <a:p>
            <a:r>
              <a:rPr lang="es-ES" sz="2000" dirty="0"/>
              <a:t>Cuota de mercado de buscadores en el año 2018</a:t>
            </a:r>
          </a:p>
        </p:txBody>
      </p:sp>
      <p:graphicFrame>
        <p:nvGraphicFramePr>
          <p:cNvPr id="13" name="Gráfico 12">
            <a:extLst>
              <a:ext uri="{FF2B5EF4-FFF2-40B4-BE49-F238E27FC236}">
                <a16:creationId xmlns:a16="http://schemas.microsoft.com/office/drawing/2014/main" id="{7F340969-5998-DB49-99EA-B1C54CCCF208}"/>
              </a:ext>
            </a:extLst>
          </p:cNvPr>
          <p:cNvGraphicFramePr/>
          <p:nvPr>
            <p:extLst>
              <p:ext uri="{D42A27DB-BD31-4B8C-83A1-F6EECF244321}">
                <p14:modId xmlns:p14="http://schemas.microsoft.com/office/powerpoint/2010/main" val="1813056457"/>
              </p:ext>
            </p:extLst>
          </p:nvPr>
        </p:nvGraphicFramePr>
        <p:xfrm>
          <a:off x="3692235" y="2567810"/>
          <a:ext cx="4807527" cy="247226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71535A67-8911-E443-9E9D-F38BF43C06B8}"/>
              </a:ext>
            </a:extLst>
          </p:cNvPr>
          <p:cNvSpPr txBox="1"/>
          <p:nvPr/>
        </p:nvSpPr>
        <p:spPr>
          <a:xfrm>
            <a:off x="3337807" y="5373090"/>
            <a:ext cx="5516382" cy="369332"/>
          </a:xfrm>
          <a:prstGeom prst="rect">
            <a:avLst/>
          </a:prstGeom>
          <a:noFill/>
        </p:spPr>
        <p:txBody>
          <a:bodyPr wrap="none" rtlCol="0">
            <a:spAutoFit/>
          </a:bodyPr>
          <a:lstStyle/>
          <a:p>
            <a:r>
              <a:rPr lang="es-ES" dirty="0"/>
              <a:t>Google 95,83%, Bing 2,47%, Yahoo! 1,44%, resto 0,26%</a:t>
            </a:r>
          </a:p>
        </p:txBody>
      </p:sp>
      <p:pic>
        <p:nvPicPr>
          <p:cNvPr id="10" name="Imagen 9">
            <a:extLst>
              <a:ext uri="{FF2B5EF4-FFF2-40B4-BE49-F238E27FC236}">
                <a16:creationId xmlns:a16="http://schemas.microsoft.com/office/drawing/2014/main" id="{79F957EA-E624-F549-92A2-763CD563FD91}"/>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4" name="Imagen 13">
            <a:extLst>
              <a:ext uri="{FF2B5EF4-FFF2-40B4-BE49-F238E27FC236}">
                <a16:creationId xmlns:a16="http://schemas.microsoft.com/office/drawing/2014/main" id="{1CED53B4-0B1C-6141-B13A-44FEDD2B0876}"/>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5" name="CuadroTexto 14">
            <a:extLst>
              <a:ext uri="{FF2B5EF4-FFF2-40B4-BE49-F238E27FC236}">
                <a16:creationId xmlns:a16="http://schemas.microsoft.com/office/drawing/2014/main" id="{BB8C9281-D765-4E44-B69F-8B1AD1FE462E}"/>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391715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3</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770917"/>
            <a:ext cx="9240982" cy="1596177"/>
          </a:xfrm>
        </p:spPr>
        <p:txBody>
          <a:bodyPr>
            <a:normAutofit/>
          </a:bodyPr>
          <a:lstStyle/>
          <a:p>
            <a:r>
              <a:rPr lang="es-ES" dirty="0"/>
              <a:t>FUNCIONAMIENTO DE LOS BUSCADORES. INDEXACIÓN. (1)</a:t>
            </a:r>
          </a:p>
        </p:txBody>
      </p:sp>
      <p:sp>
        <p:nvSpPr>
          <p:cNvPr id="12" name="8 CuadroTexto">
            <a:extLst>
              <a:ext uri="{FF2B5EF4-FFF2-40B4-BE49-F238E27FC236}">
                <a16:creationId xmlns:a16="http://schemas.microsoft.com/office/drawing/2014/main" id="{1B908E7E-F713-BC44-A651-15F6292BFCBE}"/>
              </a:ext>
            </a:extLst>
          </p:cNvPr>
          <p:cNvSpPr txBox="1"/>
          <p:nvPr/>
        </p:nvSpPr>
        <p:spPr>
          <a:xfrm>
            <a:off x="1522051" y="2167069"/>
            <a:ext cx="8358188" cy="400050"/>
          </a:xfrm>
          <a:prstGeom prst="rect">
            <a:avLst/>
          </a:prstGeom>
          <a:noFill/>
        </p:spPr>
        <p:txBody>
          <a:bodyPr>
            <a:spAutoFit/>
          </a:bodyPr>
          <a:lstStyle/>
          <a:p>
            <a:pPr algn="ctr">
              <a:spcAft>
                <a:spcPct val="40000"/>
              </a:spcAft>
              <a:defRPr/>
            </a:pPr>
            <a:r>
              <a:rPr lang="es-ES_tradnl" sz="2000" b="1" dirty="0">
                <a:latin typeface="+mn-lt"/>
                <a:ea typeface="+mj-ea"/>
                <a:cs typeface="+mj-cs"/>
              </a:rPr>
              <a:t>¿Cómo extraen la información y qué hacen con ella?</a:t>
            </a:r>
          </a:p>
        </p:txBody>
      </p:sp>
      <p:sp>
        <p:nvSpPr>
          <p:cNvPr id="13" name="Rectangle 3">
            <a:extLst>
              <a:ext uri="{FF2B5EF4-FFF2-40B4-BE49-F238E27FC236}">
                <a16:creationId xmlns:a16="http://schemas.microsoft.com/office/drawing/2014/main" id="{EA1BCAE7-0EF2-2546-AE99-4429B7414E70}"/>
              </a:ext>
            </a:extLst>
          </p:cNvPr>
          <p:cNvSpPr txBox="1">
            <a:spLocks noChangeArrowheads="1"/>
          </p:cNvSpPr>
          <p:nvPr/>
        </p:nvSpPr>
        <p:spPr>
          <a:xfrm>
            <a:off x="1953207" y="2699632"/>
            <a:ext cx="7927032" cy="3383668"/>
          </a:xfrm>
          <a:prstGeom prst="rect">
            <a:avLst/>
          </a:prstGeom>
        </p:spPr>
        <p:txBody>
          <a:bodyPr>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ct val="0"/>
              </a:spcBef>
              <a:spcAft>
                <a:spcPct val="40000"/>
              </a:spcAft>
              <a:buFontTx/>
              <a:buNone/>
              <a:defRPr/>
            </a:pPr>
            <a:r>
              <a:rPr lang="es-ES_tradnl" sz="2600" dirty="0"/>
              <a:t>Utilizan un PROCESO de trabajo que incluye las siguientes acciones: </a:t>
            </a:r>
          </a:p>
          <a:p>
            <a:pPr algn="just">
              <a:spcBef>
                <a:spcPct val="0"/>
              </a:spcBef>
              <a:spcAft>
                <a:spcPct val="40000"/>
              </a:spcAft>
              <a:buFontTx/>
              <a:buAutoNum type="arabicParenR"/>
              <a:defRPr/>
            </a:pPr>
            <a:r>
              <a:rPr lang="es-ES_tradnl" sz="2500" b="1" dirty="0">
                <a:solidFill>
                  <a:srgbClr val="CC0000"/>
                </a:solidFill>
                <a:ea typeface="+mj-ea"/>
                <a:cs typeface="+mj-cs"/>
              </a:rPr>
              <a:t>Encuentran </a:t>
            </a:r>
          </a:p>
          <a:p>
            <a:pPr algn="just">
              <a:spcBef>
                <a:spcPct val="0"/>
              </a:spcBef>
              <a:spcAft>
                <a:spcPct val="40000"/>
              </a:spcAft>
              <a:buFontTx/>
              <a:buAutoNum type="arabicParenR"/>
              <a:defRPr/>
            </a:pPr>
            <a:r>
              <a:rPr lang="es-ES_tradnl" sz="2500" b="1" dirty="0">
                <a:solidFill>
                  <a:srgbClr val="CC0000"/>
                </a:solidFill>
                <a:ea typeface="+mj-ea"/>
                <a:cs typeface="+mj-cs"/>
              </a:rPr>
              <a:t>Descargan</a:t>
            </a:r>
          </a:p>
          <a:p>
            <a:pPr algn="just">
              <a:spcBef>
                <a:spcPct val="0"/>
              </a:spcBef>
              <a:spcAft>
                <a:spcPct val="40000"/>
              </a:spcAft>
              <a:buFontTx/>
              <a:buAutoNum type="arabicParenR"/>
              <a:defRPr/>
            </a:pPr>
            <a:r>
              <a:rPr lang="es-ES_tradnl" sz="2500" b="1" dirty="0">
                <a:solidFill>
                  <a:srgbClr val="CC0000"/>
                </a:solidFill>
                <a:ea typeface="+mj-ea"/>
                <a:cs typeface="+mj-cs"/>
              </a:rPr>
              <a:t>Almacenan</a:t>
            </a:r>
          </a:p>
          <a:p>
            <a:pPr algn="just">
              <a:spcBef>
                <a:spcPct val="0"/>
              </a:spcBef>
              <a:spcAft>
                <a:spcPct val="40000"/>
              </a:spcAft>
              <a:buFontTx/>
              <a:buAutoNum type="arabicParenR"/>
              <a:defRPr/>
            </a:pPr>
            <a:r>
              <a:rPr lang="es-ES_tradnl" sz="2500" b="1" dirty="0">
                <a:solidFill>
                  <a:srgbClr val="CC0000"/>
                </a:solidFill>
                <a:ea typeface="+mj-ea"/>
                <a:cs typeface="+mj-cs"/>
              </a:rPr>
              <a:t>Detectan y analizan</a:t>
            </a:r>
          </a:p>
          <a:p>
            <a:pPr algn="just">
              <a:spcBef>
                <a:spcPct val="0"/>
              </a:spcBef>
              <a:spcAft>
                <a:spcPct val="40000"/>
              </a:spcAft>
              <a:buFontTx/>
              <a:buAutoNum type="arabicParenR"/>
              <a:defRPr/>
            </a:pPr>
            <a:r>
              <a:rPr lang="es-ES_tradnl" sz="2500" b="1" dirty="0">
                <a:solidFill>
                  <a:srgbClr val="CC0000"/>
                </a:solidFill>
                <a:ea typeface="+mj-ea"/>
                <a:cs typeface="+mj-cs"/>
              </a:rPr>
              <a:t>Recuperan la información</a:t>
            </a:r>
          </a:p>
          <a:p>
            <a:pPr marL="0" indent="0" algn="just">
              <a:spcBef>
                <a:spcPct val="0"/>
              </a:spcBef>
              <a:spcAft>
                <a:spcPct val="40000"/>
              </a:spcAft>
              <a:buFontTx/>
              <a:buNone/>
              <a:defRPr/>
            </a:pPr>
            <a:endParaRPr lang="es-ES_tradnl" sz="2600" dirty="0">
              <a:solidFill>
                <a:schemeClr val="tx2"/>
              </a:solidFill>
              <a:ea typeface="+mj-ea"/>
              <a:cs typeface="+mj-cs"/>
            </a:endParaRPr>
          </a:p>
          <a:p>
            <a:pPr marL="0" indent="0" algn="just">
              <a:spcBef>
                <a:spcPct val="0"/>
              </a:spcBef>
              <a:spcAft>
                <a:spcPct val="40000"/>
              </a:spcAft>
              <a:buFontTx/>
              <a:buNone/>
              <a:defRPr/>
            </a:pPr>
            <a:r>
              <a:rPr lang="es-ES_tradnl" sz="2600" b="1" dirty="0">
                <a:solidFill>
                  <a:srgbClr val="CC0000"/>
                </a:solidFill>
                <a:ea typeface="+mj-ea"/>
                <a:cs typeface="+mj-cs"/>
              </a:rPr>
              <a:t>1) </a:t>
            </a:r>
            <a:r>
              <a:rPr lang="es-ES_tradnl" sz="2600" b="1" dirty="0">
                <a:solidFill>
                  <a:srgbClr val="CC0000"/>
                </a:solidFill>
              </a:rPr>
              <a:t>Encuentran </a:t>
            </a:r>
            <a:r>
              <a:rPr lang="es-ES_tradnl" sz="2600" dirty="0">
                <a:solidFill>
                  <a:schemeClr val="tx2"/>
                </a:solidFill>
                <a:ea typeface="+mj-ea"/>
                <a:cs typeface="+mj-cs"/>
              </a:rPr>
              <a:t>: </a:t>
            </a:r>
          </a:p>
          <a:p>
            <a:pPr marL="0" indent="0" algn="just">
              <a:spcBef>
                <a:spcPct val="0"/>
              </a:spcBef>
              <a:spcAft>
                <a:spcPct val="40000"/>
              </a:spcAft>
              <a:buFontTx/>
              <a:buNone/>
              <a:defRPr/>
            </a:pPr>
            <a:r>
              <a:rPr lang="es-ES_tradnl" sz="2500" dirty="0">
                <a:solidFill>
                  <a:schemeClr val="tx2"/>
                </a:solidFill>
                <a:ea typeface="+mj-ea"/>
                <a:cs typeface="+mj-cs"/>
              </a:rPr>
              <a:t>las arañas/</a:t>
            </a:r>
            <a:r>
              <a:rPr lang="es-ES_tradnl" sz="2500" dirty="0" err="1">
                <a:solidFill>
                  <a:schemeClr val="tx2"/>
                </a:solidFill>
                <a:ea typeface="+mj-ea"/>
                <a:cs typeface="+mj-cs"/>
              </a:rPr>
              <a:t>bots</a:t>
            </a:r>
            <a:r>
              <a:rPr lang="es-ES_tradnl" sz="2500" dirty="0">
                <a:solidFill>
                  <a:schemeClr val="tx2"/>
                </a:solidFill>
                <a:ea typeface="+mj-ea"/>
                <a:cs typeface="+mj-cs"/>
              </a:rPr>
              <a:t> encuentran las páginas SIGUIENDO ENLACES. </a:t>
            </a:r>
          </a:p>
          <a:p>
            <a:pPr marL="0" indent="0" algn="just">
              <a:spcBef>
                <a:spcPct val="0"/>
              </a:spcBef>
              <a:spcAft>
                <a:spcPct val="40000"/>
              </a:spcAft>
              <a:buFontTx/>
              <a:buNone/>
              <a:defRPr/>
            </a:pPr>
            <a:r>
              <a:rPr lang="es-ES_tradnl" sz="2500" dirty="0">
                <a:solidFill>
                  <a:schemeClr val="tx2"/>
                </a:solidFill>
                <a:ea typeface="+mj-ea"/>
                <a:cs typeface="+mj-cs"/>
              </a:rPr>
              <a:t>Por eso es IMPRESCINDIBLE </a:t>
            </a:r>
          </a:p>
          <a:p>
            <a:pPr marL="400050" lvl="1" indent="0" algn="just">
              <a:spcBef>
                <a:spcPct val="0"/>
              </a:spcBef>
              <a:spcAft>
                <a:spcPct val="40000"/>
              </a:spcAft>
              <a:buFontTx/>
              <a:buNone/>
              <a:defRPr/>
            </a:pPr>
            <a:r>
              <a:rPr lang="es-ES_tradnl" sz="2500" dirty="0">
                <a:solidFill>
                  <a:schemeClr val="tx2"/>
                </a:solidFill>
                <a:ea typeface="+mj-ea"/>
                <a:cs typeface="+mj-cs"/>
              </a:rPr>
              <a:t>Usar enlaces planos y/o rastreables</a:t>
            </a:r>
          </a:p>
          <a:p>
            <a:pPr marL="400050" lvl="1" indent="0" algn="just">
              <a:spcBef>
                <a:spcPct val="0"/>
              </a:spcBef>
              <a:spcAft>
                <a:spcPct val="40000"/>
              </a:spcAft>
              <a:buFontTx/>
              <a:buNone/>
              <a:defRPr/>
            </a:pPr>
            <a:r>
              <a:rPr lang="es-ES_tradnl" sz="2500" dirty="0">
                <a:solidFill>
                  <a:schemeClr val="tx2"/>
                </a:solidFill>
                <a:ea typeface="+mj-ea"/>
                <a:cs typeface="+mj-cs"/>
              </a:rPr>
              <a:t>Asegurarse de que todo está enlazado desde algún sitio (e</a:t>
            </a:r>
            <a:r>
              <a:rPr lang="es-ES_tradnl" sz="2500" dirty="0"/>
              <a:t>stá en la naturaleza del hipertexto)</a:t>
            </a:r>
          </a:p>
          <a:p>
            <a:pPr marL="0" indent="0" algn="just">
              <a:spcBef>
                <a:spcPct val="0"/>
              </a:spcBef>
              <a:spcAft>
                <a:spcPct val="40000"/>
              </a:spcAft>
              <a:buFontTx/>
              <a:buNone/>
              <a:defRPr/>
            </a:pPr>
            <a:endParaRPr lang="es-ES_tradnl" sz="1400" dirty="0">
              <a:solidFill>
                <a:schemeClr val="tx2"/>
              </a:solidFill>
              <a:ea typeface="+mj-ea"/>
              <a:cs typeface="+mj-cs"/>
            </a:endParaRPr>
          </a:p>
          <a:p>
            <a:pPr marL="0" indent="0" algn="just">
              <a:spcBef>
                <a:spcPct val="0"/>
              </a:spcBef>
              <a:spcAft>
                <a:spcPct val="40000"/>
              </a:spcAft>
              <a:buFontTx/>
              <a:buNone/>
              <a:defRPr/>
            </a:pPr>
            <a:endParaRPr lang="es-ES" sz="1400" dirty="0">
              <a:solidFill>
                <a:schemeClr val="tx2"/>
              </a:solidFill>
              <a:ea typeface="+mj-ea"/>
              <a:cs typeface="+mj-cs"/>
            </a:endParaRPr>
          </a:p>
        </p:txBody>
      </p:sp>
      <p:pic>
        <p:nvPicPr>
          <p:cNvPr id="14" name="Imagen 13">
            <a:extLst>
              <a:ext uri="{FF2B5EF4-FFF2-40B4-BE49-F238E27FC236}">
                <a16:creationId xmlns:a16="http://schemas.microsoft.com/office/drawing/2014/main" id="{B1599087-6778-2B43-A6B2-23B51E16E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024" y="3085842"/>
            <a:ext cx="1067941" cy="1425756"/>
          </a:xfrm>
          <a:prstGeom prst="rect">
            <a:avLst/>
          </a:prstGeom>
        </p:spPr>
      </p:pic>
      <p:pic>
        <p:nvPicPr>
          <p:cNvPr id="10" name="Imagen 9">
            <a:extLst>
              <a:ext uri="{FF2B5EF4-FFF2-40B4-BE49-F238E27FC236}">
                <a16:creationId xmlns:a16="http://schemas.microsoft.com/office/drawing/2014/main" id="{C3C263B8-CF95-E94E-B893-ECC563AB85A7}"/>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5" name="Imagen 14">
            <a:extLst>
              <a:ext uri="{FF2B5EF4-FFF2-40B4-BE49-F238E27FC236}">
                <a16:creationId xmlns:a16="http://schemas.microsoft.com/office/drawing/2014/main" id="{E2B7E877-EA86-8D45-9A2D-52D31DE52BCF}"/>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6" name="CuadroTexto 15">
            <a:extLst>
              <a:ext uri="{FF2B5EF4-FFF2-40B4-BE49-F238E27FC236}">
                <a16:creationId xmlns:a16="http://schemas.microsoft.com/office/drawing/2014/main" id="{7D386FAB-8AF9-EE40-BA01-B35B8B02FA2C}"/>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4849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anim calcmode="lin" valueType="num">
                                      <p:cBhvr additive="base">
                                        <p:cTn id="5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anim calcmode="lin" valueType="num">
                                      <p:cBhvr additive="base">
                                        <p:cTn id="59"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xEl>
                                              <p:pRg st="11" end="11"/>
                                            </p:txEl>
                                          </p:spTgt>
                                        </p:tgtEl>
                                        <p:attrNameLst>
                                          <p:attrName>style.visibility</p:attrName>
                                        </p:attrNameLst>
                                      </p:cBhvr>
                                      <p:to>
                                        <p:strVal val="visible"/>
                                      </p:to>
                                    </p:set>
                                    <p:anim calcmode="lin" valueType="num">
                                      <p:cBhvr additive="base">
                                        <p:cTn id="63"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4</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556061"/>
            <a:ext cx="9240982" cy="1596177"/>
          </a:xfrm>
        </p:spPr>
        <p:txBody>
          <a:bodyPr>
            <a:normAutofit/>
          </a:bodyPr>
          <a:lstStyle/>
          <a:p>
            <a:r>
              <a:rPr lang="es-ES" dirty="0"/>
              <a:t>FUNCIONAMIENTO DE LOS BUSCADORES. INDEXACIÓN (2)</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15" name="Rectangle 3">
            <a:extLst>
              <a:ext uri="{FF2B5EF4-FFF2-40B4-BE49-F238E27FC236}">
                <a16:creationId xmlns:a16="http://schemas.microsoft.com/office/drawing/2014/main" id="{F0470BD6-EE16-7D41-A4C5-D5ADBC746C34}"/>
              </a:ext>
            </a:extLst>
          </p:cNvPr>
          <p:cNvSpPr txBox="1">
            <a:spLocks noChangeArrowheads="1"/>
          </p:cNvSpPr>
          <p:nvPr/>
        </p:nvSpPr>
        <p:spPr>
          <a:xfrm>
            <a:off x="1586345" y="2450613"/>
            <a:ext cx="8229600" cy="2511195"/>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ct val="0"/>
              </a:spcBef>
              <a:spcAft>
                <a:spcPct val="40000"/>
              </a:spcAft>
              <a:buFontTx/>
              <a:buNone/>
              <a:defRPr/>
            </a:pPr>
            <a:endParaRPr lang="es-ES_tradnl" sz="1400" dirty="0">
              <a:solidFill>
                <a:schemeClr val="tx2"/>
              </a:solidFill>
            </a:endParaRPr>
          </a:p>
          <a:p>
            <a:pPr marL="0" indent="0" algn="just">
              <a:spcBef>
                <a:spcPct val="0"/>
              </a:spcBef>
              <a:spcAft>
                <a:spcPct val="40000"/>
              </a:spcAft>
              <a:buFontTx/>
              <a:buNone/>
              <a:defRPr/>
            </a:pPr>
            <a:r>
              <a:rPr lang="es-ES_tradnl" sz="1800" b="1" dirty="0">
                <a:solidFill>
                  <a:srgbClr val="CC0000"/>
                </a:solidFill>
              </a:rPr>
              <a:t>2) Descargan</a:t>
            </a:r>
            <a:r>
              <a:rPr lang="es-ES_tradnl" sz="1800" dirty="0">
                <a:solidFill>
                  <a:schemeClr val="tx2"/>
                </a:solidFill>
              </a:rPr>
              <a:t>: </a:t>
            </a:r>
          </a:p>
          <a:p>
            <a:pPr marL="0" indent="0" algn="just">
              <a:spcBef>
                <a:spcPct val="0"/>
              </a:spcBef>
              <a:spcAft>
                <a:spcPct val="40000"/>
              </a:spcAft>
              <a:buFontTx/>
              <a:buNone/>
              <a:defRPr/>
            </a:pPr>
            <a:r>
              <a:rPr lang="es-ES_tradnl" sz="1800" cap="none" dirty="0"/>
              <a:t>La </a:t>
            </a:r>
            <a:r>
              <a:rPr lang="es-ES_tradnl" sz="1800" b="1" cap="none" dirty="0"/>
              <a:t>velocidad de descarga</a:t>
            </a:r>
            <a:r>
              <a:rPr lang="es-ES_tradnl" sz="1800" cap="none" dirty="0"/>
              <a:t>  es uno de los factores del ranking. Varios </a:t>
            </a:r>
            <a:r>
              <a:rPr lang="es-ES_tradnl" sz="1800" b="1" cap="none" dirty="0"/>
              <a:t>CMS</a:t>
            </a:r>
            <a:r>
              <a:rPr lang="es-ES_tradnl" sz="1800" cap="none" dirty="0"/>
              <a:t> (</a:t>
            </a:r>
            <a:r>
              <a:rPr lang="es-ES_tradnl" sz="1800" b="1" cap="none" dirty="0"/>
              <a:t>Drupal, Joomla, WordPress</a:t>
            </a:r>
            <a:r>
              <a:rPr lang="es-ES_tradnl" sz="1800" cap="none" dirty="0"/>
              <a:t>) incluyen opciones de cacheo y compresión de JavaScript y CSS que ayudan a acelerar la carga</a:t>
            </a:r>
          </a:p>
          <a:p>
            <a:pPr marL="0" indent="0" algn="just">
              <a:spcBef>
                <a:spcPct val="0"/>
              </a:spcBef>
              <a:spcAft>
                <a:spcPct val="40000"/>
              </a:spcAft>
              <a:buFontTx/>
              <a:buNone/>
              <a:defRPr/>
            </a:pPr>
            <a:r>
              <a:rPr lang="es-ES_tradnl" sz="1800" cap="none" dirty="0"/>
              <a:t>Las herramientas para web masters de Google (WMT) te informa del tiempo de descarga, cuántas páginas ha rastreado y el peso. También conviene utilizar  las herramientas  de Yahoo! Site Explorer o de Bing</a:t>
            </a:r>
          </a:p>
          <a:p>
            <a:pPr marL="0" indent="0" algn="just">
              <a:spcBef>
                <a:spcPct val="0"/>
              </a:spcBef>
              <a:spcAft>
                <a:spcPct val="40000"/>
              </a:spcAft>
              <a:buFontTx/>
              <a:buNone/>
              <a:defRPr/>
            </a:pPr>
            <a:endParaRPr lang="es-ES_tradnl" sz="1400" dirty="0">
              <a:solidFill>
                <a:schemeClr val="tx2"/>
              </a:solidFill>
            </a:endParaRPr>
          </a:p>
          <a:p>
            <a:pPr marL="0" indent="0" algn="just">
              <a:spcBef>
                <a:spcPct val="0"/>
              </a:spcBef>
              <a:spcAft>
                <a:spcPct val="40000"/>
              </a:spcAft>
              <a:buFontTx/>
              <a:buNone/>
              <a:defRPr/>
            </a:pPr>
            <a:endParaRPr lang="es-ES_tradnl" sz="1400" dirty="0">
              <a:solidFill>
                <a:schemeClr val="tx2"/>
              </a:solidFill>
            </a:endParaRPr>
          </a:p>
          <a:p>
            <a:pPr marL="0" indent="0" algn="just">
              <a:spcBef>
                <a:spcPct val="0"/>
              </a:spcBef>
              <a:spcAft>
                <a:spcPct val="40000"/>
              </a:spcAft>
              <a:buFontTx/>
              <a:buNone/>
              <a:defRPr/>
            </a:pPr>
            <a:endParaRPr lang="es-ES" sz="1400" dirty="0">
              <a:solidFill>
                <a:schemeClr val="tx2"/>
              </a:solidFill>
              <a:ea typeface="+mj-ea"/>
              <a:cs typeface="+mj-cs"/>
            </a:endParaRPr>
          </a:p>
        </p:txBody>
      </p:sp>
      <p:pic>
        <p:nvPicPr>
          <p:cNvPr id="10" name="Imagen 9">
            <a:extLst>
              <a:ext uri="{FF2B5EF4-FFF2-40B4-BE49-F238E27FC236}">
                <a16:creationId xmlns:a16="http://schemas.microsoft.com/office/drawing/2014/main" id="{02CDFA36-98EB-C14F-82D3-964C8E38A399}"/>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2" name="Imagen 11">
            <a:extLst>
              <a:ext uri="{FF2B5EF4-FFF2-40B4-BE49-F238E27FC236}">
                <a16:creationId xmlns:a16="http://schemas.microsoft.com/office/drawing/2014/main" id="{51C9505D-E266-3B4D-B86C-DDE0D2A122EE}"/>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3" name="CuadroTexto 12">
            <a:extLst>
              <a:ext uri="{FF2B5EF4-FFF2-40B4-BE49-F238E27FC236}">
                <a16:creationId xmlns:a16="http://schemas.microsoft.com/office/drawing/2014/main" id="{73186AF9-EE1A-7945-96B5-7228B498C968}"/>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31000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5</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556061"/>
            <a:ext cx="9240982" cy="1596177"/>
          </a:xfrm>
        </p:spPr>
        <p:txBody>
          <a:bodyPr>
            <a:normAutofit/>
          </a:bodyPr>
          <a:lstStyle/>
          <a:p>
            <a:r>
              <a:rPr lang="es-ES" dirty="0"/>
              <a:t>FUNCIONAMIENTO DE LOS BUSCADORES. INDEXACIÓN (3)</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3" name="Rectángulo 2">
            <a:extLst>
              <a:ext uri="{FF2B5EF4-FFF2-40B4-BE49-F238E27FC236}">
                <a16:creationId xmlns:a16="http://schemas.microsoft.com/office/drawing/2014/main" id="{4114655A-DDA7-AB43-98C0-190BE9A9D999}"/>
              </a:ext>
            </a:extLst>
          </p:cNvPr>
          <p:cNvSpPr/>
          <p:nvPr/>
        </p:nvSpPr>
        <p:spPr>
          <a:xfrm>
            <a:off x="1080654" y="2468980"/>
            <a:ext cx="9739746" cy="2197525"/>
          </a:xfrm>
          <a:prstGeom prst="rect">
            <a:avLst/>
          </a:prstGeom>
        </p:spPr>
        <p:txBody>
          <a:bodyPr wrap="square">
            <a:spAutoFit/>
          </a:bodyPr>
          <a:lstStyle/>
          <a:p>
            <a:pPr algn="just">
              <a:spcBef>
                <a:spcPct val="0"/>
              </a:spcBef>
              <a:spcAft>
                <a:spcPct val="40000"/>
              </a:spcAft>
              <a:buFontTx/>
              <a:buAutoNum type="arabicParenR" startAt="3"/>
              <a:defRPr/>
            </a:pPr>
            <a:r>
              <a:rPr lang="es-ES_tradnl" b="1" dirty="0">
                <a:solidFill>
                  <a:srgbClr val="CC0000"/>
                </a:solidFill>
              </a:rPr>
              <a:t>Detectan y analizan:</a:t>
            </a:r>
            <a:endParaRPr lang="es-ES_tradnl" dirty="0">
              <a:solidFill>
                <a:srgbClr val="CC0000"/>
              </a:solidFill>
            </a:endParaRPr>
          </a:p>
          <a:p>
            <a:pPr algn="just">
              <a:spcBef>
                <a:spcPct val="0"/>
              </a:spcBef>
              <a:spcAft>
                <a:spcPct val="40000"/>
              </a:spcAft>
              <a:defRPr/>
            </a:pPr>
            <a:r>
              <a:rPr lang="es-ES_tradnl" dirty="0"/>
              <a:t>Extraen las palabras contenidas en cada página y señales que indican la importancia relativa de esas palabras  en el documento (frecuencia, etiquetado semántico, sinónimos, posición)</a:t>
            </a:r>
          </a:p>
          <a:p>
            <a:pPr algn="just">
              <a:spcBef>
                <a:spcPct val="0"/>
              </a:spcBef>
              <a:spcAft>
                <a:spcPct val="40000"/>
              </a:spcAft>
              <a:defRPr/>
            </a:pPr>
            <a:r>
              <a:rPr lang="es-ES_tradnl" dirty="0"/>
              <a:t>Detectan las palabras que sirven para crear enlaces</a:t>
            </a:r>
          </a:p>
          <a:p>
            <a:pPr algn="just">
              <a:spcBef>
                <a:spcPct val="0"/>
              </a:spcBef>
              <a:spcAft>
                <a:spcPct val="40000"/>
              </a:spcAft>
              <a:defRPr/>
            </a:pPr>
            <a:r>
              <a:rPr lang="es-ES_tradnl" dirty="0"/>
              <a:t>Detectan enlaces en las páginas y los analizan como señales de calidad y/o popularidad.</a:t>
            </a:r>
          </a:p>
          <a:p>
            <a:pPr algn="just">
              <a:spcBef>
                <a:spcPct val="0"/>
              </a:spcBef>
              <a:spcAft>
                <a:spcPct val="40000"/>
              </a:spcAft>
              <a:defRPr/>
            </a:pPr>
            <a:r>
              <a:rPr lang="es-ES_tradnl" dirty="0"/>
              <a:t>Procesan otras señales: geolocalización, IP, idioma…</a:t>
            </a:r>
          </a:p>
        </p:txBody>
      </p:sp>
      <p:pic>
        <p:nvPicPr>
          <p:cNvPr id="10" name="Imagen 9">
            <a:extLst>
              <a:ext uri="{FF2B5EF4-FFF2-40B4-BE49-F238E27FC236}">
                <a16:creationId xmlns:a16="http://schemas.microsoft.com/office/drawing/2014/main" id="{8F5833D7-0A65-9347-B356-A0D4CBA8D713}"/>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2" name="Imagen 11">
            <a:extLst>
              <a:ext uri="{FF2B5EF4-FFF2-40B4-BE49-F238E27FC236}">
                <a16:creationId xmlns:a16="http://schemas.microsoft.com/office/drawing/2014/main" id="{4EF329A1-2407-8D44-AF9B-5E48D2664C1F}"/>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3" name="CuadroTexto 12">
            <a:extLst>
              <a:ext uri="{FF2B5EF4-FFF2-40B4-BE49-F238E27FC236}">
                <a16:creationId xmlns:a16="http://schemas.microsoft.com/office/drawing/2014/main" id="{00E6741B-A5FA-1146-80DE-888710C044CE}"/>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195233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6</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80654" y="556061"/>
            <a:ext cx="9240982" cy="1596177"/>
          </a:xfrm>
        </p:spPr>
        <p:txBody>
          <a:bodyPr>
            <a:normAutofit/>
          </a:bodyPr>
          <a:lstStyle/>
          <a:p>
            <a:r>
              <a:rPr lang="es-ES" dirty="0"/>
              <a:t>FUNCIONAMIENTO DE LOS BUSCADORES. INDEXACIÓN (4)</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4" name="CuadroTexto 3">
            <a:extLst>
              <a:ext uri="{FF2B5EF4-FFF2-40B4-BE49-F238E27FC236}">
                <a16:creationId xmlns:a16="http://schemas.microsoft.com/office/drawing/2014/main" id="{C81CD026-8E81-9046-BF66-28C7AF3799FF}"/>
              </a:ext>
            </a:extLst>
          </p:cNvPr>
          <p:cNvSpPr txBox="1"/>
          <p:nvPr/>
        </p:nvSpPr>
        <p:spPr>
          <a:xfrm>
            <a:off x="2085315" y="2152238"/>
            <a:ext cx="7231660" cy="369332"/>
          </a:xfrm>
          <a:prstGeom prst="rect">
            <a:avLst/>
          </a:prstGeom>
          <a:noFill/>
        </p:spPr>
        <p:txBody>
          <a:bodyPr wrap="none" rtlCol="0">
            <a:spAutoFit/>
          </a:bodyPr>
          <a:lstStyle/>
          <a:p>
            <a:pPr algn="just">
              <a:spcBef>
                <a:spcPct val="0"/>
              </a:spcBef>
              <a:spcAft>
                <a:spcPct val="40000"/>
              </a:spcAft>
              <a:defRPr/>
            </a:pPr>
            <a:r>
              <a:rPr lang="es-ES_tradnl" b="1" dirty="0">
                <a:solidFill>
                  <a:srgbClr val="CC0000"/>
                </a:solidFill>
              </a:rPr>
              <a:t>4)  Almacenan:  </a:t>
            </a:r>
            <a:r>
              <a:rPr lang="es-ES_tradnl" dirty="0">
                <a:solidFill>
                  <a:schemeClr val="tx2"/>
                </a:solidFill>
              </a:rPr>
              <a:t>guardan una copia de la página (caché) en sus servidores. </a:t>
            </a:r>
            <a:endParaRPr lang="es-ES_tradnl" dirty="0">
              <a:solidFill>
                <a:schemeClr val="accent5">
                  <a:lumMod val="75000"/>
                </a:schemeClr>
              </a:solidFill>
            </a:endParaRPr>
          </a:p>
        </p:txBody>
      </p:sp>
      <p:sp>
        <p:nvSpPr>
          <p:cNvPr id="12" name="Rectangle 3">
            <a:extLst>
              <a:ext uri="{FF2B5EF4-FFF2-40B4-BE49-F238E27FC236}">
                <a16:creationId xmlns:a16="http://schemas.microsoft.com/office/drawing/2014/main" id="{BA235699-B1AE-F54B-B8C1-4F02D30296B2}"/>
              </a:ext>
            </a:extLst>
          </p:cNvPr>
          <p:cNvSpPr txBox="1">
            <a:spLocks noChangeArrowheads="1"/>
          </p:cNvSpPr>
          <p:nvPr/>
        </p:nvSpPr>
        <p:spPr>
          <a:xfrm>
            <a:off x="2189018" y="2743199"/>
            <a:ext cx="8028772" cy="30064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20000"/>
              <a:buFont typeface="Arial" pitchFamily="34" charset="0"/>
              <a:buChar char="•"/>
              <a:defRPr sz="2800" kern="1200">
                <a:solidFill>
                  <a:srgbClr val="63604D"/>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400" kern="1200">
                <a:solidFill>
                  <a:srgbClr val="63604D"/>
                </a:solidFill>
                <a:latin typeface="+mn-lt"/>
                <a:ea typeface="+mn-ea"/>
                <a:cs typeface="+mn-cs"/>
              </a:defRPr>
            </a:lvl2pPr>
            <a:lvl3pPr marL="1143000" indent="-228600" algn="l" defTabSz="914400" rtl="0" eaLnBrk="1" latinLnBrk="0" hangingPunct="1">
              <a:spcBef>
                <a:spcPct val="20000"/>
              </a:spcBef>
              <a:buSzPct val="60000"/>
              <a:buFont typeface="Wingdings" pitchFamily="2" charset="2"/>
              <a:buChar char="v"/>
              <a:defRPr sz="2000" kern="1200">
                <a:solidFill>
                  <a:srgbClr val="63604D"/>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rgbClr val="6360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6360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spcAft>
                <a:spcPct val="40000"/>
              </a:spcAft>
              <a:buFontTx/>
              <a:buNone/>
            </a:pPr>
            <a:r>
              <a:rPr lang="en-US" altLang="es-ES" sz="1800" dirty="0">
                <a:solidFill>
                  <a:schemeClr val="tx1"/>
                </a:solidFill>
                <a:latin typeface="+mj-lt"/>
              </a:rPr>
              <a:t>Por </a:t>
            </a:r>
            <a:r>
              <a:rPr lang="en-US" altLang="es-ES" sz="1800" dirty="0" err="1">
                <a:solidFill>
                  <a:schemeClr val="tx1"/>
                </a:solidFill>
                <a:latin typeface="+mj-lt"/>
              </a:rPr>
              <a:t>otra</a:t>
            </a:r>
            <a:r>
              <a:rPr lang="en-US" altLang="es-ES" sz="1800" dirty="0">
                <a:solidFill>
                  <a:schemeClr val="tx1"/>
                </a:solidFill>
                <a:latin typeface="+mj-lt"/>
              </a:rPr>
              <a:t> parte, </a:t>
            </a:r>
            <a:r>
              <a:rPr lang="en-US" altLang="es-ES" sz="1800" dirty="0" err="1">
                <a:solidFill>
                  <a:schemeClr val="tx1"/>
                </a:solidFill>
                <a:latin typeface="+mj-lt"/>
              </a:rPr>
              <a:t>también</a:t>
            </a:r>
            <a:r>
              <a:rPr lang="en-US" altLang="es-ES" sz="1800" dirty="0">
                <a:solidFill>
                  <a:schemeClr val="tx1"/>
                </a:solidFill>
                <a:latin typeface="+mj-lt"/>
              </a:rPr>
              <a:t> </a:t>
            </a:r>
            <a:r>
              <a:rPr lang="en-US" altLang="es-ES" sz="1800" b="1" dirty="0">
                <a:solidFill>
                  <a:schemeClr val="tx1"/>
                </a:solidFill>
                <a:latin typeface="+mj-lt"/>
              </a:rPr>
              <a:t>se </a:t>
            </a:r>
            <a:r>
              <a:rPr lang="en-US" altLang="es-ES" sz="1800" b="1" dirty="0" err="1">
                <a:solidFill>
                  <a:schemeClr val="tx1"/>
                </a:solidFill>
                <a:latin typeface="+mj-lt"/>
              </a:rPr>
              <a:t>procesa</a:t>
            </a:r>
            <a:r>
              <a:rPr lang="en-US" altLang="es-ES" sz="1800" b="1" dirty="0">
                <a:solidFill>
                  <a:schemeClr val="tx1"/>
                </a:solidFill>
                <a:latin typeface="+mj-lt"/>
              </a:rPr>
              <a:t> la </a:t>
            </a:r>
            <a:r>
              <a:rPr lang="en-US" altLang="es-ES" sz="1800" b="1" dirty="0" err="1">
                <a:solidFill>
                  <a:schemeClr val="tx1"/>
                </a:solidFill>
                <a:latin typeface="+mj-lt"/>
              </a:rPr>
              <a:t>consulta</a:t>
            </a:r>
            <a:r>
              <a:rPr lang="en-US" altLang="es-ES" sz="1800" b="1" dirty="0">
                <a:solidFill>
                  <a:schemeClr val="tx1"/>
                </a:solidFill>
                <a:latin typeface="+mj-lt"/>
              </a:rPr>
              <a:t> y la </a:t>
            </a:r>
            <a:r>
              <a:rPr lang="en-US" altLang="es-ES" sz="1800" b="1" dirty="0" err="1">
                <a:solidFill>
                  <a:schemeClr val="tx1"/>
                </a:solidFill>
                <a:latin typeface="+mj-lt"/>
              </a:rPr>
              <a:t>estrategia</a:t>
            </a:r>
            <a:r>
              <a:rPr lang="en-US" altLang="es-ES" sz="1800" b="1" dirty="0">
                <a:solidFill>
                  <a:schemeClr val="tx1"/>
                </a:solidFill>
                <a:latin typeface="+mj-lt"/>
              </a:rPr>
              <a:t> de </a:t>
            </a:r>
            <a:r>
              <a:rPr lang="en-US" altLang="es-ES" sz="1800" b="1" dirty="0" err="1">
                <a:solidFill>
                  <a:schemeClr val="tx1"/>
                </a:solidFill>
                <a:latin typeface="+mj-lt"/>
              </a:rPr>
              <a:t>búsqueda</a:t>
            </a:r>
            <a:r>
              <a:rPr lang="en-US" altLang="es-ES" sz="1800" dirty="0">
                <a:solidFill>
                  <a:schemeClr val="tx1"/>
                </a:solidFill>
                <a:latin typeface="+mj-lt"/>
              </a:rPr>
              <a:t>. </a:t>
            </a:r>
          </a:p>
          <a:p>
            <a:pPr marL="0" indent="0" algn="just">
              <a:spcBef>
                <a:spcPct val="0"/>
              </a:spcBef>
              <a:spcAft>
                <a:spcPct val="40000"/>
              </a:spcAft>
              <a:buFontTx/>
              <a:buNone/>
            </a:pPr>
            <a:r>
              <a:rPr lang="en-US" altLang="es-ES" sz="1800" dirty="0">
                <a:solidFill>
                  <a:schemeClr val="tx1"/>
                </a:solidFill>
                <a:latin typeface="+mj-lt"/>
              </a:rPr>
              <a:t>Las </a:t>
            </a:r>
            <a:r>
              <a:rPr lang="en-US" altLang="es-ES" sz="1800" b="1" i="1" dirty="0">
                <a:solidFill>
                  <a:schemeClr val="tx1"/>
                </a:solidFill>
                <a:latin typeface="+mj-lt"/>
              </a:rPr>
              <a:t>palabras clave</a:t>
            </a:r>
            <a:r>
              <a:rPr lang="en-US" altLang="es-ES" sz="1800" i="1" dirty="0">
                <a:solidFill>
                  <a:schemeClr val="tx1"/>
                </a:solidFill>
                <a:latin typeface="+mj-lt"/>
              </a:rPr>
              <a:t> </a:t>
            </a:r>
            <a:r>
              <a:rPr lang="en-US" altLang="es-ES" sz="1800" i="1" dirty="0" err="1">
                <a:solidFill>
                  <a:schemeClr val="tx1"/>
                </a:solidFill>
                <a:latin typeface="+mj-lt"/>
              </a:rPr>
              <a:t>é</a:t>
            </a:r>
            <a:r>
              <a:rPr lang="en-US" altLang="es-ES" sz="1800" dirty="0" err="1">
                <a:solidFill>
                  <a:schemeClr val="tx1"/>
                </a:solidFill>
                <a:latin typeface="+mj-lt"/>
              </a:rPr>
              <a:t>s</a:t>
            </a:r>
            <a:r>
              <a:rPr lang="en-US" altLang="es-ES" sz="1800" dirty="0">
                <a:solidFill>
                  <a:schemeClr val="tx1"/>
                </a:solidFill>
                <a:latin typeface="+mj-lt"/>
              </a:rPr>
              <a:t> lo que los </a:t>
            </a:r>
            <a:r>
              <a:rPr lang="en-US" altLang="es-ES" sz="1800" dirty="0" err="1">
                <a:solidFill>
                  <a:schemeClr val="tx1"/>
                </a:solidFill>
                <a:latin typeface="+mj-lt"/>
              </a:rPr>
              <a:t>usuarios</a:t>
            </a:r>
            <a:r>
              <a:rPr lang="en-US" altLang="es-ES" sz="1800" dirty="0">
                <a:solidFill>
                  <a:schemeClr val="tx1"/>
                </a:solidFill>
                <a:latin typeface="+mj-lt"/>
              </a:rPr>
              <a:t> </a:t>
            </a:r>
            <a:r>
              <a:rPr lang="en-US" altLang="es-ES" sz="1800" dirty="0" err="1">
                <a:solidFill>
                  <a:schemeClr val="tx1"/>
                </a:solidFill>
                <a:latin typeface="+mj-lt"/>
              </a:rPr>
              <a:t>buscan</a:t>
            </a:r>
            <a:r>
              <a:rPr lang="en-US" altLang="es-ES" sz="1800" dirty="0">
                <a:solidFill>
                  <a:schemeClr val="tx1"/>
                </a:solidFill>
                <a:latin typeface="+mj-lt"/>
              </a:rPr>
              <a:t>. </a:t>
            </a:r>
          </a:p>
          <a:p>
            <a:pPr marL="0" indent="0" algn="just">
              <a:spcBef>
                <a:spcPct val="0"/>
              </a:spcBef>
              <a:spcAft>
                <a:spcPct val="40000"/>
              </a:spcAft>
              <a:buFontTx/>
              <a:buNone/>
            </a:pPr>
            <a:r>
              <a:rPr lang="es-ES" altLang="es-ES" sz="1800" i="1" dirty="0">
                <a:solidFill>
                  <a:schemeClr val="tx1"/>
                </a:solidFill>
                <a:latin typeface="+mj-lt"/>
              </a:rPr>
              <a:t>“Los resultados que mostramos se basan no solo en lo que conocemos de la Web, sino también en lo que otras personas han buscado [...] </a:t>
            </a:r>
            <a:r>
              <a:rPr lang="es-ES" altLang="es-ES" sz="1800" b="1" i="1" dirty="0">
                <a:solidFill>
                  <a:schemeClr val="tx1"/>
                </a:solidFill>
                <a:latin typeface="+mj-lt"/>
              </a:rPr>
              <a:t>Me gustaría que la gente pusiera más empeño en pensar cómo los encontrarán otras personas y poner las palabras clave correctas en sus páginas</a:t>
            </a:r>
            <a:r>
              <a:rPr lang="es-ES" altLang="es-ES" sz="1800" i="1" dirty="0">
                <a:solidFill>
                  <a:schemeClr val="tx1"/>
                </a:solidFill>
                <a:latin typeface="+mj-lt"/>
              </a:rPr>
              <a:t>.</a:t>
            </a:r>
          </a:p>
          <a:p>
            <a:pPr marL="0" indent="0" algn="just">
              <a:spcBef>
                <a:spcPct val="0"/>
              </a:spcBef>
              <a:spcAft>
                <a:spcPct val="40000"/>
              </a:spcAft>
              <a:buFontTx/>
              <a:buNone/>
            </a:pPr>
            <a:r>
              <a:rPr lang="es-ES" altLang="es-ES" sz="1800" i="1" dirty="0">
                <a:solidFill>
                  <a:schemeClr val="tx1"/>
                </a:solidFill>
                <a:latin typeface="+mj-lt"/>
              </a:rPr>
              <a:t>La búsqueda se trata de obtener muchas señales y ponerlas todas juntas [...] Las señales de las personas son las mejores señales [...] El arte de clasificar es cómo recolectas muchas señales y las unes”</a:t>
            </a:r>
          </a:p>
          <a:p>
            <a:pPr marL="0" indent="0" algn="r">
              <a:spcBef>
                <a:spcPct val="0"/>
              </a:spcBef>
              <a:spcAft>
                <a:spcPct val="40000"/>
              </a:spcAft>
              <a:buNone/>
            </a:pPr>
            <a:r>
              <a:rPr lang="en-US" sz="1800" dirty="0">
                <a:solidFill>
                  <a:schemeClr val="tx1"/>
                </a:solidFill>
                <a:latin typeface="+mj-lt"/>
                <a:cs typeface="Arial" charset="0"/>
              </a:rPr>
              <a:t>Udi </a:t>
            </a:r>
            <a:r>
              <a:rPr lang="en-US" sz="1800" dirty="0" err="1">
                <a:solidFill>
                  <a:schemeClr val="tx1"/>
                </a:solidFill>
                <a:latin typeface="+mj-lt"/>
                <a:cs typeface="Arial" charset="0"/>
              </a:rPr>
              <a:t>Mamber</a:t>
            </a:r>
            <a:r>
              <a:rPr lang="en-US" sz="1800" dirty="0">
                <a:solidFill>
                  <a:schemeClr val="tx1"/>
                </a:solidFill>
                <a:latin typeface="+mj-lt"/>
                <a:cs typeface="Arial" charset="0"/>
              </a:rPr>
              <a:t>, VP de Search Quality de Google</a:t>
            </a:r>
            <a:endParaRPr lang="es-ES" sz="1800" i="1" dirty="0">
              <a:solidFill>
                <a:schemeClr val="tx1"/>
              </a:solidFill>
              <a:latin typeface="+mj-lt"/>
              <a:cs typeface="Arial" charset="0"/>
            </a:endParaRPr>
          </a:p>
          <a:p>
            <a:pPr marL="0" indent="0" algn="just">
              <a:spcBef>
                <a:spcPct val="0"/>
              </a:spcBef>
              <a:spcAft>
                <a:spcPct val="40000"/>
              </a:spcAft>
              <a:buFontTx/>
              <a:buNone/>
            </a:pPr>
            <a:endParaRPr lang="en-US" altLang="es-ES" sz="1600" dirty="0">
              <a:solidFill>
                <a:schemeClr val="tx2"/>
              </a:solidFill>
            </a:endParaRPr>
          </a:p>
          <a:p>
            <a:pPr marL="0" indent="0" algn="just">
              <a:spcBef>
                <a:spcPct val="0"/>
              </a:spcBef>
              <a:spcAft>
                <a:spcPct val="40000"/>
              </a:spcAft>
              <a:buFontTx/>
              <a:buNone/>
            </a:pPr>
            <a:endParaRPr lang="en-US" altLang="es-ES" sz="1600" dirty="0">
              <a:solidFill>
                <a:schemeClr val="tx2"/>
              </a:solidFill>
            </a:endParaRPr>
          </a:p>
        </p:txBody>
      </p:sp>
      <p:pic>
        <p:nvPicPr>
          <p:cNvPr id="10" name="Imagen 9">
            <a:extLst>
              <a:ext uri="{FF2B5EF4-FFF2-40B4-BE49-F238E27FC236}">
                <a16:creationId xmlns:a16="http://schemas.microsoft.com/office/drawing/2014/main" id="{65A13024-FE4B-1E4C-95B7-B0E7D738B382}"/>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AC3D1FF0-6F29-9E40-B345-59DDDA4889DF}"/>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51D5A5E7-87D9-B54F-9348-5D3D336C6984}"/>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227749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7</a:t>
            </a:fld>
            <a:endParaRPr lang="es-ES"/>
          </a:p>
        </p:txBody>
      </p:sp>
      <p:sp>
        <p:nvSpPr>
          <p:cNvPr id="11" name="Título 1">
            <a:extLst>
              <a:ext uri="{FF2B5EF4-FFF2-40B4-BE49-F238E27FC236}">
                <a16:creationId xmlns:a16="http://schemas.microsoft.com/office/drawing/2014/main" id="{F0B08B0D-14DC-6247-8E96-5DDE557BE009}"/>
              </a:ext>
            </a:extLst>
          </p:cNvPr>
          <p:cNvSpPr>
            <a:spLocks noGrp="1"/>
          </p:cNvSpPr>
          <p:nvPr>
            <p:ph type="title"/>
          </p:nvPr>
        </p:nvSpPr>
        <p:spPr>
          <a:xfrm>
            <a:off x="1096815" y="531290"/>
            <a:ext cx="9240982" cy="1596177"/>
          </a:xfrm>
        </p:spPr>
        <p:txBody>
          <a:bodyPr>
            <a:normAutofit/>
          </a:bodyPr>
          <a:lstStyle/>
          <a:p>
            <a:r>
              <a:rPr lang="es-ES" dirty="0"/>
              <a:t>FUNCIONAMIENTO DE LOS BUSCADORES. INDEXACIÓN (5)</a:t>
            </a:r>
          </a:p>
        </p:txBody>
      </p:sp>
      <p:sp>
        <p:nvSpPr>
          <p:cNvPr id="2" name="CuadroTexto 1">
            <a:extLst>
              <a:ext uri="{FF2B5EF4-FFF2-40B4-BE49-F238E27FC236}">
                <a16:creationId xmlns:a16="http://schemas.microsoft.com/office/drawing/2014/main" id="{81FE9E57-3B13-8A47-AA62-8C1C8CA5119A}"/>
              </a:ext>
            </a:extLst>
          </p:cNvPr>
          <p:cNvSpPr txBox="1"/>
          <p:nvPr/>
        </p:nvSpPr>
        <p:spPr>
          <a:xfrm>
            <a:off x="1648691" y="2743200"/>
            <a:ext cx="184731" cy="369332"/>
          </a:xfrm>
          <a:prstGeom prst="rect">
            <a:avLst/>
          </a:prstGeom>
          <a:noFill/>
        </p:spPr>
        <p:txBody>
          <a:bodyPr wrap="none" rtlCol="0">
            <a:spAutoFit/>
          </a:bodyPr>
          <a:lstStyle/>
          <a:p>
            <a:endParaRPr lang="es-ES" dirty="0"/>
          </a:p>
        </p:txBody>
      </p:sp>
      <p:sp>
        <p:nvSpPr>
          <p:cNvPr id="13" name="Rectangle 3">
            <a:extLst>
              <a:ext uri="{FF2B5EF4-FFF2-40B4-BE49-F238E27FC236}">
                <a16:creationId xmlns:a16="http://schemas.microsoft.com/office/drawing/2014/main" id="{89AAB945-4D9C-3044-AB6E-29971D0CF3E8}"/>
              </a:ext>
            </a:extLst>
          </p:cNvPr>
          <p:cNvSpPr txBox="1">
            <a:spLocks noChangeArrowheads="1"/>
          </p:cNvSpPr>
          <p:nvPr/>
        </p:nvSpPr>
        <p:spPr bwMode="auto">
          <a:xfrm>
            <a:off x="1854203" y="2017372"/>
            <a:ext cx="8244796" cy="3463594"/>
          </a:xfrm>
          <a:prstGeom prst="rect">
            <a:avLst/>
          </a:prstGeom>
          <a:noFill/>
          <a:ln w="9525">
            <a:noFill/>
            <a:miter lim="800000"/>
            <a:headEnd/>
            <a:tailEnd/>
          </a:ln>
        </p:spPr>
        <p:txBody>
          <a:bodyPr/>
          <a:lstStyle/>
          <a:p>
            <a:pPr algn="just">
              <a:spcAft>
                <a:spcPct val="40000"/>
              </a:spcAft>
              <a:defRPr/>
            </a:pPr>
            <a:r>
              <a:rPr lang="es-ES_tradnl" sz="1600" b="1" kern="0" dirty="0">
                <a:solidFill>
                  <a:srgbClr val="CC0000"/>
                </a:solidFill>
              </a:rPr>
              <a:t>5) Recuperan la información</a:t>
            </a:r>
          </a:p>
          <a:p>
            <a:pPr algn="just">
              <a:spcAft>
                <a:spcPct val="40000"/>
              </a:spcAft>
              <a:defRPr/>
            </a:pPr>
            <a:r>
              <a:rPr lang="es-ES_tradnl" sz="1600" b="1" kern="0" dirty="0"/>
              <a:t>Es decir, contestan a la pregunta del usuario con los datos que tienen, ordenándolos según un algoritmo de ranking o clasificación cuyo objetivo es devolver los más relevantes a la consulta.</a:t>
            </a:r>
          </a:p>
          <a:p>
            <a:pPr algn="just">
              <a:spcAft>
                <a:spcPct val="40000"/>
              </a:spcAft>
              <a:defRPr/>
            </a:pPr>
            <a:r>
              <a:rPr lang="es-ES_tradnl" sz="1600" kern="0" dirty="0"/>
              <a:t>La ordenación depende la combinación de distintos factores:</a:t>
            </a:r>
          </a:p>
          <a:p>
            <a:pPr lvl="1" algn="just">
              <a:spcAft>
                <a:spcPct val="40000"/>
              </a:spcAft>
              <a:buFont typeface="Arial" pitchFamily="34" charset="0"/>
              <a:buChar char="•"/>
              <a:defRPr/>
            </a:pPr>
            <a:r>
              <a:rPr lang="es-ES_tradnl" sz="1600" kern="0" dirty="0">
                <a:cs typeface="Arial" charset="0"/>
              </a:rPr>
              <a:t> </a:t>
            </a:r>
            <a:r>
              <a:rPr lang="es-ES_tradnl" sz="1600" kern="0" dirty="0"/>
              <a:t>El Pagerank es uno de los componentes del algoritmo de Google para ordenar resultados.      	Se trata de un sistema de análisis de links (popularidad)</a:t>
            </a:r>
          </a:p>
          <a:p>
            <a:pPr lvl="1" algn="just">
              <a:spcAft>
                <a:spcPct val="40000"/>
              </a:spcAft>
              <a:buFont typeface="Arial" pitchFamily="34" charset="0"/>
              <a:buChar char="•"/>
              <a:defRPr/>
            </a:pPr>
            <a:r>
              <a:rPr lang="es-ES_tradnl" sz="1600" kern="0" dirty="0"/>
              <a:t> Trustrank (autoridad de la fuente)</a:t>
            </a:r>
          </a:p>
          <a:p>
            <a:pPr lvl="1" algn="just">
              <a:spcAft>
                <a:spcPct val="40000"/>
              </a:spcAft>
              <a:buFont typeface="Arial" pitchFamily="34" charset="0"/>
              <a:buChar char="•"/>
              <a:defRPr/>
            </a:pPr>
            <a:r>
              <a:rPr lang="es-ES_tradnl" sz="1600" kern="0" dirty="0"/>
              <a:t> Feedback de los usuarios y su comportamiento (Búsquedas personalizadas)</a:t>
            </a:r>
          </a:p>
          <a:p>
            <a:pPr lvl="1" algn="just">
              <a:spcAft>
                <a:spcPct val="40000"/>
              </a:spcAft>
              <a:buFont typeface="Arial" pitchFamily="34" charset="0"/>
              <a:buChar char="•"/>
              <a:defRPr/>
            </a:pPr>
            <a:r>
              <a:rPr lang="es-ES_tradnl" sz="1600" kern="0" dirty="0"/>
              <a:t> Evaluadores humanos</a:t>
            </a:r>
          </a:p>
          <a:p>
            <a:pPr lvl="1" algn="just">
              <a:spcAft>
                <a:spcPct val="40000"/>
              </a:spcAft>
              <a:buFont typeface="Arial" pitchFamily="34" charset="0"/>
              <a:buChar char="•"/>
              <a:defRPr/>
            </a:pPr>
            <a:r>
              <a:rPr lang="es-ES_tradnl" sz="1600" kern="0" dirty="0"/>
              <a:t> Penalizaciones por spam</a:t>
            </a:r>
          </a:p>
          <a:p>
            <a:pPr lvl="1" algn="just">
              <a:spcAft>
                <a:spcPct val="40000"/>
              </a:spcAft>
              <a:buFont typeface="Arial" pitchFamily="34" charset="0"/>
              <a:buChar char="•"/>
              <a:defRPr/>
            </a:pPr>
            <a:r>
              <a:rPr lang="es-ES_tradnl" sz="1600" kern="0" dirty="0"/>
              <a:t> Agrupación de resultados por tema (Universal Search) o por actualidad (QDF, Tiempo Real)</a:t>
            </a:r>
          </a:p>
          <a:p>
            <a:pPr algn="just">
              <a:spcAft>
                <a:spcPct val="40000"/>
              </a:spcAft>
              <a:defRPr/>
            </a:pPr>
            <a:endParaRPr lang="es-ES_tradnl" sz="1400" kern="0" dirty="0">
              <a:solidFill>
                <a:schemeClr val="tx2"/>
              </a:solidFill>
              <a:latin typeface="+mn-lt"/>
              <a:cs typeface="+mn-cs"/>
            </a:endParaRPr>
          </a:p>
          <a:p>
            <a:pPr algn="just">
              <a:spcAft>
                <a:spcPct val="40000"/>
              </a:spcAft>
              <a:defRPr/>
            </a:pPr>
            <a:endParaRPr lang="es-ES_tradnl" sz="1400" kern="0" dirty="0">
              <a:solidFill>
                <a:schemeClr val="tx2"/>
              </a:solidFill>
              <a:latin typeface="+mn-lt"/>
              <a:cs typeface="+mn-cs"/>
            </a:endParaRPr>
          </a:p>
          <a:p>
            <a:pPr algn="just">
              <a:spcAft>
                <a:spcPct val="40000"/>
              </a:spcAft>
              <a:defRPr/>
            </a:pPr>
            <a:endParaRPr lang="es-ES_tradnl" sz="1400" kern="0" dirty="0">
              <a:solidFill>
                <a:schemeClr val="tx2"/>
              </a:solidFill>
              <a:latin typeface="+mn-lt"/>
              <a:ea typeface="+mj-ea"/>
              <a:cs typeface="+mj-cs"/>
            </a:endParaRPr>
          </a:p>
          <a:p>
            <a:pPr algn="just">
              <a:spcAft>
                <a:spcPct val="40000"/>
              </a:spcAft>
              <a:defRPr/>
            </a:pPr>
            <a:endParaRPr lang="es-ES" sz="1400" kern="0" dirty="0">
              <a:solidFill>
                <a:schemeClr val="tx2"/>
              </a:solidFill>
              <a:latin typeface="+mn-lt"/>
              <a:ea typeface="+mj-ea"/>
              <a:cs typeface="+mj-cs"/>
            </a:endParaRPr>
          </a:p>
        </p:txBody>
      </p:sp>
      <p:pic>
        <p:nvPicPr>
          <p:cNvPr id="10" name="Imagen 9">
            <a:extLst>
              <a:ext uri="{FF2B5EF4-FFF2-40B4-BE49-F238E27FC236}">
                <a16:creationId xmlns:a16="http://schemas.microsoft.com/office/drawing/2014/main" id="{59BE0C1D-7176-9A4D-AB80-49A06262012B}"/>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2" name="Imagen 11">
            <a:extLst>
              <a:ext uri="{FF2B5EF4-FFF2-40B4-BE49-F238E27FC236}">
                <a16:creationId xmlns:a16="http://schemas.microsoft.com/office/drawing/2014/main" id="{C75ED715-4CDD-634B-9CD2-7598EF720532}"/>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535C756A-F0FA-F04D-8BA5-59AD57858977}"/>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29320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8</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711216" y="235334"/>
            <a:ext cx="10364451" cy="808355"/>
          </a:xfrm>
        </p:spPr>
        <p:txBody>
          <a:bodyPr/>
          <a:lstStyle/>
          <a:p>
            <a:r>
              <a:rPr lang="es-ES" dirty="0"/>
              <a:t>Seo  </a:t>
            </a:r>
            <a:r>
              <a:rPr lang="es-ES" cap="none" dirty="0"/>
              <a:t>y</a:t>
            </a:r>
            <a:r>
              <a:rPr lang="es-ES" dirty="0"/>
              <a:t>  </a:t>
            </a:r>
            <a:r>
              <a:rPr lang="es-ES" dirty="0" err="1"/>
              <a:t>sem</a:t>
            </a:r>
            <a:endParaRPr lang="es-ES" dirty="0"/>
          </a:p>
        </p:txBody>
      </p:sp>
      <p:pic>
        <p:nvPicPr>
          <p:cNvPr id="12" name="Picture 2">
            <a:extLst>
              <a:ext uri="{FF2B5EF4-FFF2-40B4-BE49-F238E27FC236}">
                <a16:creationId xmlns:a16="http://schemas.microsoft.com/office/drawing/2014/main" id="{0F181DE5-B3D5-3A44-8E47-D6C7715F5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284" y="1254674"/>
            <a:ext cx="4394769" cy="302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4C806BC7-7973-A241-BF40-D78C0EF83CF7}"/>
              </a:ext>
            </a:extLst>
          </p:cNvPr>
          <p:cNvSpPr>
            <a:spLocks noGrp="1" noChangeArrowheads="1"/>
          </p:cNvSpPr>
          <p:nvPr/>
        </p:nvSpPr>
        <p:spPr bwMode="auto">
          <a:xfrm>
            <a:off x="1892941" y="4491828"/>
            <a:ext cx="8001000" cy="19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lnSpc>
                <a:spcPct val="110000"/>
              </a:lnSpc>
              <a:spcBef>
                <a:spcPct val="20000"/>
              </a:spcBef>
              <a:spcAft>
                <a:spcPct val="1000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lnSpc>
                <a:spcPct val="110000"/>
              </a:lnSpc>
              <a:spcBef>
                <a:spcPct val="20000"/>
              </a:spcBef>
              <a:spcAft>
                <a:spcPct val="1000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l" rtl="0" eaLnBrk="0" fontAlgn="base" hangingPunct="0">
              <a:lnSpc>
                <a:spcPct val="110000"/>
              </a:lnSpc>
              <a:spcBef>
                <a:spcPct val="20000"/>
              </a:spcBef>
              <a:spcAft>
                <a:spcPct val="1000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l" rtl="0" eaLnBrk="0" fontAlgn="base" hangingPunct="0">
              <a:lnSpc>
                <a:spcPct val="110000"/>
              </a:lnSpc>
              <a:spcBef>
                <a:spcPct val="20000"/>
              </a:spcBef>
              <a:spcAft>
                <a:spcPct val="1000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l" rtl="0" eaLnBrk="0" fontAlgn="base" hangingPunct="0">
              <a:lnSpc>
                <a:spcPct val="110000"/>
              </a:lnSpc>
              <a:spcBef>
                <a:spcPct val="25000"/>
              </a:spcBef>
              <a:spcAft>
                <a:spcPct val="1000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6pPr>
            <a:lvl7pPr marL="30083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7pPr>
            <a:lvl8pPr marL="34655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8pPr>
            <a:lvl9pPr marL="3922713" indent="-398463" algn="l" rtl="0" fontAlgn="base">
              <a:lnSpc>
                <a:spcPct val="110000"/>
              </a:lnSpc>
              <a:spcBef>
                <a:spcPct val="25000"/>
              </a:spcBef>
              <a:spcAft>
                <a:spcPct val="10000"/>
              </a:spcAft>
              <a:buClr>
                <a:schemeClr val="accent2"/>
              </a:buClr>
              <a:buFont typeface="Wingdings" pitchFamily="2" charset="2"/>
              <a:buChar char="§"/>
              <a:defRPr sz="2000">
                <a:solidFill>
                  <a:schemeClr val="tx1"/>
                </a:solidFill>
                <a:latin typeface="+mn-lt"/>
                <a:cs typeface="+mn-cs"/>
              </a:defRPr>
            </a:lvl9pPr>
          </a:lstStyle>
          <a:p>
            <a:pPr marL="0" indent="0" eaLnBrk="1" hangingPunct="1">
              <a:lnSpc>
                <a:spcPct val="90000"/>
              </a:lnSpc>
              <a:buNone/>
            </a:pPr>
            <a:r>
              <a:rPr lang="es-ES" altLang="es-ES" sz="1600" dirty="0"/>
              <a:t>SEO: (</a:t>
            </a:r>
            <a:r>
              <a:rPr lang="es-ES" altLang="es-ES" sz="1600" dirty="0" err="1"/>
              <a:t>Search</a:t>
            </a:r>
            <a:r>
              <a:rPr lang="es-ES" altLang="es-ES" sz="1600" dirty="0"/>
              <a:t> </a:t>
            </a:r>
            <a:r>
              <a:rPr lang="es-ES" altLang="es-ES" sz="1600" dirty="0" err="1"/>
              <a:t>Engine</a:t>
            </a:r>
            <a:r>
              <a:rPr lang="es-ES" altLang="es-ES" sz="1600" dirty="0"/>
              <a:t> </a:t>
            </a:r>
            <a:r>
              <a:rPr lang="es-ES" altLang="es-ES" sz="1600" dirty="0" err="1"/>
              <a:t>Optimization</a:t>
            </a:r>
            <a:r>
              <a:rPr lang="es-ES" altLang="es-ES" sz="1600" dirty="0"/>
              <a:t>). Puede ser definido como las acciones necesarias para</a:t>
            </a:r>
          </a:p>
          <a:p>
            <a:pPr marL="0" indent="0" eaLnBrk="1" hangingPunct="1">
              <a:lnSpc>
                <a:spcPct val="90000"/>
              </a:lnSpc>
              <a:buNone/>
            </a:pPr>
            <a:r>
              <a:rPr lang="es-ES" altLang="es-ES" sz="1600" dirty="0"/>
              <a:t>        lograr un mejor </a:t>
            </a:r>
            <a:r>
              <a:rPr lang="es-ES" altLang="es-ES" sz="1600" b="1" u="sng" dirty="0">
                <a:solidFill>
                  <a:srgbClr val="00B050"/>
                </a:solidFill>
              </a:rPr>
              <a:t>posicionamiento orgánico</a:t>
            </a:r>
            <a:r>
              <a:rPr lang="es-ES" altLang="es-ES" sz="1600" b="1" dirty="0">
                <a:solidFill>
                  <a:srgbClr val="00B050"/>
                </a:solidFill>
              </a:rPr>
              <a:t> </a:t>
            </a:r>
            <a:r>
              <a:rPr lang="es-ES" altLang="es-ES" sz="1600" dirty="0"/>
              <a:t>en la parrilla de resultados de un buscador. </a:t>
            </a:r>
          </a:p>
          <a:p>
            <a:pPr marL="0" indent="0" eaLnBrk="1" hangingPunct="1">
              <a:lnSpc>
                <a:spcPct val="90000"/>
              </a:lnSpc>
              <a:buNone/>
            </a:pPr>
            <a:r>
              <a:rPr lang="es-ES" altLang="es-ES" sz="1600" dirty="0"/>
              <a:t>            </a:t>
            </a:r>
          </a:p>
          <a:p>
            <a:pPr marL="0" indent="0" eaLnBrk="1" hangingPunct="1">
              <a:lnSpc>
                <a:spcPct val="90000"/>
              </a:lnSpc>
              <a:buNone/>
            </a:pPr>
            <a:r>
              <a:rPr lang="es-ES" altLang="es-ES" sz="1600" dirty="0"/>
              <a:t>SEM: (</a:t>
            </a:r>
            <a:r>
              <a:rPr lang="es-ES" altLang="es-ES" sz="1600" dirty="0" err="1"/>
              <a:t>Search</a:t>
            </a:r>
            <a:r>
              <a:rPr lang="es-ES" altLang="es-ES" sz="1600" dirty="0"/>
              <a:t> </a:t>
            </a:r>
            <a:r>
              <a:rPr lang="es-ES" altLang="es-ES" sz="1600" dirty="0" err="1"/>
              <a:t>Engine</a:t>
            </a:r>
            <a:r>
              <a:rPr lang="es-ES" altLang="es-ES" sz="1600" dirty="0"/>
              <a:t> Marketing), se basa en técnicas de </a:t>
            </a:r>
            <a:r>
              <a:rPr lang="es-ES" altLang="es-ES" sz="1600" b="1" dirty="0"/>
              <a:t>pago</a:t>
            </a:r>
            <a:r>
              <a:rPr lang="es-ES" altLang="es-ES" sz="1600" dirty="0"/>
              <a:t> que nos permiten aparecer </a:t>
            </a:r>
          </a:p>
          <a:p>
            <a:pPr marL="0" indent="0" eaLnBrk="1" hangingPunct="1">
              <a:lnSpc>
                <a:spcPct val="90000"/>
              </a:lnSpc>
              <a:buNone/>
            </a:pPr>
            <a:r>
              <a:rPr lang="es-ES" altLang="es-ES" sz="1600" dirty="0"/>
              <a:t>        inmediatamente por un tiempo limitado en los primeros lugares de los buscadores.</a:t>
            </a:r>
          </a:p>
          <a:p>
            <a:pPr marL="0" indent="0" eaLnBrk="1" hangingPunct="1">
              <a:lnSpc>
                <a:spcPct val="90000"/>
              </a:lnSpc>
              <a:buNone/>
            </a:pPr>
            <a:r>
              <a:rPr lang="es-ES" altLang="es-ES" sz="1600" dirty="0"/>
              <a:t>              </a:t>
            </a:r>
            <a:endParaRPr lang="es-ES_tradnl" altLang="es-ES" sz="1400" dirty="0"/>
          </a:p>
        </p:txBody>
      </p:sp>
      <p:pic>
        <p:nvPicPr>
          <p:cNvPr id="3" name="Imagen 2">
            <a:extLst>
              <a:ext uri="{FF2B5EF4-FFF2-40B4-BE49-F238E27FC236}">
                <a16:creationId xmlns:a16="http://schemas.microsoft.com/office/drawing/2014/main" id="{48B91F70-AFD2-C946-9757-CD2B464A1460}"/>
              </a:ext>
            </a:extLst>
          </p:cNvPr>
          <p:cNvPicPr>
            <a:picLocks noChangeAspect="1"/>
          </p:cNvPicPr>
          <p:nvPr/>
        </p:nvPicPr>
        <p:blipFill>
          <a:blip r:embed="rId3"/>
          <a:stretch>
            <a:fillRect/>
          </a:stretch>
        </p:blipFill>
        <p:spPr>
          <a:xfrm>
            <a:off x="8837204" y="2158582"/>
            <a:ext cx="2556917" cy="1270418"/>
          </a:xfrm>
          <a:prstGeom prst="rect">
            <a:avLst/>
          </a:prstGeom>
        </p:spPr>
      </p:pic>
      <p:pic>
        <p:nvPicPr>
          <p:cNvPr id="11" name="Imagen 10">
            <a:extLst>
              <a:ext uri="{FF2B5EF4-FFF2-40B4-BE49-F238E27FC236}">
                <a16:creationId xmlns:a16="http://schemas.microsoft.com/office/drawing/2014/main" id="{2001392B-3E00-7A40-819B-1DBEF8FEB558}"/>
              </a:ext>
            </a:extLst>
          </p:cNvPr>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4" name="Imagen 13">
            <a:extLst>
              <a:ext uri="{FF2B5EF4-FFF2-40B4-BE49-F238E27FC236}">
                <a16:creationId xmlns:a16="http://schemas.microsoft.com/office/drawing/2014/main" id="{1C59BBA4-07B5-134B-9366-DBC365611EEF}"/>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5" name="CuadroTexto 14">
            <a:extLst>
              <a:ext uri="{FF2B5EF4-FFF2-40B4-BE49-F238E27FC236}">
                <a16:creationId xmlns:a16="http://schemas.microsoft.com/office/drawing/2014/main" id="{E761B96C-9DE1-FF41-B88C-19AA37F38ACE}"/>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7953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D7A742B-92B7-9D43-B941-298FB339499B}"/>
              </a:ext>
            </a:extLst>
          </p:cNvPr>
          <p:cNvSpPr>
            <a:spLocks noGrp="1"/>
          </p:cNvSpPr>
          <p:nvPr>
            <p:ph type="sldNum" sz="quarter" idx="12"/>
          </p:nvPr>
        </p:nvSpPr>
        <p:spPr/>
        <p:txBody>
          <a:bodyPr/>
          <a:lstStyle/>
          <a:p>
            <a:fld id="{0FA1CCF8-0309-5647-A694-5326D6B17944}" type="slidenum">
              <a:rPr lang="es-ES" smtClean="0"/>
              <a:t>9</a:t>
            </a:fld>
            <a:endParaRPr lang="es-ES"/>
          </a:p>
        </p:txBody>
      </p:sp>
      <p:sp>
        <p:nvSpPr>
          <p:cNvPr id="10" name="Título 9">
            <a:extLst>
              <a:ext uri="{FF2B5EF4-FFF2-40B4-BE49-F238E27FC236}">
                <a16:creationId xmlns:a16="http://schemas.microsoft.com/office/drawing/2014/main" id="{D066EE9A-FC61-1647-9C52-35D3246F1D85}"/>
              </a:ext>
            </a:extLst>
          </p:cNvPr>
          <p:cNvSpPr>
            <a:spLocks noGrp="1"/>
          </p:cNvSpPr>
          <p:nvPr>
            <p:ph type="title"/>
          </p:nvPr>
        </p:nvSpPr>
        <p:spPr>
          <a:xfrm>
            <a:off x="697362" y="609600"/>
            <a:ext cx="10364451" cy="808355"/>
          </a:xfrm>
        </p:spPr>
        <p:txBody>
          <a:bodyPr/>
          <a:lstStyle/>
          <a:p>
            <a:r>
              <a:rPr lang="es-ES" dirty="0"/>
              <a:t>DIFERENCIAS ENTRE Seo </a:t>
            </a:r>
            <a:r>
              <a:rPr lang="es-ES" cap="none" dirty="0"/>
              <a:t>y</a:t>
            </a:r>
            <a:r>
              <a:rPr lang="es-ES" dirty="0"/>
              <a:t> </a:t>
            </a:r>
            <a:r>
              <a:rPr lang="es-ES" dirty="0" err="1"/>
              <a:t>sem</a:t>
            </a:r>
            <a:endParaRPr lang="es-ES" dirty="0"/>
          </a:p>
        </p:txBody>
      </p:sp>
      <p:sp>
        <p:nvSpPr>
          <p:cNvPr id="11" name="Rectangle 3">
            <a:extLst>
              <a:ext uri="{FF2B5EF4-FFF2-40B4-BE49-F238E27FC236}">
                <a16:creationId xmlns:a16="http://schemas.microsoft.com/office/drawing/2014/main" id="{868A5CA7-5D58-974D-A3CE-93A9E4288E34}"/>
              </a:ext>
            </a:extLst>
          </p:cNvPr>
          <p:cNvSpPr txBox="1">
            <a:spLocks noChangeArrowheads="1"/>
          </p:cNvSpPr>
          <p:nvPr/>
        </p:nvSpPr>
        <p:spPr>
          <a:xfrm>
            <a:off x="1481415" y="1794931"/>
            <a:ext cx="8359080" cy="4088344"/>
          </a:xfrm>
          <a:prstGeom prst="rect">
            <a:avLst/>
          </a:prstGeom>
        </p:spPr>
        <p:txBody>
          <a:bodyPr>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ES" altLang="es-ES" sz="6800" b="1" dirty="0"/>
              <a:t>SEO (</a:t>
            </a:r>
            <a:r>
              <a:rPr lang="es-ES" altLang="es-ES" sz="6800" b="1" dirty="0" err="1"/>
              <a:t>Search</a:t>
            </a:r>
            <a:r>
              <a:rPr lang="es-ES" altLang="es-ES" sz="6800" b="1" dirty="0"/>
              <a:t> </a:t>
            </a:r>
            <a:r>
              <a:rPr lang="es-ES" altLang="es-ES" sz="6800" b="1" dirty="0" err="1"/>
              <a:t>Engine</a:t>
            </a:r>
            <a:r>
              <a:rPr lang="es-ES" altLang="es-ES" sz="6800" b="1" dirty="0"/>
              <a:t> </a:t>
            </a:r>
            <a:r>
              <a:rPr lang="es-ES" altLang="es-ES" sz="6800" b="1" dirty="0" err="1"/>
              <a:t>Optimization</a:t>
            </a:r>
            <a:r>
              <a:rPr lang="es-ES" altLang="es-ES" sz="6800" b="1" dirty="0"/>
              <a:t>)</a:t>
            </a:r>
            <a:endParaRPr lang="es-ES" altLang="es-ES" sz="6800" dirty="0"/>
          </a:p>
          <a:p>
            <a:pPr>
              <a:buFontTx/>
              <a:buChar char="-"/>
            </a:pPr>
            <a:r>
              <a:rPr lang="es-ES" altLang="es-ES" sz="6800" cap="none" dirty="0"/>
              <a:t>Trabajo Lento.</a:t>
            </a:r>
          </a:p>
          <a:p>
            <a:pPr>
              <a:buFontTx/>
              <a:buChar char="-"/>
            </a:pPr>
            <a:r>
              <a:rPr lang="es-ES" altLang="es-ES" sz="6800" cap="none" dirty="0"/>
              <a:t>Beneficios a largo plazo (como mínimo 6 meses desde el inicio del trabajo SEO).</a:t>
            </a:r>
          </a:p>
          <a:p>
            <a:pPr>
              <a:buFontTx/>
              <a:buChar char="-"/>
            </a:pPr>
            <a:r>
              <a:rPr lang="es-ES" altLang="es-ES" sz="6800" cap="none" dirty="0"/>
              <a:t>Mantiene durante mucho tiempo la </a:t>
            </a:r>
            <a:r>
              <a:rPr lang="es-ES" altLang="es-ES" sz="6800" b="1" cap="none" dirty="0"/>
              <a:t>posición orgánica</a:t>
            </a:r>
            <a:r>
              <a:rPr lang="es-ES" altLang="es-ES" sz="6800" cap="none" dirty="0"/>
              <a:t>, incluso de por vida.</a:t>
            </a:r>
          </a:p>
          <a:p>
            <a:pPr>
              <a:buFontTx/>
              <a:buChar char="-"/>
            </a:pPr>
            <a:r>
              <a:rPr lang="es-ES" altLang="es-ES" sz="6800" cap="none" dirty="0"/>
              <a:t>Resultados visibles en la mayoría de buscadores.</a:t>
            </a:r>
          </a:p>
          <a:p>
            <a:endParaRPr lang="es-ES" altLang="es-ES" sz="4900" b="1" dirty="0"/>
          </a:p>
          <a:p>
            <a:r>
              <a:rPr lang="es-ES" altLang="es-ES" sz="6800" b="1" dirty="0"/>
              <a:t>SEM (Google AdWords, más del 90% de las búsquedas)</a:t>
            </a:r>
            <a:endParaRPr lang="es-ES" altLang="es-ES" sz="6800" dirty="0"/>
          </a:p>
          <a:p>
            <a:pPr>
              <a:buFontTx/>
              <a:buChar char="-"/>
            </a:pPr>
            <a:r>
              <a:rPr lang="es-ES" altLang="es-ES" sz="6800" cap="none" dirty="0"/>
              <a:t>Resultados inmediatos (en el área de </a:t>
            </a:r>
            <a:r>
              <a:rPr lang="es-ES" altLang="es-ES" sz="6800" b="1" cap="none" dirty="0"/>
              <a:t>enlaces patrocinados</a:t>
            </a:r>
            <a:r>
              <a:rPr lang="es-ES" altLang="es-ES" sz="6800" cap="none" dirty="0"/>
              <a:t> de Google).</a:t>
            </a:r>
          </a:p>
          <a:p>
            <a:pPr>
              <a:buFontTx/>
              <a:buChar char="-"/>
            </a:pPr>
            <a:r>
              <a:rPr lang="es-ES" altLang="es-ES" sz="6800" cap="none" dirty="0"/>
              <a:t>Tiempo limitado al presupuesto diario.</a:t>
            </a:r>
          </a:p>
          <a:p>
            <a:pPr>
              <a:buFontTx/>
              <a:buChar char="-"/>
            </a:pPr>
            <a:r>
              <a:rPr lang="es-ES" altLang="es-ES" sz="6800" cap="none" dirty="0"/>
              <a:t>Los resultados orgánicos seguirán siendo malos siempre.</a:t>
            </a:r>
          </a:p>
          <a:p>
            <a:pPr>
              <a:buFontTx/>
              <a:buChar char="-"/>
            </a:pPr>
            <a:r>
              <a:rPr lang="es-ES" altLang="es-ES" sz="6800" cap="none" dirty="0"/>
              <a:t>Solo visible en enlaces patrocinados de Google y no en el resto de buscadores</a:t>
            </a:r>
            <a:r>
              <a:rPr lang="es-ES" altLang="es-ES" sz="6800" dirty="0"/>
              <a:t>.</a:t>
            </a:r>
          </a:p>
          <a:p>
            <a:pPr>
              <a:buFontTx/>
              <a:buChar char="-"/>
            </a:pPr>
            <a:endParaRPr lang="es-ES" altLang="es-ES" sz="1400" dirty="0"/>
          </a:p>
          <a:p>
            <a:pPr>
              <a:lnSpc>
                <a:spcPct val="90000"/>
              </a:lnSpc>
            </a:pPr>
            <a:endParaRPr lang="es-ES" altLang="es-ES" sz="1800" dirty="0"/>
          </a:p>
        </p:txBody>
      </p:sp>
      <p:pic>
        <p:nvPicPr>
          <p:cNvPr id="2" name="Imagen 1">
            <a:extLst>
              <a:ext uri="{FF2B5EF4-FFF2-40B4-BE49-F238E27FC236}">
                <a16:creationId xmlns:a16="http://schemas.microsoft.com/office/drawing/2014/main" id="{A4EEFE15-A356-0E49-BD8A-1EDCFC0CBABF}"/>
              </a:ext>
            </a:extLst>
          </p:cNvPr>
          <p:cNvPicPr>
            <a:picLocks noChangeAspect="1"/>
          </p:cNvPicPr>
          <p:nvPr/>
        </p:nvPicPr>
        <p:blipFill>
          <a:blip r:embed="rId2"/>
          <a:stretch>
            <a:fillRect/>
          </a:stretch>
        </p:blipFill>
        <p:spPr>
          <a:xfrm>
            <a:off x="10074099" y="2088571"/>
            <a:ext cx="1536700" cy="1320800"/>
          </a:xfrm>
          <a:prstGeom prst="rect">
            <a:avLst/>
          </a:prstGeom>
        </p:spPr>
      </p:pic>
      <p:pic>
        <p:nvPicPr>
          <p:cNvPr id="12" name="Imagen 11">
            <a:extLst>
              <a:ext uri="{FF2B5EF4-FFF2-40B4-BE49-F238E27FC236}">
                <a16:creationId xmlns:a16="http://schemas.microsoft.com/office/drawing/2014/main" id="{0A9C0B31-23D9-0146-B700-2FA60F95DFFB}"/>
              </a:ext>
            </a:extLst>
          </p:cNvPr>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9975" y="127113"/>
            <a:ext cx="2722880" cy="808355"/>
          </a:xfrm>
          <a:prstGeom prst="rect">
            <a:avLst/>
          </a:prstGeom>
        </p:spPr>
      </p:pic>
      <p:pic>
        <p:nvPicPr>
          <p:cNvPr id="13" name="Imagen 12">
            <a:extLst>
              <a:ext uri="{FF2B5EF4-FFF2-40B4-BE49-F238E27FC236}">
                <a16:creationId xmlns:a16="http://schemas.microsoft.com/office/drawing/2014/main" id="{6497216F-1F3F-8645-A6D7-A0B23A4326A1}"/>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4800" y="205422"/>
            <a:ext cx="2459990" cy="808355"/>
          </a:xfrm>
          <a:prstGeom prst="rect">
            <a:avLst/>
          </a:prstGeom>
        </p:spPr>
      </p:pic>
      <p:sp>
        <p:nvSpPr>
          <p:cNvPr id="14" name="CuadroTexto 13">
            <a:extLst>
              <a:ext uri="{FF2B5EF4-FFF2-40B4-BE49-F238E27FC236}">
                <a16:creationId xmlns:a16="http://schemas.microsoft.com/office/drawing/2014/main" id="{59FC6382-D04D-2F42-B102-5BCD6F3142D3}"/>
              </a:ext>
            </a:extLst>
          </p:cNvPr>
          <p:cNvSpPr txBox="1"/>
          <p:nvPr/>
        </p:nvSpPr>
        <p:spPr>
          <a:xfrm>
            <a:off x="826265" y="6202496"/>
            <a:ext cx="1735860" cy="307777"/>
          </a:xfrm>
          <a:prstGeom prst="rect">
            <a:avLst/>
          </a:prstGeom>
          <a:noFill/>
        </p:spPr>
        <p:txBody>
          <a:bodyPr wrap="none" rtlCol="0">
            <a:spAutoFit/>
          </a:bodyPr>
          <a:lstStyle/>
          <a:p>
            <a:r>
              <a:rPr lang="es-ES" sz="1400" b="1" dirty="0"/>
              <a:t>Proyecto FEM FUTUR</a:t>
            </a:r>
          </a:p>
        </p:txBody>
      </p:sp>
    </p:spTree>
    <p:extLst>
      <p:ext uri="{BB962C8B-B14F-4D97-AF65-F5344CB8AC3E}">
        <p14:creationId xmlns:p14="http://schemas.microsoft.com/office/powerpoint/2010/main" val="5381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9" end="9"/>
                                            </p:txEl>
                                          </p:spTgt>
                                        </p:tgtEl>
                                        <p:attrNameLst>
                                          <p:attrName>style.visibility</p:attrName>
                                        </p:attrNameLst>
                                      </p:cBhvr>
                                      <p:to>
                                        <p:strVal val="visible"/>
                                      </p:to>
                                    </p:set>
                                    <p:anim calcmode="lin" valueType="num">
                                      <p:cBhvr additive="base">
                                        <p:cTn id="55"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 calcmode="lin" valueType="num">
                                      <p:cBhvr additive="base">
                                        <p:cTn id="6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{E72D5627-B019-FC45-B94F-32DAC6F09C7C}tf10001073</Template>
  <TotalTime>354</TotalTime>
  <Words>1291</Words>
  <Application>Microsoft Macintosh PowerPoint</Application>
  <PresentationFormat>Panorámica</PresentationFormat>
  <Paragraphs>128</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Courier New</vt:lpstr>
      <vt:lpstr>Times New Roman</vt:lpstr>
      <vt:lpstr>Tw Cen MT</vt:lpstr>
      <vt:lpstr>Wingdings</vt:lpstr>
      <vt:lpstr>Gota</vt:lpstr>
      <vt:lpstr>Buscadores seo/sem</vt:lpstr>
      <vt:lpstr>ESTADÍSTICAS DE USO DE BUSCADORES</vt:lpstr>
      <vt:lpstr>FUNCIONAMIENTO DE LOS BUSCADORES. INDEXACIÓN. (1)</vt:lpstr>
      <vt:lpstr>FUNCIONAMIENTO DE LOS BUSCADORES. INDEXACIÓN (2)</vt:lpstr>
      <vt:lpstr>FUNCIONAMIENTO DE LOS BUSCADORES. INDEXACIÓN (3)</vt:lpstr>
      <vt:lpstr>FUNCIONAMIENTO DE LOS BUSCADORES. INDEXACIÓN (4)</vt:lpstr>
      <vt:lpstr>FUNCIONAMIENTO DE LOS BUSCADORES. INDEXACIÓN (5)</vt:lpstr>
      <vt:lpstr>Seo  y  sem</vt:lpstr>
      <vt:lpstr>DIFERENCIAS ENTRE Seo y sem</vt:lpstr>
      <vt:lpstr>¿ QUE ES Seo ?</vt:lpstr>
      <vt:lpstr>TECNICAS Seo</vt:lpstr>
      <vt:lpstr>TECNICAS SeM</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EMPRENDEDOR</dc:title>
  <dc:creator>Usuario de Microsoft Office</dc:creator>
  <cp:lastModifiedBy>Juan Francisco VELASCO MORENO</cp:lastModifiedBy>
  <cp:revision>28</cp:revision>
  <dcterms:created xsi:type="dcterms:W3CDTF">2020-06-09T18:19:44Z</dcterms:created>
  <dcterms:modified xsi:type="dcterms:W3CDTF">2022-08-23T11:50:45Z</dcterms:modified>
</cp:coreProperties>
</file>