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686" r:id="rId1"/>
  </p:sldMasterIdLst>
  <p:notesMasterIdLst>
    <p:notesMasterId r:id="rId37"/>
  </p:notesMasterIdLst>
  <p:sldIdLst>
    <p:sldId id="256" r:id="rId2"/>
    <p:sldId id="272" r:id="rId3"/>
    <p:sldId id="373" r:id="rId4"/>
    <p:sldId id="374" r:id="rId5"/>
    <p:sldId id="375" r:id="rId6"/>
    <p:sldId id="376" r:id="rId7"/>
    <p:sldId id="377" r:id="rId8"/>
    <p:sldId id="378" r:id="rId9"/>
    <p:sldId id="274" r:id="rId10"/>
    <p:sldId id="259" r:id="rId11"/>
    <p:sldId id="379" r:id="rId12"/>
    <p:sldId id="380" r:id="rId13"/>
    <p:sldId id="381" r:id="rId14"/>
    <p:sldId id="382" r:id="rId15"/>
    <p:sldId id="383" r:id="rId16"/>
    <p:sldId id="384" r:id="rId17"/>
    <p:sldId id="385" r:id="rId18"/>
    <p:sldId id="386" r:id="rId19"/>
    <p:sldId id="387" r:id="rId20"/>
    <p:sldId id="388" r:id="rId21"/>
    <p:sldId id="276" r:id="rId22"/>
    <p:sldId id="277" r:id="rId23"/>
    <p:sldId id="278" r:id="rId24"/>
    <p:sldId id="279" r:id="rId25"/>
    <p:sldId id="280" r:id="rId26"/>
    <p:sldId id="281" r:id="rId27"/>
    <p:sldId id="286" r:id="rId28"/>
    <p:sldId id="289" r:id="rId29"/>
    <p:sldId id="359" r:id="rId30"/>
    <p:sldId id="394" r:id="rId31"/>
    <p:sldId id="390" r:id="rId32"/>
    <p:sldId id="391" r:id="rId33"/>
    <p:sldId id="393" r:id="rId34"/>
    <p:sldId id="396" r:id="rId35"/>
    <p:sldId id="372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89081"/>
  </p:normalViewPr>
  <p:slideViewPr>
    <p:cSldViewPr snapToGrid="0" snapToObjects="1">
      <p:cViewPr varScale="1">
        <p:scale>
          <a:sx n="109" d="100"/>
          <a:sy n="109" d="100"/>
        </p:scale>
        <p:origin x="21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an Francisco VELASCO MORENO" userId="9316fdf8-8e65-4147-94f2-566af9432a82" providerId="ADAL" clId="{E214AF3F-F4E3-3447-99C3-9267984CCBCA}"/>
    <pc:docChg chg="custSel delSld modSld">
      <pc:chgData name="Juan Francisco VELASCO MORENO" userId="9316fdf8-8e65-4147-94f2-566af9432a82" providerId="ADAL" clId="{E214AF3F-F4E3-3447-99C3-9267984CCBCA}" dt="2022-08-29T18:32:43.189" v="3" actId="2696"/>
      <pc:docMkLst>
        <pc:docMk/>
      </pc:docMkLst>
      <pc:sldChg chg="modSp mod">
        <pc:chgData name="Juan Francisco VELASCO MORENO" userId="9316fdf8-8e65-4147-94f2-566af9432a82" providerId="ADAL" clId="{E214AF3F-F4E3-3447-99C3-9267984CCBCA}" dt="2022-08-25T14:18:18.955" v="0" actId="20577"/>
        <pc:sldMkLst>
          <pc:docMk/>
          <pc:sldMk cId="1682378986" sldId="382"/>
        </pc:sldMkLst>
        <pc:spChg chg="mod">
          <ac:chgData name="Juan Francisco VELASCO MORENO" userId="9316fdf8-8e65-4147-94f2-566af9432a82" providerId="ADAL" clId="{E214AF3F-F4E3-3447-99C3-9267984CCBCA}" dt="2022-08-25T14:18:18.955" v="0" actId="20577"/>
          <ac:spMkLst>
            <pc:docMk/>
            <pc:sldMk cId="1682378986" sldId="382"/>
            <ac:spMk id="11" creationId="{9CAFA758-AB2F-A040-EFB0-2993E40329E9}"/>
          </ac:spMkLst>
        </pc:spChg>
      </pc:sldChg>
      <pc:sldChg chg="modSp mod">
        <pc:chgData name="Juan Francisco VELASCO MORENO" userId="9316fdf8-8e65-4147-94f2-566af9432a82" providerId="ADAL" clId="{E214AF3F-F4E3-3447-99C3-9267984CCBCA}" dt="2022-08-25T14:18:51.004" v="1" actId="313"/>
        <pc:sldMkLst>
          <pc:docMk/>
          <pc:sldMk cId="3338344749" sldId="383"/>
        </pc:sldMkLst>
        <pc:spChg chg="mod">
          <ac:chgData name="Juan Francisco VELASCO MORENO" userId="9316fdf8-8e65-4147-94f2-566af9432a82" providerId="ADAL" clId="{E214AF3F-F4E3-3447-99C3-9267984CCBCA}" dt="2022-08-25T14:18:51.004" v="1" actId="313"/>
          <ac:spMkLst>
            <pc:docMk/>
            <pc:sldMk cId="3338344749" sldId="383"/>
            <ac:spMk id="13" creationId="{35D214D2-841D-D8AC-EC13-8F101194B736}"/>
          </ac:spMkLst>
        </pc:spChg>
      </pc:sldChg>
      <pc:sldChg chg="del">
        <pc:chgData name="Juan Francisco VELASCO MORENO" userId="9316fdf8-8e65-4147-94f2-566af9432a82" providerId="ADAL" clId="{E214AF3F-F4E3-3447-99C3-9267984CCBCA}" dt="2022-08-29T18:32:38.554" v="2" actId="2696"/>
        <pc:sldMkLst>
          <pc:docMk/>
          <pc:sldMk cId="1150719279" sldId="389"/>
        </pc:sldMkLst>
      </pc:sldChg>
      <pc:sldChg chg="del">
        <pc:chgData name="Juan Francisco VELASCO MORENO" userId="9316fdf8-8e65-4147-94f2-566af9432a82" providerId="ADAL" clId="{E214AF3F-F4E3-3447-99C3-9267984CCBCA}" dt="2022-08-29T18:32:43.189" v="3" actId="2696"/>
        <pc:sldMkLst>
          <pc:docMk/>
          <pc:sldMk cId="2008817400" sldId="39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98B5F-DDED-E348-9977-D7F7BEBFD306}" type="datetimeFigureOut">
              <a:rPr lang="es-ES" smtClean="0"/>
              <a:t>29/8/22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FA8090-486F-1242-9A44-9D8DD8148D9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9970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FA8090-486F-1242-9A44-9D8DD8148D95}" type="slidenum">
              <a:rPr lang="es-ES" smtClean="0"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98281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FA8090-486F-1242-9A44-9D8DD8148D95}" type="slidenum">
              <a:rPr lang="es-ES" smtClean="0"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26889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FA8090-486F-1242-9A44-9D8DD8148D95}" type="slidenum">
              <a:rPr lang="es-ES" smtClean="0"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2419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FA8090-486F-1242-9A44-9D8DD8148D95}" type="slidenum">
              <a:rPr lang="es-ES" smtClean="0"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88924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FA8090-486F-1242-9A44-9D8DD8148D95}" type="slidenum">
              <a:rPr lang="es-ES" smtClean="0"/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09906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Alta en registro Mercantil Central, Notaria, escritura de constitución y registro del capital social.</a:t>
            </a:r>
          </a:p>
          <a:p>
            <a:r>
              <a:rPr lang="es-ES" dirty="0"/>
              <a:t>Hay que registrarse en el Registro Administrativo de las Sociedades Laborales, Firma digital.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dirty="0">
                <a:effectLst/>
              </a:rPr>
              <a:t>Derecho a solicitar el 100% del pago único PARO Incentivos fiscales y ayudas.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dirty="0">
                <a:effectLst/>
              </a:rPr>
              <a:t>Se cotiza en el Régimen General de la S.S.</a:t>
            </a:r>
            <a:endParaRPr lang="es-ES" dirty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FA8090-486F-1242-9A44-9D8DD8148D95}" type="slidenum">
              <a:rPr lang="es-ES" smtClean="0"/>
              <a:t>29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158996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FA8090-486F-1242-9A44-9D8DD8148D95}" type="slidenum">
              <a:rPr lang="es-ES" smtClean="0"/>
              <a:t>33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168959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FA8090-486F-1242-9A44-9D8DD8148D95}" type="slidenum">
              <a:rPr lang="es-ES" smtClean="0"/>
              <a:t>34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80994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FB7D2-1461-B644-9AE5-14D5FE837877}" type="datetime1">
              <a:rPr lang="es-ES" smtClean="0"/>
              <a:t>29/8/22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FEM FUTUR 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88063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A9910-65F2-6042-A66B-1A83456E53BA}" type="datetime1">
              <a:rPr lang="es-ES" smtClean="0"/>
              <a:t>29/8/22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FEM FUTUR 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97368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654B-D611-B045-81F0-DA3A6B6803F9}" type="datetime1">
              <a:rPr lang="es-ES" smtClean="0"/>
              <a:t>29/8/22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FEM FUTUR 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5864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7018-6867-4542-80C8-7E82596DDA53}" type="datetime1">
              <a:rPr lang="es-ES" smtClean="0"/>
              <a:t>29/8/22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FEM FUTUR 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7190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5B0E-A27E-1946-821B-D39F04AEE615}" type="datetime1">
              <a:rPr lang="es-ES" smtClean="0"/>
              <a:t>29/8/22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FEM FUTUR 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032002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5171-EA66-D241-9A5F-1964CDB0C48B}" type="datetime1">
              <a:rPr lang="es-ES" smtClean="0"/>
              <a:t>29/8/22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FEM FUTUR V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370943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A6F4-72C9-9C46-9C77-6A3AB001D8F7}" type="datetime1">
              <a:rPr lang="es-ES" smtClean="0"/>
              <a:t>29/8/22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FEM FUTUR V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69608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0FC0-F032-9840-8140-AD899B0EA212}" type="datetime1">
              <a:rPr lang="es-ES" smtClean="0"/>
              <a:t>29/8/22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FEM FUTUR 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313115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6FEB2-C7BB-184F-836A-415F88458AEC}" type="datetime1">
              <a:rPr lang="es-ES" smtClean="0"/>
              <a:t>29/8/22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FEM FUTUR 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433189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17D9-CE47-BA45-A888-85F6AFE54A5B}" type="datetime1">
              <a:rPr lang="es-ES" smtClean="0"/>
              <a:t>29/8/22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FEM FUTUR 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51487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DCF8-A439-BF4C-9B31-2B12BF246E57}" type="datetime1">
              <a:rPr lang="es-ES" smtClean="0"/>
              <a:t>29/8/22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FEM FUTUR 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1392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6E788-0B3F-4541-9024-8710E3699660}" type="datetime1">
              <a:rPr lang="es-ES" smtClean="0"/>
              <a:t>29/8/22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FEM FUTUR 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89643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669F-7C43-AE45-AB25-0F3FBC553979}" type="datetime1">
              <a:rPr lang="es-ES" smtClean="0"/>
              <a:t>29/8/22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FEM FUTUR 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8178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9BBF-BADA-4842-822C-EC24B955A43B}" type="datetime1">
              <a:rPr lang="es-ES" smtClean="0"/>
              <a:t>29/8/22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FEM FUTUR V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79582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F228-E315-7646-A67F-3115399E6111}" type="datetime1">
              <a:rPr lang="es-ES" smtClean="0"/>
              <a:t>29/8/22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FEM FUTUR V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7709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E1B19-7E4D-764D-A463-9E1DA92EA008}" type="datetime1">
              <a:rPr lang="es-ES" smtClean="0"/>
              <a:t>29/8/22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FEM FUTUR 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43151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BB60-F821-284F-AE17-917FC74A3AD5}" type="datetime1">
              <a:rPr lang="es-ES" smtClean="0"/>
              <a:t>29/8/22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FEM FUTUR 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76956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4D85-6E7F-C346-A680-110DD3D5E8AE}" type="datetime1">
              <a:rPr lang="es-ES" smtClean="0"/>
              <a:t>29/8/22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FEM FUTUR 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25951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17ABA93-8AD7-6441-86B4-E79D87EB7D4B}" type="datetime1">
              <a:rPr lang="es-ES" smtClean="0"/>
              <a:t>29/8/22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s-ES" dirty="0"/>
              <a:t>FEM FUTUR 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FA1CCF8-0309-5647-A694-5326D6B1794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7468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87" r:id="rId1"/>
    <p:sldLayoutId id="2147484688" r:id="rId2"/>
    <p:sldLayoutId id="2147484689" r:id="rId3"/>
    <p:sldLayoutId id="2147484690" r:id="rId4"/>
    <p:sldLayoutId id="2147484691" r:id="rId5"/>
    <p:sldLayoutId id="2147484692" r:id="rId6"/>
    <p:sldLayoutId id="2147484693" r:id="rId7"/>
    <p:sldLayoutId id="2147484694" r:id="rId8"/>
    <p:sldLayoutId id="2147484695" r:id="rId9"/>
    <p:sldLayoutId id="2147484696" r:id="rId10"/>
    <p:sldLayoutId id="2147484697" r:id="rId11"/>
    <p:sldLayoutId id="2147484698" r:id="rId12"/>
    <p:sldLayoutId id="2147484699" r:id="rId13"/>
    <p:sldLayoutId id="2147484700" r:id="rId14"/>
    <p:sldLayoutId id="2147484701" r:id="rId15"/>
    <p:sldLayoutId id="2147484702" r:id="rId16"/>
    <p:sldLayoutId id="2147484703" r:id="rId17"/>
    <p:sldLayoutId id="2147484704" r:id="rId18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aeat.es/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E166DDD9-F6A2-9448-B79D-A1C4C81E4A41}"/>
              </a:ext>
            </a:extLst>
          </p:cNvPr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213" y="202073"/>
            <a:ext cx="1333500" cy="1282700"/>
          </a:xfrm>
          <a:prstGeom prst="rect">
            <a:avLst/>
          </a:prstGeom>
        </p:spPr>
      </p:pic>
      <p:sp>
        <p:nvSpPr>
          <p:cNvPr id="8" name="Subtítulo 7">
            <a:extLst>
              <a:ext uri="{FF2B5EF4-FFF2-40B4-BE49-F238E27FC236}">
                <a16:creationId xmlns:a16="http://schemas.microsoft.com/office/drawing/2014/main" id="{8659B5FD-E8AC-C145-B2DD-6FE0C6FF20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5470" y="2981763"/>
            <a:ext cx="8689976" cy="1936575"/>
          </a:xfrm>
        </p:spPr>
        <p:txBody>
          <a:bodyPr>
            <a:normAutofit fontScale="92500" lnSpcReduction="10000"/>
          </a:bodyPr>
          <a:lstStyle/>
          <a:p>
            <a:r>
              <a:rPr lang="es-ES" dirty="0">
                <a:solidFill>
                  <a:schemeClr val="tx1"/>
                </a:solidFill>
                <a:cs typeface="Calibri" panose="020F0502020204030204" pitchFamily="34" charset="0"/>
              </a:rPr>
              <a:t>SECOT VALENCIA</a:t>
            </a:r>
          </a:p>
          <a:p>
            <a:r>
              <a:rPr lang="es-ES" sz="2600" dirty="0">
                <a:solidFill>
                  <a:schemeClr val="tx1"/>
                </a:solidFill>
                <a:cs typeface="Calibri" panose="020F0502020204030204" pitchFamily="34" charset="0"/>
              </a:rPr>
              <a:t>¿COMO GENERAR AUTOEMPLEO?</a:t>
            </a:r>
          </a:p>
          <a:p>
            <a:r>
              <a:rPr lang="es-E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J. </a:t>
            </a:r>
            <a:r>
              <a:rPr lang="es-ES" sz="240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Francisco Velasco</a:t>
            </a:r>
          </a:p>
          <a:p>
            <a:r>
              <a:rPr lang="es-ES" sz="240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MAYO 2022</a:t>
            </a:r>
          </a:p>
        </p:txBody>
      </p:sp>
      <p:sp>
        <p:nvSpPr>
          <p:cNvPr id="9" name="Google Shape;131;p1">
            <a:extLst>
              <a:ext uri="{FF2B5EF4-FFF2-40B4-BE49-F238E27FC236}">
                <a16:creationId xmlns:a16="http://schemas.microsoft.com/office/drawing/2014/main" id="{CE92507F-43E9-C54B-9F43-8E14C39B19EB}"/>
              </a:ext>
            </a:extLst>
          </p:cNvPr>
          <p:cNvSpPr/>
          <p:nvPr/>
        </p:nvSpPr>
        <p:spPr>
          <a:xfrm>
            <a:off x="1425470" y="3225873"/>
            <a:ext cx="7274160" cy="119124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dirty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" name="Google Shape;130;p1">
            <a:extLst>
              <a:ext uri="{FF2B5EF4-FFF2-40B4-BE49-F238E27FC236}">
                <a16:creationId xmlns:a16="http://schemas.microsoft.com/office/drawing/2014/main" id="{1D18445E-D454-D94F-A062-A5A56D0E4235}"/>
              </a:ext>
            </a:extLst>
          </p:cNvPr>
          <p:cNvSpPr/>
          <p:nvPr/>
        </p:nvSpPr>
        <p:spPr>
          <a:xfrm>
            <a:off x="1636967" y="1300749"/>
            <a:ext cx="8266981" cy="1371569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400" i="0" u="none" strike="noStrike" cap="none" dirty="0">
                <a:latin typeface="+mj-lt"/>
                <a:ea typeface="Calibri"/>
                <a:cs typeface="Calibri"/>
                <a:sym typeface="Calibri"/>
              </a:rPr>
              <a:t>COMO CREAR UNA EMPRESA</a:t>
            </a:r>
            <a:endParaRPr sz="4400" i="0" u="none" strike="noStrike" cap="none" dirty="0">
              <a:latin typeface="+mj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" name="Google Shape;136;p1">
            <a:extLst>
              <a:ext uri="{FF2B5EF4-FFF2-40B4-BE49-F238E27FC236}">
                <a16:creationId xmlns:a16="http://schemas.microsoft.com/office/drawing/2014/main" id="{6198A979-EA8A-944A-B1DC-668DFCEA8C84}"/>
              </a:ext>
            </a:extLst>
          </p:cNvPr>
          <p:cNvSpPr/>
          <p:nvPr/>
        </p:nvSpPr>
        <p:spPr>
          <a:xfrm>
            <a:off x="5126879" y="3490331"/>
            <a:ext cx="1574640" cy="45972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dirty="0">
              <a:solidFill>
                <a:schemeClr val="accent3">
                  <a:lumMod val="75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08799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7D22-478F-4729-8A85-7DEE27A225E2}" type="slidenum">
              <a:rPr lang="es-ES" sz="1100" smtClean="0"/>
              <a:t>10</a:t>
            </a:fld>
            <a:endParaRPr lang="es-ES" sz="1100" dirty="0"/>
          </a:p>
        </p:txBody>
      </p:sp>
      <p:sp>
        <p:nvSpPr>
          <p:cNvPr id="12" name="Google Shape;163;p4">
            <a:extLst>
              <a:ext uri="{FF2B5EF4-FFF2-40B4-BE49-F238E27FC236}">
                <a16:creationId xmlns:a16="http://schemas.microsoft.com/office/drawing/2014/main" id="{415F8BDC-4C32-054F-808B-73D6E55BABA0}"/>
              </a:ext>
            </a:extLst>
          </p:cNvPr>
          <p:cNvSpPr/>
          <p:nvPr/>
        </p:nvSpPr>
        <p:spPr>
          <a:xfrm>
            <a:off x="1225651" y="486798"/>
            <a:ext cx="9288360" cy="1511280"/>
          </a:xfrm>
          <a:custGeom>
            <a:avLst/>
            <a:gdLst/>
            <a:ahLst/>
            <a:cxnLst/>
            <a:rect l="l" t="t" r="r" b="b"/>
            <a:pathLst>
              <a:path w="25803" h="4200" extrusionOk="0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4194"/>
                </a:lnTo>
                <a:cubicBezTo>
                  <a:pt x="0" y="4196"/>
                  <a:pt x="2" y="4199"/>
                  <a:pt x="4" y="4199"/>
                </a:cubicBezTo>
                <a:lnTo>
                  <a:pt x="25797" y="4199"/>
                </a:lnTo>
                <a:cubicBezTo>
                  <a:pt x="25799" y="4199"/>
                  <a:pt x="25802" y="4196"/>
                  <a:pt x="25802" y="4194"/>
                </a:cubicBezTo>
                <a:lnTo>
                  <a:pt x="25802" y="4"/>
                </a:lnTo>
                <a:cubicBezTo>
                  <a:pt x="25802" y="2"/>
                  <a:pt x="25799" y="0"/>
                  <a:pt x="25797" y="0"/>
                </a:cubicBezTo>
                <a:lnTo>
                  <a:pt x="4" y="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ctr" rtl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400" b="0" i="0" u="none" strike="noStrike" cap="none">
                <a:latin typeface="Trebuchet MS"/>
                <a:ea typeface="Trebuchet MS"/>
                <a:cs typeface="Trebuchet MS"/>
                <a:sym typeface="Trebuchet MS"/>
              </a:rPr>
              <a:t>LAS RELACIONES CON LA AGENCIA TRIBUTARIA</a:t>
            </a:r>
            <a:endParaRPr sz="3400" b="0" i="0" u="none" strike="noStrike" cap="none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F027086A-C4BE-8249-877B-ED715063E9D2}"/>
              </a:ext>
            </a:extLst>
          </p:cNvPr>
          <p:cNvPicPr/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DF2555B2-2203-E5DD-6E5D-1678F3C3375C}"/>
              </a:ext>
            </a:extLst>
          </p:cNvPr>
          <p:cNvSpPr txBox="1"/>
          <p:nvPr/>
        </p:nvSpPr>
        <p:spPr>
          <a:xfrm>
            <a:off x="913773" y="1777876"/>
            <a:ext cx="9600237" cy="695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s-ES" sz="2000" b="0" dirty="0">
                <a:solidFill>
                  <a:srgbClr val="1D1D1B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El autónomo debe darse de alta en la Agencia Tributaria</a:t>
            </a:r>
            <a:endParaRPr lang="es-ES" sz="2000" b="1" dirty="0">
              <a:effectLst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742950" lvl="1" indent="-285750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s-ES" sz="2000" b="0" dirty="0">
                <a:solidFill>
                  <a:srgbClr val="1D1D1B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Las comunicaciones con la AEAT se establecen rellenando unos documentos que se llaman modelos. 037, modelo 100… etc.</a:t>
            </a:r>
            <a:endParaRPr lang="es-ES" sz="2000" b="1" dirty="0">
              <a:effectLst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742950" lvl="1" indent="-285750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s-ES" sz="2000" b="0" dirty="0">
                <a:solidFill>
                  <a:srgbClr val="1D1D1B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Cuando se informa a la AEAT de algo, cumplimentar un impuesto, un inicio de actividad relleno un modelo.</a:t>
            </a:r>
          </a:p>
          <a:p>
            <a:pPr marL="742950" lvl="1" indent="-285750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s-ES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Darme de alta en Hacienda, modelo 036 o 037 (037 simplificado)</a:t>
            </a:r>
          </a:p>
          <a:p>
            <a:pPr marL="742950" lvl="1" indent="-285750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s-ES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Alta en R.O.I. modelo 036 (para operar en la U.E.) “</a:t>
            </a:r>
            <a:r>
              <a:rPr lang="es-ES" sz="2000" i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Registro de operaciones intracomunitarias.”</a:t>
            </a:r>
          </a:p>
          <a:p>
            <a:pPr marL="742950" lvl="1" indent="-285750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s-ES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Es imprescindible la firma digital para acceder a AEAT, y se debe realizar con los navegadores aceptados Google Chrome, Mozilla, Safari, etc.</a:t>
            </a:r>
            <a:endParaRPr lang="es-ES" sz="2000" b="1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742950" lvl="1" indent="-285750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endParaRPr lang="es-ES" b="1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742950" lvl="1" indent="-285750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endParaRPr lang="es-ES" b="1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742950" lvl="1" indent="-285750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endParaRPr lang="es-ES" sz="1800" b="0" dirty="0">
              <a:solidFill>
                <a:srgbClr val="1D1D1B"/>
              </a:solidFill>
              <a:effectLst/>
              <a:latin typeface="Helvetica Neue" panose="02000503000000020004" pitchFamily="2" charset="0"/>
              <a:ea typeface="Times New Roman" panose="02020603050405020304" pitchFamily="18" charset="0"/>
            </a:endParaRPr>
          </a:p>
          <a:p>
            <a:pPr marL="742950" lvl="1" indent="-285750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endParaRPr lang="es-ES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667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7D22-478F-4729-8A85-7DEE27A225E2}" type="slidenum">
              <a:rPr lang="es-ES" sz="1100" smtClean="0"/>
              <a:t>11</a:t>
            </a:fld>
            <a:endParaRPr lang="es-ES" sz="1100" dirty="0"/>
          </a:p>
        </p:txBody>
      </p:sp>
      <p:sp>
        <p:nvSpPr>
          <p:cNvPr id="12" name="Google Shape;163;p4">
            <a:extLst>
              <a:ext uri="{FF2B5EF4-FFF2-40B4-BE49-F238E27FC236}">
                <a16:creationId xmlns:a16="http://schemas.microsoft.com/office/drawing/2014/main" id="{415F8BDC-4C32-054F-808B-73D6E55BABA0}"/>
              </a:ext>
            </a:extLst>
          </p:cNvPr>
          <p:cNvSpPr/>
          <p:nvPr/>
        </p:nvSpPr>
        <p:spPr>
          <a:xfrm>
            <a:off x="1282616" y="935468"/>
            <a:ext cx="9288360" cy="1511280"/>
          </a:xfrm>
          <a:custGeom>
            <a:avLst/>
            <a:gdLst/>
            <a:ahLst/>
            <a:cxnLst/>
            <a:rect l="l" t="t" r="r" b="b"/>
            <a:pathLst>
              <a:path w="25803" h="4200" extrusionOk="0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4194"/>
                </a:lnTo>
                <a:cubicBezTo>
                  <a:pt x="0" y="4196"/>
                  <a:pt x="2" y="4199"/>
                  <a:pt x="4" y="4199"/>
                </a:cubicBezTo>
                <a:lnTo>
                  <a:pt x="25797" y="4199"/>
                </a:lnTo>
                <a:cubicBezTo>
                  <a:pt x="25799" y="4199"/>
                  <a:pt x="25802" y="4196"/>
                  <a:pt x="25802" y="4194"/>
                </a:cubicBezTo>
                <a:lnTo>
                  <a:pt x="25802" y="4"/>
                </a:lnTo>
                <a:cubicBezTo>
                  <a:pt x="25802" y="2"/>
                  <a:pt x="25799" y="0"/>
                  <a:pt x="25797" y="0"/>
                </a:cubicBezTo>
                <a:lnTo>
                  <a:pt x="4" y="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ctr" rtl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400" b="0" i="0" u="none" strike="noStrike" cap="none" dirty="0">
                <a:latin typeface="Trebuchet MS"/>
                <a:ea typeface="Trebuchet MS"/>
                <a:cs typeface="Trebuchet MS"/>
                <a:sym typeface="Trebuchet MS"/>
              </a:rPr>
              <a:t>LAS RELACIONES CON LA </a:t>
            </a:r>
            <a:r>
              <a:rPr lang="es-ES" sz="3400" dirty="0">
                <a:latin typeface="Trebuchet MS"/>
                <a:ea typeface="Trebuchet MS"/>
                <a:cs typeface="Trebuchet MS"/>
                <a:sym typeface="Trebuchet MS"/>
              </a:rPr>
              <a:t>SEGURIDAD SOCIAL</a:t>
            </a:r>
            <a:endParaRPr sz="3400" b="0" i="0" u="none" strike="noStrike" cap="none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F027086A-C4BE-8249-877B-ED715063E9D2}"/>
              </a:ext>
            </a:extLst>
          </p:cNvPr>
          <p:cNvPicPr/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DF2555B2-2203-E5DD-6E5D-1678F3C3375C}"/>
              </a:ext>
            </a:extLst>
          </p:cNvPr>
          <p:cNvSpPr txBox="1"/>
          <p:nvPr/>
        </p:nvSpPr>
        <p:spPr>
          <a:xfrm>
            <a:off x="1481415" y="2527448"/>
            <a:ext cx="8497614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s-ES" sz="2400" b="0" dirty="0">
                <a:solidFill>
                  <a:srgbClr val="1D1D1B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Ya te has dado de alta en la Agencia Tributaria</a:t>
            </a:r>
            <a:endParaRPr lang="es-ES" sz="2400" b="1" dirty="0">
              <a:effectLst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742950" lvl="1" indent="-285750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s-ES" sz="2400" b="0" dirty="0">
                <a:solidFill>
                  <a:srgbClr val="1D1D1B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Ahora te has de dar de alta en el Régimen Especial de Trabajadores Autónomos “RETA” con el Modelo TA.2/S.</a:t>
            </a:r>
            <a:endParaRPr lang="es-ES" sz="2400" b="1" dirty="0">
              <a:effectLst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742950" lvl="1" indent="-285750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s-ES" sz="2400" b="0" dirty="0">
                <a:solidFill>
                  <a:srgbClr val="1D1D1B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También es imprescindible para relacionarte con la Seguridad Social la firma digital</a:t>
            </a:r>
          </a:p>
          <a:p>
            <a:pPr marL="742950" lvl="1" indent="-285750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endParaRPr lang="es-ES" b="1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742950" lvl="1" indent="-285750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endParaRPr lang="es-ES" b="1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742950" lvl="1" indent="-285750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endParaRPr lang="es-ES" sz="1800" b="0" dirty="0">
              <a:solidFill>
                <a:srgbClr val="1D1D1B"/>
              </a:solidFill>
              <a:effectLst/>
              <a:latin typeface="Helvetica Neue" panose="02000503000000020004" pitchFamily="2" charset="0"/>
              <a:ea typeface="Times New Roman" panose="02020603050405020304" pitchFamily="18" charset="0"/>
            </a:endParaRPr>
          </a:p>
          <a:p>
            <a:pPr marL="742950" lvl="1" indent="-285750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endParaRPr lang="es-ES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661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7D22-478F-4729-8A85-7DEE27A225E2}" type="slidenum">
              <a:rPr lang="es-ES" sz="1100" smtClean="0"/>
              <a:t>12</a:t>
            </a:fld>
            <a:endParaRPr lang="es-ES" sz="1100" dirty="0"/>
          </a:p>
        </p:txBody>
      </p:sp>
      <p:sp>
        <p:nvSpPr>
          <p:cNvPr id="12" name="Google Shape;163;p4">
            <a:extLst>
              <a:ext uri="{FF2B5EF4-FFF2-40B4-BE49-F238E27FC236}">
                <a16:creationId xmlns:a16="http://schemas.microsoft.com/office/drawing/2014/main" id="{415F8BDC-4C32-054F-808B-73D6E55BABA0}"/>
              </a:ext>
            </a:extLst>
          </p:cNvPr>
          <p:cNvSpPr/>
          <p:nvPr/>
        </p:nvSpPr>
        <p:spPr>
          <a:xfrm>
            <a:off x="1282616" y="935468"/>
            <a:ext cx="9288360" cy="1511280"/>
          </a:xfrm>
          <a:custGeom>
            <a:avLst/>
            <a:gdLst/>
            <a:ahLst/>
            <a:cxnLst/>
            <a:rect l="l" t="t" r="r" b="b"/>
            <a:pathLst>
              <a:path w="25803" h="4200" extrusionOk="0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4194"/>
                </a:lnTo>
                <a:cubicBezTo>
                  <a:pt x="0" y="4196"/>
                  <a:pt x="2" y="4199"/>
                  <a:pt x="4" y="4199"/>
                </a:cubicBezTo>
                <a:lnTo>
                  <a:pt x="25797" y="4199"/>
                </a:lnTo>
                <a:cubicBezTo>
                  <a:pt x="25799" y="4199"/>
                  <a:pt x="25802" y="4196"/>
                  <a:pt x="25802" y="4194"/>
                </a:cubicBezTo>
                <a:lnTo>
                  <a:pt x="25802" y="4"/>
                </a:lnTo>
                <a:cubicBezTo>
                  <a:pt x="25802" y="2"/>
                  <a:pt x="25799" y="0"/>
                  <a:pt x="25797" y="0"/>
                </a:cubicBezTo>
                <a:lnTo>
                  <a:pt x="4" y="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ctr" rtl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400" b="0" i="0" u="none" strike="noStrike" cap="none" dirty="0">
                <a:latin typeface="Trebuchet MS"/>
                <a:ea typeface="Trebuchet MS"/>
                <a:cs typeface="Trebuchet MS"/>
                <a:sym typeface="Trebuchet MS"/>
              </a:rPr>
              <a:t>OFICINA ESPAÑOLA DE PATENTES Y MARCAS</a:t>
            </a:r>
            <a:endParaRPr sz="3400" b="0" i="0" u="none" strike="noStrike" cap="none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F027086A-C4BE-8249-877B-ED715063E9D2}"/>
              </a:ext>
            </a:extLst>
          </p:cNvPr>
          <p:cNvPicPr/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DF2555B2-2203-E5DD-6E5D-1678F3C3375C}"/>
              </a:ext>
            </a:extLst>
          </p:cNvPr>
          <p:cNvSpPr txBox="1"/>
          <p:nvPr/>
        </p:nvSpPr>
        <p:spPr>
          <a:xfrm>
            <a:off x="1528712" y="2653572"/>
            <a:ext cx="849761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Este trámite es </a:t>
            </a:r>
            <a:r>
              <a:rPr lang="es-ES" sz="2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voluntario si se trata de un empresario individual o autónomo</a:t>
            </a:r>
            <a:r>
              <a:rPr lang="es-E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pero es obligatorio para el resto de formas jurídicas.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s-ES" sz="24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 solicita en la O.E.P.M. y su coste está entre 83 y 128 €., y tiene validez para 10 años.</a:t>
            </a:r>
          </a:p>
        </p:txBody>
      </p:sp>
    </p:spTree>
    <p:extLst>
      <p:ext uri="{BB962C8B-B14F-4D97-AF65-F5344CB8AC3E}">
        <p14:creationId xmlns:p14="http://schemas.microsoft.com/office/powerpoint/2010/main" val="384422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7D22-478F-4729-8A85-7DEE27A225E2}" type="slidenum">
              <a:rPr lang="es-ES" sz="1100" smtClean="0"/>
              <a:t>13</a:t>
            </a:fld>
            <a:endParaRPr lang="es-ES" sz="1100" dirty="0"/>
          </a:p>
        </p:txBody>
      </p:sp>
      <p:sp>
        <p:nvSpPr>
          <p:cNvPr id="12" name="Google Shape;163;p4">
            <a:extLst>
              <a:ext uri="{FF2B5EF4-FFF2-40B4-BE49-F238E27FC236}">
                <a16:creationId xmlns:a16="http://schemas.microsoft.com/office/drawing/2014/main" id="{415F8BDC-4C32-054F-808B-73D6E55BABA0}"/>
              </a:ext>
            </a:extLst>
          </p:cNvPr>
          <p:cNvSpPr/>
          <p:nvPr/>
        </p:nvSpPr>
        <p:spPr>
          <a:xfrm>
            <a:off x="1282616" y="935468"/>
            <a:ext cx="9288360" cy="1511280"/>
          </a:xfrm>
          <a:custGeom>
            <a:avLst/>
            <a:gdLst/>
            <a:ahLst/>
            <a:cxnLst/>
            <a:rect l="l" t="t" r="r" b="b"/>
            <a:pathLst>
              <a:path w="25803" h="4200" extrusionOk="0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4194"/>
                </a:lnTo>
                <a:cubicBezTo>
                  <a:pt x="0" y="4196"/>
                  <a:pt x="2" y="4199"/>
                  <a:pt x="4" y="4199"/>
                </a:cubicBezTo>
                <a:lnTo>
                  <a:pt x="25797" y="4199"/>
                </a:lnTo>
                <a:cubicBezTo>
                  <a:pt x="25799" y="4199"/>
                  <a:pt x="25802" y="4196"/>
                  <a:pt x="25802" y="4194"/>
                </a:cubicBezTo>
                <a:lnTo>
                  <a:pt x="25802" y="4"/>
                </a:lnTo>
                <a:cubicBezTo>
                  <a:pt x="25802" y="2"/>
                  <a:pt x="25799" y="0"/>
                  <a:pt x="25797" y="0"/>
                </a:cubicBezTo>
                <a:lnTo>
                  <a:pt x="4" y="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ctr" rtl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400" b="0" i="0" u="none" strike="noStrike" cap="none" dirty="0">
                <a:latin typeface="Trebuchet MS"/>
                <a:ea typeface="Trebuchet MS"/>
                <a:cs typeface="Trebuchet MS"/>
                <a:sym typeface="Trebuchet MS"/>
              </a:rPr>
              <a:t>AUTONOMO</a:t>
            </a:r>
          </a:p>
          <a:p>
            <a:pPr marL="0" marR="0" lvl="0" indent="0" algn="ctr" rtl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3400" b="0" i="0" u="none" strike="noStrike" cap="none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ctr" rtl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400" dirty="0">
                <a:latin typeface="Trebuchet MS"/>
                <a:ea typeface="Times New Roman"/>
                <a:cs typeface="Times New Roman"/>
                <a:sym typeface="Trebuchet MS"/>
              </a:rPr>
              <a:t>RESUMEN DE TODOS LOS DATOS ANTERIORES (1)</a:t>
            </a:r>
            <a:endParaRPr sz="3400" b="0" i="0" u="none" strike="noStrike" cap="none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F027086A-C4BE-8249-877B-ED715063E9D2}"/>
              </a:ext>
            </a:extLst>
          </p:cNvPr>
          <p:cNvPicPr/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9CAFA758-AB2F-A040-EFB0-2993E40329E9}"/>
              </a:ext>
            </a:extLst>
          </p:cNvPr>
          <p:cNvSpPr txBox="1"/>
          <p:nvPr/>
        </p:nvSpPr>
        <p:spPr>
          <a:xfrm>
            <a:off x="1161570" y="2984421"/>
            <a:ext cx="9530452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2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Seguro que estáis pensando que todo lo anterior es muy complicado para poder asimilarlo y entenderlo. Y tenéis razón, es complicado, pero también tiene fácil solución. </a:t>
            </a:r>
          </a:p>
          <a:p>
            <a:pPr algn="just"/>
            <a:endParaRPr lang="es-ES" sz="2200" dirty="0">
              <a:solidFill>
                <a:srgbClr val="00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just"/>
            <a:r>
              <a:rPr lang="es-ES" sz="22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Los emprendedores que inician una actividad Económica, no poseen conocimientos suficientes para realizar la creación de una empresa, salvo excepciones.</a:t>
            </a:r>
            <a:endParaRPr lang="es-ES" sz="2200" dirty="0">
              <a:effectLst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091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7D22-478F-4729-8A85-7DEE27A225E2}" type="slidenum">
              <a:rPr lang="es-ES" sz="1100" smtClean="0"/>
              <a:t>14</a:t>
            </a:fld>
            <a:endParaRPr lang="es-ES" sz="1100" dirty="0"/>
          </a:p>
        </p:txBody>
      </p:sp>
      <p:sp>
        <p:nvSpPr>
          <p:cNvPr id="12" name="Google Shape;163;p4">
            <a:extLst>
              <a:ext uri="{FF2B5EF4-FFF2-40B4-BE49-F238E27FC236}">
                <a16:creationId xmlns:a16="http://schemas.microsoft.com/office/drawing/2014/main" id="{415F8BDC-4C32-054F-808B-73D6E55BABA0}"/>
              </a:ext>
            </a:extLst>
          </p:cNvPr>
          <p:cNvSpPr/>
          <p:nvPr/>
        </p:nvSpPr>
        <p:spPr>
          <a:xfrm>
            <a:off x="1282616" y="935468"/>
            <a:ext cx="9288360" cy="1511280"/>
          </a:xfrm>
          <a:custGeom>
            <a:avLst/>
            <a:gdLst/>
            <a:ahLst/>
            <a:cxnLst/>
            <a:rect l="l" t="t" r="r" b="b"/>
            <a:pathLst>
              <a:path w="25803" h="4200" extrusionOk="0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4194"/>
                </a:lnTo>
                <a:cubicBezTo>
                  <a:pt x="0" y="4196"/>
                  <a:pt x="2" y="4199"/>
                  <a:pt x="4" y="4199"/>
                </a:cubicBezTo>
                <a:lnTo>
                  <a:pt x="25797" y="4199"/>
                </a:lnTo>
                <a:cubicBezTo>
                  <a:pt x="25799" y="4199"/>
                  <a:pt x="25802" y="4196"/>
                  <a:pt x="25802" y="4194"/>
                </a:cubicBezTo>
                <a:lnTo>
                  <a:pt x="25802" y="4"/>
                </a:lnTo>
                <a:cubicBezTo>
                  <a:pt x="25802" y="2"/>
                  <a:pt x="25799" y="0"/>
                  <a:pt x="25797" y="0"/>
                </a:cubicBezTo>
                <a:lnTo>
                  <a:pt x="4" y="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ctr" rtl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400" b="0" i="0" u="none" strike="noStrike" cap="none" dirty="0">
                <a:latin typeface="Trebuchet MS"/>
                <a:ea typeface="Trebuchet MS"/>
                <a:cs typeface="Trebuchet MS"/>
                <a:sym typeface="Trebuchet MS"/>
              </a:rPr>
              <a:t>AUTONOMO</a:t>
            </a:r>
          </a:p>
          <a:p>
            <a:pPr marL="0" marR="0" lvl="0" indent="0" algn="ctr" rtl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3400" b="0" i="0" u="none" strike="noStrike" cap="none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ctr" rtl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400" dirty="0">
                <a:latin typeface="Trebuchet MS"/>
                <a:ea typeface="Times New Roman"/>
                <a:cs typeface="Times New Roman"/>
                <a:sym typeface="Trebuchet MS"/>
              </a:rPr>
              <a:t>RESUMEN DE TODOS LOS DATOS ANTERIORES (2)</a:t>
            </a:r>
            <a:endParaRPr sz="3400" b="0" i="0" u="none" strike="noStrike" cap="none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F027086A-C4BE-8249-877B-ED715063E9D2}"/>
              </a:ext>
            </a:extLst>
          </p:cNvPr>
          <p:cNvPicPr/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9CAFA758-AB2F-A040-EFB0-2993E40329E9}"/>
              </a:ext>
            </a:extLst>
          </p:cNvPr>
          <p:cNvSpPr txBox="1"/>
          <p:nvPr/>
        </p:nvSpPr>
        <p:spPr>
          <a:xfrm>
            <a:off x="1161570" y="2984421"/>
            <a:ext cx="9530452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Pero hay un sistema muy sencillo y económico para llevarlo a cabo, sistema que utilizan la mayoría de trabajadores autónomos, y una gran mayoría de pequeñas empresas de este país, y consiste en contratar con una gestoría todas esas relaciones y creación de documentos que son necesarios para la actividad que vayáis a crear. Las gestorías conocen las leyes y sus cambios cuando se producen, ya que se las envían directamente desde las instituciones publicas, antes relacionadas.</a:t>
            </a:r>
          </a:p>
        </p:txBody>
      </p:sp>
    </p:spTree>
    <p:extLst>
      <p:ext uri="{BB962C8B-B14F-4D97-AF65-F5344CB8AC3E}">
        <p14:creationId xmlns:p14="http://schemas.microsoft.com/office/powerpoint/2010/main" val="1682378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7D22-478F-4729-8A85-7DEE27A225E2}" type="slidenum">
              <a:rPr lang="es-ES" sz="1100" smtClean="0"/>
              <a:t>15</a:t>
            </a:fld>
            <a:endParaRPr lang="es-ES" sz="1100" dirty="0"/>
          </a:p>
        </p:txBody>
      </p:sp>
      <p:sp>
        <p:nvSpPr>
          <p:cNvPr id="12" name="Google Shape;163;p4">
            <a:extLst>
              <a:ext uri="{FF2B5EF4-FFF2-40B4-BE49-F238E27FC236}">
                <a16:creationId xmlns:a16="http://schemas.microsoft.com/office/drawing/2014/main" id="{415F8BDC-4C32-054F-808B-73D6E55BABA0}"/>
              </a:ext>
            </a:extLst>
          </p:cNvPr>
          <p:cNvSpPr/>
          <p:nvPr/>
        </p:nvSpPr>
        <p:spPr>
          <a:xfrm>
            <a:off x="1225651" y="748181"/>
            <a:ext cx="9288360" cy="1511280"/>
          </a:xfrm>
          <a:custGeom>
            <a:avLst/>
            <a:gdLst/>
            <a:ahLst/>
            <a:cxnLst/>
            <a:rect l="l" t="t" r="r" b="b"/>
            <a:pathLst>
              <a:path w="25803" h="4200" extrusionOk="0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4194"/>
                </a:lnTo>
                <a:cubicBezTo>
                  <a:pt x="0" y="4196"/>
                  <a:pt x="2" y="4199"/>
                  <a:pt x="4" y="4199"/>
                </a:cubicBezTo>
                <a:lnTo>
                  <a:pt x="25797" y="4199"/>
                </a:lnTo>
                <a:cubicBezTo>
                  <a:pt x="25799" y="4199"/>
                  <a:pt x="25802" y="4196"/>
                  <a:pt x="25802" y="4194"/>
                </a:cubicBezTo>
                <a:lnTo>
                  <a:pt x="25802" y="4"/>
                </a:lnTo>
                <a:cubicBezTo>
                  <a:pt x="25802" y="2"/>
                  <a:pt x="25799" y="0"/>
                  <a:pt x="25797" y="0"/>
                </a:cubicBezTo>
                <a:lnTo>
                  <a:pt x="4" y="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ctr" rtl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400" b="0" i="0" u="none" strike="noStrike" cap="none" dirty="0">
                <a:latin typeface="Trebuchet MS"/>
                <a:ea typeface="Trebuchet MS"/>
                <a:cs typeface="Trebuchet MS"/>
                <a:sym typeface="Trebuchet MS"/>
              </a:rPr>
              <a:t>AUTONOMO</a:t>
            </a:r>
          </a:p>
          <a:p>
            <a:pPr marL="0" marR="0" lvl="0" indent="0" algn="ctr" rtl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400" dirty="0">
                <a:latin typeface="Trebuchet MS"/>
                <a:ea typeface="Times New Roman"/>
                <a:cs typeface="Times New Roman"/>
                <a:sym typeface="Trebuchet MS"/>
              </a:rPr>
              <a:t>RESUMEN DE TODOS LOS DATOS ANTERIORES (3)</a:t>
            </a:r>
            <a:endParaRPr sz="3400" b="0" i="0" u="none" strike="noStrike" cap="none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F027086A-C4BE-8249-877B-ED715063E9D2}"/>
              </a:ext>
            </a:extLst>
          </p:cNvPr>
          <p:cNvPicPr/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35D214D2-841D-D8AC-EC13-8F101194B736}"/>
              </a:ext>
            </a:extLst>
          </p:cNvPr>
          <p:cNvSpPr txBox="1"/>
          <p:nvPr/>
        </p:nvSpPr>
        <p:spPr>
          <a:xfrm>
            <a:off x="1225651" y="2272848"/>
            <a:ext cx="9288360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3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Las gestorías (hay en España cientos de ellas) trabajan online o en </a:t>
            </a:r>
            <a:r>
              <a:rPr lang="es-ES" sz="23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otras</a:t>
            </a:r>
            <a:r>
              <a:rPr lang="es-ES" sz="23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oficinas de proximidad (posiblemente cerca de donde tengáis vuestro hogar o negocio).</a:t>
            </a:r>
          </a:p>
          <a:p>
            <a:pPr algn="just"/>
            <a:endParaRPr lang="es-ES" sz="2300" dirty="0">
              <a:solidFill>
                <a:srgbClr val="00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just"/>
            <a:r>
              <a:rPr lang="es-ES" sz="23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 diferencia entre ambas es que las de proximidad son más caras que las que funcionan por Internet y tienen la ventaja de que podéis conocer físicamente a quien gestiona vuestros intereses con las instituciones públicas que os afectan.</a:t>
            </a:r>
          </a:p>
          <a:p>
            <a:pPr algn="just"/>
            <a:endParaRPr lang="es-ES" sz="2300" dirty="0">
              <a:solidFill>
                <a:srgbClr val="000000"/>
              </a:solidFill>
              <a:effectLst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just"/>
            <a:r>
              <a:rPr lang="es-ES" sz="23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Los precios oscilan entre 25 y 150 €, al mes.</a:t>
            </a:r>
            <a:endParaRPr lang="es-ES" sz="2300" dirty="0">
              <a:effectLst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344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7D22-478F-4729-8A85-7DEE27A225E2}" type="slidenum">
              <a:rPr lang="es-ES" sz="1100" smtClean="0"/>
              <a:t>16</a:t>
            </a:fld>
            <a:endParaRPr lang="es-ES" sz="1100" dirty="0"/>
          </a:p>
        </p:txBody>
      </p:sp>
      <p:sp>
        <p:nvSpPr>
          <p:cNvPr id="12" name="Google Shape;163;p4">
            <a:extLst>
              <a:ext uri="{FF2B5EF4-FFF2-40B4-BE49-F238E27FC236}">
                <a16:creationId xmlns:a16="http://schemas.microsoft.com/office/drawing/2014/main" id="{415F8BDC-4C32-054F-808B-73D6E55BABA0}"/>
              </a:ext>
            </a:extLst>
          </p:cNvPr>
          <p:cNvSpPr/>
          <p:nvPr/>
        </p:nvSpPr>
        <p:spPr>
          <a:xfrm>
            <a:off x="1282616" y="935468"/>
            <a:ext cx="9288360" cy="1511280"/>
          </a:xfrm>
          <a:custGeom>
            <a:avLst/>
            <a:gdLst/>
            <a:ahLst/>
            <a:cxnLst/>
            <a:rect l="l" t="t" r="r" b="b"/>
            <a:pathLst>
              <a:path w="25803" h="4200" extrusionOk="0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4194"/>
                </a:lnTo>
                <a:cubicBezTo>
                  <a:pt x="0" y="4196"/>
                  <a:pt x="2" y="4199"/>
                  <a:pt x="4" y="4199"/>
                </a:cubicBezTo>
                <a:lnTo>
                  <a:pt x="25797" y="4199"/>
                </a:lnTo>
                <a:cubicBezTo>
                  <a:pt x="25799" y="4199"/>
                  <a:pt x="25802" y="4196"/>
                  <a:pt x="25802" y="4194"/>
                </a:cubicBezTo>
                <a:lnTo>
                  <a:pt x="25802" y="4"/>
                </a:lnTo>
                <a:cubicBezTo>
                  <a:pt x="25802" y="2"/>
                  <a:pt x="25799" y="0"/>
                  <a:pt x="25797" y="0"/>
                </a:cubicBezTo>
                <a:lnTo>
                  <a:pt x="4" y="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ctr" rtl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400" b="0" i="0" u="none" strike="noStrike" cap="none" dirty="0">
                <a:latin typeface="Trebuchet MS"/>
                <a:ea typeface="Trebuchet MS"/>
                <a:cs typeface="Trebuchet MS"/>
                <a:sym typeface="Trebuchet MS"/>
              </a:rPr>
              <a:t>AUTONOMO</a:t>
            </a:r>
          </a:p>
          <a:p>
            <a:pPr marL="0" marR="0" lvl="0" indent="0" algn="ctr" rtl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3400" b="0" i="0" u="none" strike="noStrike" cap="none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ctr" rtl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400" dirty="0">
                <a:latin typeface="Trebuchet MS"/>
                <a:ea typeface="Times New Roman"/>
                <a:cs typeface="Times New Roman"/>
                <a:sym typeface="Trebuchet MS"/>
              </a:rPr>
              <a:t>RESUMEN DE TODOS LOS DATOS ANTERIORES (4)</a:t>
            </a:r>
            <a:endParaRPr sz="3400" b="0" i="0" u="none" strike="noStrike" cap="none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F027086A-C4BE-8249-877B-ED715063E9D2}"/>
              </a:ext>
            </a:extLst>
          </p:cNvPr>
          <p:cNvPicPr/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BA30B85B-9D11-D4AF-3836-14412AF730D0}"/>
              </a:ext>
            </a:extLst>
          </p:cNvPr>
          <p:cNvSpPr txBox="1"/>
          <p:nvPr/>
        </p:nvSpPr>
        <p:spPr>
          <a:xfrm>
            <a:off x="1476259" y="2963917"/>
            <a:ext cx="884654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Dichas gestorías desarrollarán todas las comunicaciones vuestras con A.E.A.T. ,con la Seguridad Social y las demás instituciones publicas relacionadas, además llevarán la contabilidad de vuestras ventas, la creación de facturas de lo que vendáis, el control de pagos y de impuestos, el resultado económico de vuestro negocio, etc., </a:t>
            </a:r>
          </a:p>
          <a:p>
            <a:pPr algn="just"/>
            <a:endParaRPr lang="es-ES" sz="22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just"/>
            <a:r>
              <a:rPr lang="es-ES" sz="2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 obstante, la información de ventas y gastos que generéis y que solo conocéis vosotros debéis facilitarlos a la gestoría.</a:t>
            </a:r>
          </a:p>
        </p:txBody>
      </p:sp>
    </p:spTree>
    <p:extLst>
      <p:ext uri="{BB962C8B-B14F-4D97-AF65-F5344CB8AC3E}">
        <p14:creationId xmlns:p14="http://schemas.microsoft.com/office/powerpoint/2010/main" val="11050578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7D22-478F-4729-8A85-7DEE27A225E2}" type="slidenum">
              <a:rPr lang="es-ES" sz="1100" smtClean="0"/>
              <a:t>17</a:t>
            </a:fld>
            <a:endParaRPr lang="es-ES" sz="1100" dirty="0"/>
          </a:p>
        </p:txBody>
      </p:sp>
      <p:sp>
        <p:nvSpPr>
          <p:cNvPr id="12" name="Google Shape;163;p4">
            <a:extLst>
              <a:ext uri="{FF2B5EF4-FFF2-40B4-BE49-F238E27FC236}">
                <a16:creationId xmlns:a16="http://schemas.microsoft.com/office/drawing/2014/main" id="{415F8BDC-4C32-054F-808B-73D6E55BABA0}"/>
              </a:ext>
            </a:extLst>
          </p:cNvPr>
          <p:cNvSpPr/>
          <p:nvPr/>
        </p:nvSpPr>
        <p:spPr>
          <a:xfrm>
            <a:off x="1282616" y="935468"/>
            <a:ext cx="9288360" cy="1511280"/>
          </a:xfrm>
          <a:custGeom>
            <a:avLst/>
            <a:gdLst/>
            <a:ahLst/>
            <a:cxnLst/>
            <a:rect l="l" t="t" r="r" b="b"/>
            <a:pathLst>
              <a:path w="25803" h="4200" extrusionOk="0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4194"/>
                </a:lnTo>
                <a:cubicBezTo>
                  <a:pt x="0" y="4196"/>
                  <a:pt x="2" y="4199"/>
                  <a:pt x="4" y="4199"/>
                </a:cubicBezTo>
                <a:lnTo>
                  <a:pt x="25797" y="4199"/>
                </a:lnTo>
                <a:cubicBezTo>
                  <a:pt x="25799" y="4199"/>
                  <a:pt x="25802" y="4196"/>
                  <a:pt x="25802" y="4194"/>
                </a:cubicBezTo>
                <a:lnTo>
                  <a:pt x="25802" y="4"/>
                </a:lnTo>
                <a:cubicBezTo>
                  <a:pt x="25802" y="2"/>
                  <a:pt x="25799" y="0"/>
                  <a:pt x="25797" y="0"/>
                </a:cubicBezTo>
                <a:lnTo>
                  <a:pt x="4" y="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ctr" rtl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400" b="0" i="0" u="none" strike="noStrike" cap="none" dirty="0">
                <a:latin typeface="Trebuchet MS"/>
                <a:ea typeface="Trebuchet MS"/>
                <a:cs typeface="Trebuchet MS"/>
                <a:sym typeface="Trebuchet MS"/>
              </a:rPr>
              <a:t>AUTONOMO; ESTATUTOS SOCIALES (1)</a:t>
            </a:r>
          </a:p>
          <a:p>
            <a:pPr marL="0" marR="0" lvl="0" indent="0" algn="ctr" rtl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3400" b="0" i="0" u="none" strike="noStrike" cap="none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F027086A-C4BE-8249-877B-ED715063E9D2}"/>
              </a:ext>
            </a:extLst>
          </p:cNvPr>
          <p:cNvPicPr/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BA30B85B-9D11-D4AF-3836-14412AF730D0}"/>
              </a:ext>
            </a:extLst>
          </p:cNvPr>
          <p:cNvSpPr txBox="1"/>
          <p:nvPr/>
        </p:nvSpPr>
        <p:spPr>
          <a:xfrm>
            <a:off x="1503523" y="2023996"/>
            <a:ext cx="88465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Si vas a trabajar como autónomo en sociedad con otro autónomo deberéis redactar entre ambos los estatutos sociales. (en esto también os pueden ayudar las gestorías.)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5856E98-BE13-B777-C484-6EAC52DC4A51}"/>
              </a:ext>
            </a:extLst>
          </p:cNvPr>
          <p:cNvSpPr txBox="1"/>
          <p:nvPr/>
        </p:nvSpPr>
        <p:spPr>
          <a:xfrm>
            <a:off x="1503523" y="3180146"/>
            <a:ext cx="855585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Para la constitución de la empresa es necesario recoger el conjunto de normas que regirán la misma y que se incorporarán más tarde en la escritura pública de la constitución. (opcional, pero muy importante, ya que evita problemas futuros.)</a:t>
            </a:r>
          </a:p>
          <a:p>
            <a:pPr algn="just"/>
            <a:endParaRPr lang="es-ES" sz="22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just"/>
            <a:r>
              <a:rPr lang="es-ES" sz="2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Para crearla puedes contratar a un abogado. Incluso, si vas a trabajar con una gestoría, esta puede encargarse de este trámite.</a:t>
            </a:r>
          </a:p>
        </p:txBody>
      </p:sp>
    </p:spTree>
    <p:extLst>
      <p:ext uri="{BB962C8B-B14F-4D97-AF65-F5344CB8AC3E}">
        <p14:creationId xmlns:p14="http://schemas.microsoft.com/office/powerpoint/2010/main" val="36561438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7D22-478F-4729-8A85-7DEE27A225E2}" type="slidenum">
              <a:rPr lang="es-ES" sz="1100" smtClean="0"/>
              <a:t>18</a:t>
            </a:fld>
            <a:endParaRPr lang="es-ES" sz="1100" dirty="0"/>
          </a:p>
        </p:txBody>
      </p:sp>
      <p:sp>
        <p:nvSpPr>
          <p:cNvPr id="12" name="Google Shape;163;p4">
            <a:extLst>
              <a:ext uri="{FF2B5EF4-FFF2-40B4-BE49-F238E27FC236}">
                <a16:creationId xmlns:a16="http://schemas.microsoft.com/office/drawing/2014/main" id="{415F8BDC-4C32-054F-808B-73D6E55BABA0}"/>
              </a:ext>
            </a:extLst>
          </p:cNvPr>
          <p:cNvSpPr/>
          <p:nvPr/>
        </p:nvSpPr>
        <p:spPr>
          <a:xfrm>
            <a:off x="1282616" y="935468"/>
            <a:ext cx="9288360" cy="1511280"/>
          </a:xfrm>
          <a:custGeom>
            <a:avLst/>
            <a:gdLst/>
            <a:ahLst/>
            <a:cxnLst/>
            <a:rect l="l" t="t" r="r" b="b"/>
            <a:pathLst>
              <a:path w="25803" h="4200" extrusionOk="0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4194"/>
                </a:lnTo>
                <a:cubicBezTo>
                  <a:pt x="0" y="4196"/>
                  <a:pt x="2" y="4199"/>
                  <a:pt x="4" y="4199"/>
                </a:cubicBezTo>
                <a:lnTo>
                  <a:pt x="25797" y="4199"/>
                </a:lnTo>
                <a:cubicBezTo>
                  <a:pt x="25799" y="4199"/>
                  <a:pt x="25802" y="4196"/>
                  <a:pt x="25802" y="4194"/>
                </a:cubicBezTo>
                <a:lnTo>
                  <a:pt x="25802" y="4"/>
                </a:lnTo>
                <a:cubicBezTo>
                  <a:pt x="25802" y="2"/>
                  <a:pt x="25799" y="0"/>
                  <a:pt x="25797" y="0"/>
                </a:cubicBezTo>
                <a:lnTo>
                  <a:pt x="4" y="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ctr" rtl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400" b="0" i="0" u="none" strike="noStrike" cap="none" dirty="0">
                <a:latin typeface="Trebuchet MS"/>
                <a:ea typeface="Trebuchet MS"/>
                <a:cs typeface="Trebuchet MS"/>
                <a:sym typeface="Trebuchet MS"/>
              </a:rPr>
              <a:t>AUTONOMO; ESTATUTOS SOCIALES (2)</a:t>
            </a:r>
          </a:p>
          <a:p>
            <a:pPr marL="0" marR="0" lvl="0" indent="0" algn="ctr" rtl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3400" b="0" i="0" u="none" strike="noStrike" cap="none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F027086A-C4BE-8249-877B-ED715063E9D2}"/>
              </a:ext>
            </a:extLst>
          </p:cNvPr>
          <p:cNvPicPr/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BA30B85B-9D11-D4AF-3836-14412AF730D0}"/>
              </a:ext>
            </a:extLst>
          </p:cNvPr>
          <p:cNvSpPr txBox="1"/>
          <p:nvPr/>
        </p:nvSpPr>
        <p:spPr>
          <a:xfrm>
            <a:off x="2562125" y="2077416"/>
            <a:ext cx="88465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Los principales puntos que recogen los estatutos sociales son: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8C510A7-7992-A7D1-EF2A-C9CFDE3B488E}"/>
              </a:ext>
            </a:extLst>
          </p:cNvPr>
          <p:cNvSpPr txBox="1"/>
          <p:nvPr/>
        </p:nvSpPr>
        <p:spPr>
          <a:xfrm>
            <a:off x="3096963" y="2670703"/>
            <a:ext cx="6917369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endParaRPr lang="es-ES" sz="2200" dirty="0">
              <a:solidFill>
                <a:srgbClr val="1D1D1B"/>
              </a:solidFill>
              <a:effectLst/>
              <a:latin typeface="Helvetica Neue" panose="02000503000000020004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S" sz="2200" dirty="0">
                <a:solidFill>
                  <a:srgbClr val="1D1D1B"/>
                </a:solidFill>
                <a:effectLst/>
                <a:latin typeface="Helvetica Neue" panose="02000503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Denominación social</a:t>
            </a:r>
            <a:endParaRPr lang="es-E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S" sz="2200" dirty="0">
                <a:solidFill>
                  <a:srgbClr val="1D1D1B"/>
                </a:solidFill>
                <a:effectLst/>
                <a:latin typeface="Helvetica Neue" panose="02000503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Domicilio social</a:t>
            </a:r>
            <a:endParaRPr lang="es-E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S" sz="2200" dirty="0">
                <a:solidFill>
                  <a:srgbClr val="1D1D1B"/>
                </a:solidFill>
                <a:effectLst/>
                <a:latin typeface="Helvetica Neue" panose="02000503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Objeto social o actividad de la empresa</a:t>
            </a:r>
            <a:endParaRPr lang="es-E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S" sz="2200" dirty="0">
                <a:solidFill>
                  <a:srgbClr val="1D1D1B"/>
                </a:solidFill>
                <a:effectLst/>
                <a:latin typeface="Helvetica Neue" panose="02000503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Capital aportado o bienes o derechos y su valor</a:t>
            </a:r>
            <a:endParaRPr lang="es-E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S" sz="2200" dirty="0">
                <a:solidFill>
                  <a:srgbClr val="1D1D1B"/>
                </a:solidFill>
                <a:effectLst/>
                <a:latin typeface="Helvetica Neue" panose="02000503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Sistema de administración de la sociedad</a:t>
            </a:r>
            <a:endParaRPr lang="es-E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S" sz="2200" dirty="0">
                <a:solidFill>
                  <a:srgbClr val="1D1D1B"/>
                </a:solidFill>
                <a:effectLst/>
                <a:latin typeface="Helvetica Neue" panose="02000503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Adopción de acuerdos</a:t>
            </a:r>
            <a:endParaRPr lang="es-E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9719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7D22-478F-4729-8A85-7DEE27A225E2}" type="slidenum">
              <a:rPr lang="es-ES" sz="1100" smtClean="0"/>
              <a:t>19</a:t>
            </a:fld>
            <a:endParaRPr lang="es-ES" sz="1100" dirty="0"/>
          </a:p>
        </p:txBody>
      </p:sp>
      <p:sp>
        <p:nvSpPr>
          <p:cNvPr id="12" name="Google Shape;163;p4">
            <a:extLst>
              <a:ext uri="{FF2B5EF4-FFF2-40B4-BE49-F238E27FC236}">
                <a16:creationId xmlns:a16="http://schemas.microsoft.com/office/drawing/2014/main" id="{415F8BDC-4C32-054F-808B-73D6E55BABA0}"/>
              </a:ext>
            </a:extLst>
          </p:cNvPr>
          <p:cNvSpPr/>
          <p:nvPr/>
        </p:nvSpPr>
        <p:spPr>
          <a:xfrm>
            <a:off x="1282616" y="935468"/>
            <a:ext cx="9288360" cy="1511280"/>
          </a:xfrm>
          <a:custGeom>
            <a:avLst/>
            <a:gdLst/>
            <a:ahLst/>
            <a:cxnLst/>
            <a:rect l="l" t="t" r="r" b="b"/>
            <a:pathLst>
              <a:path w="25803" h="4200" extrusionOk="0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4194"/>
                </a:lnTo>
                <a:cubicBezTo>
                  <a:pt x="0" y="4196"/>
                  <a:pt x="2" y="4199"/>
                  <a:pt x="4" y="4199"/>
                </a:cubicBezTo>
                <a:lnTo>
                  <a:pt x="25797" y="4199"/>
                </a:lnTo>
                <a:cubicBezTo>
                  <a:pt x="25799" y="4199"/>
                  <a:pt x="25802" y="4196"/>
                  <a:pt x="25802" y="4194"/>
                </a:cubicBezTo>
                <a:lnTo>
                  <a:pt x="25802" y="4"/>
                </a:lnTo>
                <a:cubicBezTo>
                  <a:pt x="25802" y="2"/>
                  <a:pt x="25799" y="0"/>
                  <a:pt x="25797" y="0"/>
                </a:cubicBezTo>
                <a:lnTo>
                  <a:pt x="4" y="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ctr" rtl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400" b="0" i="0" u="none" strike="noStrike" cap="none" dirty="0">
                <a:latin typeface="Trebuchet MS"/>
                <a:ea typeface="Trebuchet MS"/>
                <a:cs typeface="Trebuchet MS"/>
                <a:sym typeface="Trebuchet MS"/>
              </a:rPr>
              <a:t>AUTONOMO; ESTATUTOS SOCIALES (3)</a:t>
            </a:r>
          </a:p>
          <a:p>
            <a:pPr marL="0" marR="0" lvl="0" indent="0" algn="ctr" rtl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3400" b="0" i="0" u="none" strike="noStrike" cap="none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F027086A-C4BE-8249-877B-ED715063E9D2}"/>
              </a:ext>
            </a:extLst>
          </p:cNvPr>
          <p:cNvPicPr/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BA30B85B-9D11-D4AF-3836-14412AF730D0}"/>
              </a:ext>
            </a:extLst>
          </p:cNvPr>
          <p:cNvSpPr txBox="1"/>
          <p:nvPr/>
        </p:nvSpPr>
        <p:spPr>
          <a:xfrm>
            <a:off x="2562125" y="2077416"/>
            <a:ext cx="70335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¿Constituir la asociación de autónomos ante notario?: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8C510A7-7992-A7D1-EF2A-C9CFDE3B488E}"/>
              </a:ext>
            </a:extLst>
          </p:cNvPr>
          <p:cNvSpPr txBox="1"/>
          <p:nvPr/>
        </p:nvSpPr>
        <p:spPr>
          <a:xfrm>
            <a:off x="2391930" y="3103182"/>
            <a:ext cx="7408140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Todos los socios que constituyan una S.L, o una S.A, o cualquier otro tipo de sociedad deberán firmar la Escritura Pública de Constitución de la Sociedad ante notario. Este es uno de los necesarios trámites notariales previos a la inscripción de tu empresa en el Registro Mercantil, no obstante, </a:t>
            </a:r>
            <a:r>
              <a:rPr lang="es-ES" sz="22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 ES NECESARIO COMO AUTONOMO</a:t>
            </a:r>
            <a:endParaRPr lang="es-ES" sz="22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814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43;p2">
            <a:extLst>
              <a:ext uri="{FF2B5EF4-FFF2-40B4-BE49-F238E27FC236}">
                <a16:creationId xmlns:a16="http://schemas.microsoft.com/office/drawing/2014/main" id="{C0A026B5-2A26-884F-A4A1-7B5888D00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177" y="531290"/>
            <a:ext cx="10163198" cy="1291306"/>
          </a:xfrm>
          <a:custGeom>
            <a:avLst/>
            <a:gdLst/>
            <a:ahLst/>
            <a:cxnLst/>
            <a:rect l="l" t="t" r="r" b="b"/>
            <a:pathLst>
              <a:path w="25803" h="4200" extrusionOk="0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4194"/>
                </a:lnTo>
                <a:cubicBezTo>
                  <a:pt x="0" y="4196"/>
                  <a:pt x="2" y="4199"/>
                  <a:pt x="4" y="4199"/>
                </a:cubicBezTo>
                <a:lnTo>
                  <a:pt x="25797" y="4199"/>
                </a:lnTo>
                <a:cubicBezTo>
                  <a:pt x="25799" y="4199"/>
                  <a:pt x="25802" y="4196"/>
                  <a:pt x="25802" y="4194"/>
                </a:cubicBezTo>
                <a:lnTo>
                  <a:pt x="25802" y="4"/>
                </a:lnTo>
                <a:cubicBezTo>
                  <a:pt x="25802" y="2"/>
                  <a:pt x="25799" y="0"/>
                  <a:pt x="25797" y="0"/>
                </a:cubicBezTo>
                <a:lnTo>
                  <a:pt x="4" y="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ctr" rtl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400" b="0" i="0" u="none" strike="noStrike" cap="none" dirty="0">
                <a:latin typeface="+mn-lt"/>
                <a:ea typeface="Trebuchet MS"/>
                <a:cs typeface="Trebuchet MS"/>
                <a:sym typeface="Trebuchet MS"/>
              </a:rPr>
              <a:t>ELIGE LA FORMA JURIDICA ADECUADA</a:t>
            </a:r>
            <a:br>
              <a:rPr lang="es-ES" sz="3400" b="0" i="0" u="none" strike="noStrike" cap="none" dirty="0">
                <a:latin typeface="+mn-lt"/>
                <a:ea typeface="Trebuchet MS"/>
                <a:cs typeface="Trebuchet MS"/>
                <a:sym typeface="Trebuchet MS"/>
              </a:rPr>
            </a:br>
            <a:r>
              <a:rPr lang="es-ES" sz="3400" b="0" i="0" u="none" strike="noStrike" cap="none" dirty="0">
                <a:latin typeface="+mn-lt"/>
                <a:ea typeface="Trebuchet MS"/>
                <a:cs typeface="Trebuchet MS"/>
                <a:sym typeface="Trebuchet MS"/>
              </a:rPr>
              <a:t>¿QUIZÁ AUTONOMOS?</a:t>
            </a:r>
            <a:endParaRPr sz="3400" b="0" i="0" u="none" strike="noStrike" cap="none" dirty="0">
              <a:latin typeface="+mn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Google Shape;144;p2">
            <a:extLst>
              <a:ext uri="{FF2B5EF4-FFF2-40B4-BE49-F238E27FC236}">
                <a16:creationId xmlns:a16="http://schemas.microsoft.com/office/drawing/2014/main" id="{E433C3B3-DE11-C94A-8BAB-64639856E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4" y="2011685"/>
            <a:ext cx="10364452" cy="1032431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>
              <a:lnSpc>
                <a:spcPct val="104000"/>
              </a:lnSpc>
              <a:spcBef>
                <a:spcPts val="0"/>
              </a:spcBef>
              <a:buNone/>
            </a:pPr>
            <a:r>
              <a:rPr lang="es-ES" cap="none" dirty="0">
                <a:solidFill>
                  <a:srgbClr val="333333"/>
                </a:solidFill>
                <a:ea typeface="Trebuchet MS"/>
                <a:cs typeface="Trebuchet MS"/>
                <a:sym typeface="Trebuchet MS"/>
              </a:rPr>
              <a:t>El autónomo/empresario individual, es una persona física, que realiza en nombre propio y por medio de una empresa, una actividad comercial, industrial o de servicios de forma profesional.</a:t>
            </a:r>
            <a:endParaRPr lang="es-ES" sz="2400" cap="none" dirty="0">
              <a:solidFill>
                <a:srgbClr val="FFFFFF"/>
              </a:solidFill>
              <a:ea typeface="Times New Roman"/>
              <a:cs typeface="Times New Roman"/>
              <a:sym typeface="Times New Roman"/>
            </a:endParaRPr>
          </a:p>
          <a:p>
            <a:pPr marL="0" marR="0" lvl="0" indent="0" algn="r" rtl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dirty="0">
              <a:solidFill>
                <a:srgbClr val="FFFFFF"/>
              </a:solidFill>
              <a:ea typeface="Times New Roman"/>
              <a:cs typeface="Times New Roman"/>
              <a:sym typeface="Times New Roman"/>
            </a:endParaRPr>
          </a:p>
          <a:p>
            <a:pPr marL="0" marR="0" lvl="0" indent="-139700" algn="l" rtl="0">
              <a:lnSpc>
                <a:spcPct val="104000"/>
              </a:lnSpc>
              <a:spcBef>
                <a:spcPts val="2898"/>
              </a:spcBef>
              <a:spcAft>
                <a:spcPts val="0"/>
              </a:spcAft>
              <a:buClr>
                <a:srgbClr val="333333"/>
              </a:buClr>
              <a:buSzPts val="2200"/>
              <a:buFont typeface="Trebuchet MS"/>
              <a:buChar char="•"/>
            </a:pPr>
            <a:r>
              <a:rPr lang="es-ES" b="1" i="0" u="sng" strike="noStrike" cap="none" dirty="0">
                <a:solidFill>
                  <a:srgbClr val="333333"/>
                </a:solidFill>
                <a:ea typeface="Trebuchet MS"/>
                <a:cs typeface="Trebuchet MS"/>
                <a:sym typeface="Trebuchet MS"/>
              </a:rPr>
              <a:t> VENTAJAS</a:t>
            </a:r>
            <a:r>
              <a:rPr lang="es-ES" b="1" i="0" u="none" strike="noStrike" cap="none" dirty="0">
                <a:solidFill>
                  <a:srgbClr val="333333"/>
                </a:solidFill>
                <a:ea typeface="Trebuchet MS"/>
                <a:cs typeface="Trebuchet MS"/>
                <a:sym typeface="Trebuchet MS"/>
              </a:rPr>
              <a:t> : </a:t>
            </a:r>
            <a:r>
              <a:rPr lang="es-ES" b="0" i="0" u="none" strike="noStrike" cap="none" dirty="0">
                <a:solidFill>
                  <a:srgbClr val="333333"/>
                </a:solidFill>
                <a:ea typeface="Trebuchet MS"/>
                <a:cs typeface="Trebuchet MS"/>
                <a:sym typeface="Trebuchet MS"/>
              </a:rPr>
              <a:t>Control total de la empresa por </a:t>
            </a:r>
            <a:r>
              <a:rPr lang="es-ES" cap="none" dirty="0">
                <a:solidFill>
                  <a:srgbClr val="333333"/>
                </a:solidFill>
                <a:ea typeface="Trebuchet MS"/>
                <a:cs typeface="Trebuchet MS"/>
                <a:sym typeface="Trebuchet MS"/>
              </a:rPr>
              <a:t>ser </a:t>
            </a:r>
            <a:r>
              <a:rPr lang="es-ES" b="0" i="0" u="none" strike="noStrike" cap="none" dirty="0">
                <a:solidFill>
                  <a:srgbClr val="333333"/>
                </a:solidFill>
                <a:ea typeface="Trebuchet MS"/>
                <a:cs typeface="Trebuchet MS"/>
                <a:sym typeface="Trebuchet MS"/>
              </a:rPr>
              <a:t>el propietario.</a:t>
            </a:r>
          </a:p>
          <a:p>
            <a:pPr marL="0" marR="0" lvl="0" indent="-139700" algn="l" rtl="0">
              <a:lnSpc>
                <a:spcPct val="104000"/>
              </a:lnSpc>
              <a:spcBef>
                <a:spcPts val="2898"/>
              </a:spcBef>
              <a:spcAft>
                <a:spcPts val="0"/>
              </a:spcAft>
              <a:buClr>
                <a:srgbClr val="333333"/>
              </a:buClr>
              <a:buSzPts val="2200"/>
              <a:buFont typeface="Trebuchet MS"/>
              <a:buChar char="•"/>
            </a:pPr>
            <a:r>
              <a:rPr lang="es-ES" b="1" i="0" u="sng" strike="noStrike" cap="none" dirty="0">
                <a:solidFill>
                  <a:srgbClr val="333333"/>
                </a:solidFill>
                <a:ea typeface="Trebuchet MS"/>
                <a:cs typeface="Trebuchet MS"/>
                <a:sym typeface="Trebuchet MS"/>
              </a:rPr>
              <a:t>INCONVENIENTES</a:t>
            </a:r>
            <a:r>
              <a:rPr lang="es-ES" b="1" i="0" u="none" strike="noStrike" cap="none" dirty="0">
                <a:solidFill>
                  <a:srgbClr val="333333"/>
                </a:solidFill>
                <a:ea typeface="Trebuchet MS"/>
                <a:cs typeface="Trebuchet MS"/>
                <a:sym typeface="Trebuchet MS"/>
              </a:rPr>
              <a:t> : </a:t>
            </a:r>
            <a:r>
              <a:rPr lang="es-ES" i="0" u="none" strike="noStrike" cap="none" dirty="0">
                <a:solidFill>
                  <a:srgbClr val="333333"/>
                </a:solidFill>
                <a:ea typeface="Trebuchet MS"/>
                <a:cs typeface="Trebuchet MS"/>
                <a:sym typeface="Trebuchet MS"/>
              </a:rPr>
              <a:t>La personalidad jurídica de la empresa es la misma que la de su titular.	</a:t>
            </a:r>
            <a:r>
              <a:rPr lang="es-ES" sz="2200" b="1" i="0" u="none" strike="noStrike" cap="none" dirty="0">
                <a:solidFill>
                  <a:srgbClr val="333333"/>
                </a:solidFill>
                <a:ea typeface="Trebuchet MS"/>
                <a:cs typeface="Trebuchet MS"/>
                <a:sym typeface="Trebuchet MS"/>
              </a:rPr>
              <a:t>							   		   			</a:t>
            </a:r>
            <a:r>
              <a:rPr lang="es-ES" sz="1800" b="0" i="0" u="none" strike="noStrike" cap="none" dirty="0">
                <a:solidFill>
                  <a:srgbClr val="000000"/>
                </a:solidFill>
                <a:ea typeface="Trebuchet MS"/>
                <a:cs typeface="Trebuchet MS"/>
                <a:sym typeface="Trebuchet MS"/>
              </a:rPr>
              <a:t>Su responsabilidad es </a:t>
            </a:r>
            <a:r>
              <a:rPr lang="es-ES" sz="1800" cap="none" dirty="0">
                <a:solidFill>
                  <a:srgbClr val="000000"/>
                </a:solidFill>
                <a:ea typeface="Trebuchet MS"/>
                <a:cs typeface="Trebuchet MS"/>
                <a:sym typeface="Trebuchet MS"/>
              </a:rPr>
              <a:t>ilimitada y responde con todo su patrimonio presente y futuro de las 	deudas contraídas en la actividad de la empresa. </a:t>
            </a:r>
          </a:p>
          <a:p>
            <a:pPr marL="0" lvl="0" indent="-139700">
              <a:lnSpc>
                <a:spcPct val="104000"/>
              </a:lnSpc>
              <a:spcBef>
                <a:spcPts val="2898"/>
              </a:spcBef>
              <a:buClr>
                <a:srgbClr val="333333"/>
              </a:buClr>
              <a:buSzPts val="2200"/>
              <a:buFont typeface="Trebuchet MS"/>
              <a:buChar char="•"/>
            </a:pPr>
            <a:r>
              <a:rPr lang="es-ES" sz="1800" b="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ES </a:t>
            </a:r>
            <a:r>
              <a:rPr lang="es-ES" sz="1800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IDEAL PARA INICIAR UNA ACTIVIDAD CON UN SOLO TRABAJADOR.</a:t>
            </a:r>
            <a:r>
              <a:rPr lang="es-ES" sz="1800" b="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	</a:t>
            </a:r>
            <a:endParaRPr sz="1800" b="0" i="0" u="none" strike="noStrike" cap="none" dirty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600B3BBD-7137-984C-BD82-A89185906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2</a:t>
            </a:fld>
            <a:endParaRPr lang="es-E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F3ABEA8-1C58-6949-8292-1EB854ED1E5D}"/>
              </a:ext>
            </a:extLst>
          </p:cNvPr>
          <p:cNvPicPr/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1398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7D22-478F-4729-8A85-7DEE27A225E2}" type="slidenum">
              <a:rPr lang="es-ES" sz="1100" smtClean="0"/>
              <a:t>20</a:t>
            </a:fld>
            <a:endParaRPr lang="es-ES" sz="1100" dirty="0"/>
          </a:p>
        </p:txBody>
      </p:sp>
      <p:sp>
        <p:nvSpPr>
          <p:cNvPr id="12" name="Google Shape;163;p4">
            <a:extLst>
              <a:ext uri="{FF2B5EF4-FFF2-40B4-BE49-F238E27FC236}">
                <a16:creationId xmlns:a16="http://schemas.microsoft.com/office/drawing/2014/main" id="{415F8BDC-4C32-054F-808B-73D6E55BABA0}"/>
              </a:ext>
            </a:extLst>
          </p:cNvPr>
          <p:cNvSpPr/>
          <p:nvPr/>
        </p:nvSpPr>
        <p:spPr>
          <a:xfrm>
            <a:off x="900508" y="853016"/>
            <a:ext cx="9995610" cy="1511280"/>
          </a:xfrm>
          <a:custGeom>
            <a:avLst/>
            <a:gdLst/>
            <a:ahLst/>
            <a:cxnLst/>
            <a:rect l="l" t="t" r="r" b="b"/>
            <a:pathLst>
              <a:path w="25803" h="4200" extrusionOk="0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4194"/>
                </a:lnTo>
                <a:cubicBezTo>
                  <a:pt x="0" y="4196"/>
                  <a:pt x="2" y="4199"/>
                  <a:pt x="4" y="4199"/>
                </a:cubicBezTo>
                <a:lnTo>
                  <a:pt x="25797" y="4199"/>
                </a:lnTo>
                <a:cubicBezTo>
                  <a:pt x="25799" y="4199"/>
                  <a:pt x="25802" y="4196"/>
                  <a:pt x="25802" y="4194"/>
                </a:cubicBezTo>
                <a:lnTo>
                  <a:pt x="25802" y="4"/>
                </a:lnTo>
                <a:cubicBezTo>
                  <a:pt x="25802" y="2"/>
                  <a:pt x="25799" y="0"/>
                  <a:pt x="25797" y="0"/>
                </a:cubicBezTo>
                <a:lnTo>
                  <a:pt x="4" y="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ctr" rtl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400" b="0" i="0" u="none" strike="noStrike" cap="none" dirty="0">
                <a:latin typeface="Trebuchet MS"/>
                <a:ea typeface="Trebuchet MS"/>
                <a:cs typeface="Trebuchet MS"/>
                <a:sym typeface="Trebuchet MS"/>
              </a:rPr>
              <a:t>¿Ya estas </a:t>
            </a:r>
            <a:r>
              <a:rPr lang="es-ES" sz="3400" b="0" i="0" u="none" strike="noStrike" cap="none" dirty="0" err="1">
                <a:latin typeface="Trebuchet MS"/>
                <a:ea typeface="Trebuchet MS"/>
                <a:cs typeface="Trebuchet MS"/>
                <a:sym typeface="Trebuchet MS"/>
              </a:rPr>
              <a:t>list</a:t>
            </a:r>
            <a:r>
              <a:rPr lang="es-ES" sz="3400" b="0" i="0" u="none" strike="noStrike" cap="none" dirty="0">
                <a:latin typeface="Trebuchet MS"/>
                <a:ea typeface="Trebuchet MS"/>
                <a:cs typeface="Trebuchet MS"/>
                <a:sym typeface="Trebuchet MS"/>
              </a:rPr>
              <a:t>@ para crear tu empresa a nivel legal?</a:t>
            </a:r>
          </a:p>
          <a:p>
            <a:pPr marL="0" marR="0" lvl="0" indent="0" algn="ctr" rtl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3400" b="0" i="0" u="none" strike="noStrike" cap="none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F027086A-C4BE-8249-877B-ED715063E9D2}"/>
              </a:ext>
            </a:extLst>
          </p:cNvPr>
          <p:cNvPicPr/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28619F32-A519-2098-4FAA-8A21912B5961}"/>
              </a:ext>
            </a:extLst>
          </p:cNvPr>
          <p:cNvSpPr txBox="1"/>
          <p:nvPr/>
        </p:nvSpPr>
        <p:spPr>
          <a:xfrm>
            <a:off x="1694194" y="2236427"/>
            <a:ext cx="813285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s-ES" sz="2200" dirty="0">
                <a:solidFill>
                  <a:srgbClr val="1D1D1B"/>
                </a:solidFill>
                <a:effectLst/>
                <a:latin typeface="Helvetica Neue" panose="02000503000000020004" pitchFamily="2" charset="0"/>
                <a:ea typeface="Times New Roman" panose="02020603050405020304" pitchFamily="18" charset="0"/>
              </a:rPr>
              <a:t>A nivel legal ya tienes todo listo. Eso sí, estos pasos no son comunes para todos los tipos de sociedades o empresas que existan. En algunas ocasiones es necesario solicitar licencias de apertura, licencias de actividad, certificados especiales, etc.</a:t>
            </a:r>
            <a:endParaRPr lang="es-ES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C36D6E8-0237-1E51-09BD-0FCC4788B0AE}"/>
              </a:ext>
            </a:extLst>
          </p:cNvPr>
          <p:cNvSpPr txBox="1"/>
          <p:nvPr/>
        </p:nvSpPr>
        <p:spPr>
          <a:xfrm>
            <a:off x="1694193" y="4098981"/>
            <a:ext cx="81328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También puedes acudir a SECOT, donde y totalmente gratis te asesorarán y darán toda la formación y asesoría necesaria para poder crear y poner en marcha tu proyecto.</a:t>
            </a:r>
          </a:p>
        </p:txBody>
      </p:sp>
    </p:spTree>
    <p:extLst>
      <p:ext uri="{BB962C8B-B14F-4D97-AF65-F5344CB8AC3E}">
        <p14:creationId xmlns:p14="http://schemas.microsoft.com/office/powerpoint/2010/main" val="15251732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85;p6">
            <a:extLst>
              <a:ext uri="{FF2B5EF4-FFF2-40B4-BE49-F238E27FC236}">
                <a16:creationId xmlns:a16="http://schemas.microsoft.com/office/drawing/2014/main" id="{960D91E4-E519-6D48-934D-3E97201A03D7}"/>
              </a:ext>
            </a:extLst>
          </p:cNvPr>
          <p:cNvSpPr txBox="1"/>
          <p:nvPr/>
        </p:nvSpPr>
        <p:spPr>
          <a:xfrm>
            <a:off x="1866900" y="696031"/>
            <a:ext cx="8458200" cy="1022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 b="0" i="0" u="none" strike="noStrike" cap="none" dirty="0">
                <a:ea typeface="Arial"/>
                <a:cs typeface="Arial"/>
                <a:sym typeface="Arial"/>
              </a:rPr>
              <a:t>IMPUESTOS DE LA ACTIVIDAD</a:t>
            </a:r>
            <a:endParaRPr sz="3600" b="0" i="0" u="none" strike="noStrike" cap="none" dirty="0">
              <a:ea typeface="Arial"/>
              <a:cs typeface="Arial"/>
              <a:sym typeface="Arial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1A70E82-28E5-7A47-B959-F208FA6D5523}"/>
              </a:ext>
            </a:extLst>
          </p:cNvPr>
          <p:cNvSpPr txBox="1"/>
          <p:nvPr/>
        </p:nvSpPr>
        <p:spPr>
          <a:xfrm>
            <a:off x="2562125" y="1820832"/>
            <a:ext cx="767365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u="sng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Sobre las ventas o transacciones</a:t>
            </a:r>
          </a:p>
          <a:p>
            <a:endParaRPr lang="es-ES" sz="22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s-ES" sz="2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El principal tributo es el I.V.A.</a:t>
            </a:r>
          </a:p>
          <a:p>
            <a:endParaRPr lang="es-ES" sz="22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s-ES" sz="2200" u="sng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Sobre los beneficios o rendimientos</a:t>
            </a:r>
          </a:p>
          <a:p>
            <a:endParaRPr lang="es-ES" sz="22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s-ES" sz="2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Se tributa en la Declaración de la Renta I.R.P.F.</a:t>
            </a:r>
          </a:p>
          <a:p>
            <a:endParaRPr lang="es-ES" sz="22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s-ES" sz="2200" u="sng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Tasas</a:t>
            </a:r>
          </a:p>
          <a:p>
            <a:endParaRPr lang="es-ES" sz="2200" u="sng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s-ES" sz="2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Según el tipo de negocio, podéis tener tasas del ayuntamiento o de la comunidad Autónoma.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CC128C1-AA44-DA4C-B68A-6BA43E8B6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21</a:t>
            </a:fld>
            <a:endParaRPr lang="es-E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C761D53-5DA9-4047-8CDA-997E6FD0D479}"/>
              </a:ext>
            </a:extLst>
          </p:cNvPr>
          <p:cNvPicPr/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6628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96;p7">
            <a:extLst>
              <a:ext uri="{FF2B5EF4-FFF2-40B4-BE49-F238E27FC236}">
                <a16:creationId xmlns:a16="http://schemas.microsoft.com/office/drawing/2014/main" id="{D2EF33C4-4CBD-A74F-8197-6B6E7634DA7B}"/>
              </a:ext>
            </a:extLst>
          </p:cNvPr>
          <p:cNvSpPr txBox="1"/>
          <p:nvPr/>
        </p:nvSpPr>
        <p:spPr>
          <a:xfrm>
            <a:off x="1866900" y="708063"/>
            <a:ext cx="8458200" cy="1022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 b="0" i="0" u="none" strike="noStrike" cap="none" dirty="0">
                <a:ea typeface="Arial"/>
                <a:cs typeface="Arial"/>
                <a:sym typeface="Arial"/>
              </a:rPr>
              <a:t>¿QUE ES EL I.V.A.?</a:t>
            </a:r>
            <a:endParaRPr sz="3600" b="0" i="0" u="none" strike="noStrike" cap="none" dirty="0">
              <a:ea typeface="Arial"/>
              <a:cs typeface="Arial"/>
              <a:sym typeface="Arial"/>
            </a:endParaRPr>
          </a:p>
        </p:txBody>
      </p:sp>
      <p:sp>
        <p:nvSpPr>
          <p:cNvPr id="5" name="Google Shape;197;p7">
            <a:extLst>
              <a:ext uri="{FF2B5EF4-FFF2-40B4-BE49-F238E27FC236}">
                <a16:creationId xmlns:a16="http://schemas.microsoft.com/office/drawing/2014/main" id="{3303A955-E5EA-7343-9C8B-C81C1917CCC3}"/>
              </a:ext>
            </a:extLst>
          </p:cNvPr>
          <p:cNvSpPr/>
          <p:nvPr/>
        </p:nvSpPr>
        <p:spPr>
          <a:xfrm>
            <a:off x="2542615" y="1927182"/>
            <a:ext cx="7316640" cy="2338077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0" i="0" u="none" strike="noStrike" cap="none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Trebuchet MS"/>
              </a:rPr>
              <a:t>El IVA en nuestra actividad </a:t>
            </a:r>
            <a:endParaRPr sz="2000" b="0" i="0" u="none" strike="noStrike" cap="none" dirty="0">
              <a:solidFill>
                <a:srgbClr val="FFFFF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dirty="0">
              <a:solidFill>
                <a:srgbClr val="FFFFF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0" i="0" u="none" strike="noStrike" cap="none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Trebuchet MS"/>
              </a:rPr>
              <a:t>El IVA es un impuesto europeo de naturaleza indirecta que recae sobre el consumo y grava;  las entradas de bienes y prestaciones de servicios efectuadas por empresarios y profesionales, las adquisiciones intracomunitarias y las importaciones de bienes.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dirty="0">
              <a:solidFill>
                <a:srgbClr val="FFFFF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0" i="0" u="none" strike="noStrike" cap="none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Trebuchet MS"/>
              </a:rPr>
              <a:t>EN SINTESIS, TODO LO QUE COMPRAMOS.</a:t>
            </a:r>
            <a:endParaRPr sz="2000" b="0" i="0" u="none" strike="noStrike" cap="none" dirty="0">
              <a:solidFill>
                <a:srgbClr val="FFFFF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C799586-1FAA-704E-B77A-167175D24AE8}"/>
              </a:ext>
            </a:extLst>
          </p:cNvPr>
          <p:cNvSpPr txBox="1"/>
          <p:nvPr/>
        </p:nvSpPr>
        <p:spPr>
          <a:xfrm>
            <a:off x="1652954" y="4959945"/>
            <a:ext cx="81514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Hay tres tipos de I.V.A.</a:t>
            </a:r>
          </a:p>
          <a:p>
            <a:pPr algn="ctr"/>
            <a:endParaRPr lang="es-E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s-E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21 % Es el mas común.	10 % I.V.A. Reducido.	    4 % I.V.A. Súper reducido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2B6FD62-553A-F64C-BCA8-7CEE18F13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22</a:t>
            </a:fld>
            <a:endParaRPr lang="es-ES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AB9C335-417B-2549-A847-CD4456ADAC90}"/>
              </a:ext>
            </a:extLst>
          </p:cNvPr>
          <p:cNvPicPr/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9203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08;p8">
            <a:extLst>
              <a:ext uri="{FF2B5EF4-FFF2-40B4-BE49-F238E27FC236}">
                <a16:creationId xmlns:a16="http://schemas.microsoft.com/office/drawing/2014/main" id="{A3964070-C679-5B46-B1AB-5D948C1BA69E}"/>
              </a:ext>
            </a:extLst>
          </p:cNvPr>
          <p:cNvSpPr txBox="1"/>
          <p:nvPr/>
        </p:nvSpPr>
        <p:spPr>
          <a:xfrm>
            <a:off x="1866900" y="712077"/>
            <a:ext cx="8458200" cy="1022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 b="0" i="0" u="none" strike="noStrike" cap="none" dirty="0">
                <a:ea typeface="Arial"/>
                <a:cs typeface="Arial"/>
                <a:sym typeface="Arial"/>
              </a:rPr>
              <a:t>MODALIDADES DE TRIBUTACION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 b="0" i="0" u="none" strike="noStrike" cap="none" dirty="0">
                <a:ea typeface="Arial"/>
                <a:cs typeface="Arial"/>
                <a:sym typeface="Arial"/>
              </a:rPr>
              <a:t>AUTONOMOS</a:t>
            </a:r>
            <a:endParaRPr sz="3600" b="0" i="0" u="none" strike="noStrike" cap="none" dirty="0">
              <a:ea typeface="Arial"/>
              <a:cs typeface="Arial"/>
              <a:sym typeface="Arial"/>
            </a:endParaRPr>
          </a:p>
        </p:txBody>
      </p:sp>
      <p:sp>
        <p:nvSpPr>
          <p:cNvPr id="6" name="Google Shape;209;p8">
            <a:extLst>
              <a:ext uri="{FF2B5EF4-FFF2-40B4-BE49-F238E27FC236}">
                <a16:creationId xmlns:a16="http://schemas.microsoft.com/office/drawing/2014/main" id="{FC45448F-AB23-CF42-87DC-8E152D2BB7AA}"/>
              </a:ext>
            </a:extLst>
          </p:cNvPr>
          <p:cNvSpPr/>
          <p:nvPr/>
        </p:nvSpPr>
        <p:spPr>
          <a:xfrm>
            <a:off x="2842855" y="1917720"/>
            <a:ext cx="7446635" cy="494028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b="0" i="0" u="none" strike="noStrike" cap="none" dirty="0">
                <a:solidFill>
                  <a:srgbClr val="000000"/>
                </a:solidFill>
                <a:ea typeface="Trebuchet MS"/>
                <a:cs typeface="Trebuchet MS"/>
                <a:sym typeface="Trebuchet MS"/>
              </a:rPr>
              <a:t>Fiscalidad de los autónomos (hay 2 modalidades)</a:t>
            </a:r>
            <a:endParaRPr lang="es-ES" sz="2400" dirty="0">
              <a:solidFill>
                <a:srgbClr val="FFFFFF"/>
              </a:solidFill>
              <a:ea typeface="Trebuchet MS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 dirty="0">
              <a:solidFill>
                <a:srgbClr val="FFFFFF"/>
              </a:solidFill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b="0" i="0" u="none" strike="noStrike" cap="none" dirty="0">
                <a:solidFill>
                  <a:srgbClr val="000000"/>
                </a:solidFill>
                <a:ea typeface="Trebuchet MS"/>
                <a:cs typeface="Trebuchet MS"/>
                <a:sym typeface="Trebuchet MS"/>
              </a:rPr>
              <a:t>Estimación directa ( Simplificada 1er. Año)</a:t>
            </a:r>
            <a:endParaRPr sz="2400" b="0" i="0" u="none" strike="noStrike" cap="none" dirty="0">
              <a:solidFill>
                <a:srgbClr val="FFFFFF"/>
              </a:solidFill>
              <a:ea typeface="Times New Roman"/>
              <a:cs typeface="Times New Roman"/>
              <a:sym typeface="Times New Roman"/>
            </a:endParaRPr>
          </a:p>
          <a:p>
            <a:pPr lvl="2" indent="-114300">
              <a:buClr>
                <a:srgbClr val="000000"/>
              </a:buClr>
              <a:buSzPts val="1800"/>
              <a:buFont typeface="Arial"/>
              <a:buChar char="•"/>
            </a:pPr>
            <a:r>
              <a:rPr lang="es-ES" b="0" i="0" u="none" strike="noStrike" cap="none" dirty="0">
                <a:solidFill>
                  <a:srgbClr val="000000"/>
                </a:solidFill>
                <a:ea typeface="Trebuchet MS"/>
                <a:cs typeface="Trebuchet MS"/>
                <a:sym typeface="Trebuchet MS"/>
              </a:rPr>
              <a:t>Pagas impuestos solo por lo que ganas</a:t>
            </a:r>
            <a:endParaRPr b="0" i="0" u="none" strike="noStrike" cap="none" dirty="0">
              <a:solidFill>
                <a:srgbClr val="FFFFFF"/>
              </a:solidFill>
              <a:ea typeface="Times New Roman"/>
              <a:cs typeface="Times New Roman"/>
              <a:sym typeface="Times New Roman"/>
            </a:endParaRPr>
          </a:p>
          <a:p>
            <a:pPr lvl="2" indent="-114300">
              <a:buClr>
                <a:srgbClr val="000000"/>
              </a:buClr>
              <a:buSzPts val="1800"/>
              <a:buFont typeface="Arial"/>
              <a:buChar char="•"/>
            </a:pPr>
            <a:r>
              <a:rPr lang="es-ES" b="0" i="0" u="none" strike="noStrike" cap="none" dirty="0">
                <a:solidFill>
                  <a:srgbClr val="000000"/>
                </a:solidFill>
                <a:ea typeface="Trebuchet MS"/>
                <a:cs typeface="Trebuchet MS"/>
                <a:sym typeface="Trebuchet MS"/>
              </a:rPr>
              <a:t>Declaras IVA por régimen general</a:t>
            </a:r>
            <a:endParaRPr b="0" i="0" u="none" strike="noStrike" cap="none" dirty="0">
              <a:solidFill>
                <a:srgbClr val="FFFFFF"/>
              </a:solidFill>
              <a:ea typeface="Times New Roman"/>
              <a:cs typeface="Times New Roman"/>
              <a:sym typeface="Times New Roman"/>
            </a:endParaRPr>
          </a:p>
          <a:p>
            <a:pPr lvl="2" indent="-114300">
              <a:buClr>
                <a:srgbClr val="000000"/>
              </a:buClr>
              <a:buSzPts val="1800"/>
              <a:buFont typeface="Arial"/>
              <a:buChar char="•"/>
            </a:pPr>
            <a:r>
              <a:rPr lang="es-ES" b="0" i="0" u="none" strike="noStrike" cap="none" dirty="0">
                <a:solidFill>
                  <a:srgbClr val="000000"/>
                </a:solidFill>
                <a:ea typeface="Trebuchet MS"/>
                <a:cs typeface="Trebuchet MS"/>
                <a:sym typeface="Trebuchet MS"/>
              </a:rPr>
              <a:t>Tienes que llevar libros fiscales.</a:t>
            </a:r>
            <a:endParaRPr b="0" i="0" u="none" strike="noStrike" cap="none" dirty="0">
              <a:solidFill>
                <a:srgbClr val="FFFFFF"/>
              </a:solidFill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FFFFFF"/>
              </a:solidFill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b="0" i="0" u="none" strike="noStrike" cap="none" dirty="0">
                <a:solidFill>
                  <a:srgbClr val="000000"/>
                </a:solidFill>
                <a:ea typeface="Trebuchet MS"/>
                <a:cs typeface="Trebuchet MS"/>
                <a:sym typeface="Trebuchet MS"/>
              </a:rPr>
              <a:t>Módulos</a:t>
            </a:r>
            <a:endParaRPr sz="2400" b="0" i="0" u="none" strike="noStrike" cap="none" dirty="0">
              <a:solidFill>
                <a:srgbClr val="FFFFFF"/>
              </a:solidFill>
              <a:ea typeface="Times New Roman"/>
              <a:cs typeface="Times New Roman"/>
              <a:sym typeface="Times New Roman"/>
            </a:endParaRPr>
          </a:p>
          <a:p>
            <a:pPr lvl="2" indent="-114300">
              <a:buClr>
                <a:srgbClr val="000000"/>
              </a:buClr>
              <a:buSzPts val="1800"/>
              <a:buFont typeface="Arial"/>
              <a:buChar char="•"/>
            </a:pPr>
            <a:r>
              <a:rPr lang="es-ES" b="0" i="0" u="none" strike="noStrike" cap="none" dirty="0">
                <a:solidFill>
                  <a:srgbClr val="000000"/>
                </a:solidFill>
                <a:ea typeface="Trebuchet MS"/>
                <a:cs typeface="Trebuchet MS"/>
                <a:sym typeface="Trebuchet MS"/>
              </a:rPr>
              <a:t>El estado te marca lo que tienes que pagar de impuestos</a:t>
            </a:r>
            <a:endParaRPr b="0" i="0" u="none" strike="noStrike" cap="none" dirty="0">
              <a:solidFill>
                <a:srgbClr val="FFFFFF"/>
              </a:solidFill>
              <a:ea typeface="Times New Roman"/>
              <a:cs typeface="Times New Roman"/>
              <a:sym typeface="Times New Roman"/>
            </a:endParaRPr>
          </a:p>
          <a:p>
            <a:pPr lvl="2" indent="-114300">
              <a:buClr>
                <a:srgbClr val="000000"/>
              </a:buClr>
              <a:buSzPts val="1800"/>
              <a:buFont typeface="Arial"/>
              <a:buChar char="•"/>
            </a:pPr>
            <a:r>
              <a:rPr lang="es-ES" b="0" i="0" u="none" strike="noStrike" cap="none" dirty="0">
                <a:solidFill>
                  <a:srgbClr val="000000"/>
                </a:solidFill>
                <a:ea typeface="Trebuchet MS"/>
                <a:cs typeface="Trebuchet MS"/>
                <a:sym typeface="Trebuchet MS"/>
              </a:rPr>
              <a:t>Solo llevas libros de IVA soportado (los de tus compras)</a:t>
            </a:r>
            <a:endParaRPr b="0" i="0" u="none" strike="noStrike" cap="none" dirty="0">
              <a:solidFill>
                <a:srgbClr val="FFFFFF"/>
              </a:solidFill>
              <a:ea typeface="Times New Roman"/>
              <a:cs typeface="Times New Roman"/>
              <a:sym typeface="Times New Roman"/>
            </a:endParaRPr>
          </a:p>
          <a:p>
            <a:pPr lvl="2" indent="-114300">
              <a:buClr>
                <a:srgbClr val="000000"/>
              </a:buClr>
              <a:buSzPts val="1800"/>
              <a:buFont typeface="Arial"/>
              <a:buChar char="•"/>
            </a:pPr>
            <a:r>
              <a:rPr lang="es-ES" b="0" i="0" u="none" strike="noStrike" cap="none" dirty="0">
                <a:solidFill>
                  <a:srgbClr val="000000"/>
                </a:solidFill>
                <a:ea typeface="Trebuchet MS"/>
                <a:cs typeface="Trebuchet MS"/>
                <a:sym typeface="Trebuchet MS"/>
              </a:rPr>
              <a:t>Si ganas más de lo dice el estado, pagas menos impuestos.</a:t>
            </a:r>
            <a:endParaRPr b="0" i="0" u="none" strike="noStrike" cap="none" dirty="0">
              <a:solidFill>
                <a:srgbClr val="FFFFFF"/>
              </a:solidFill>
              <a:ea typeface="Times New Roman"/>
              <a:cs typeface="Times New Roman"/>
              <a:sym typeface="Times New Roman"/>
            </a:endParaRPr>
          </a:p>
          <a:p>
            <a:pPr lvl="2" indent="-114300">
              <a:buClr>
                <a:srgbClr val="000000"/>
              </a:buClr>
              <a:buSzPts val="1800"/>
              <a:buFont typeface="Arial"/>
              <a:buChar char="•"/>
            </a:pPr>
            <a:r>
              <a:rPr lang="es-ES" b="0" i="0" u="none" strike="noStrike" cap="none" dirty="0">
                <a:solidFill>
                  <a:srgbClr val="000000"/>
                </a:solidFill>
                <a:ea typeface="Trebuchet MS"/>
                <a:cs typeface="Trebuchet MS"/>
                <a:sym typeface="Trebuchet MS"/>
              </a:rPr>
              <a:t>Si ganas menos, pagas mas impuestos.</a:t>
            </a:r>
            <a:endParaRPr b="0" i="0" u="none" strike="noStrike" cap="none" dirty="0">
              <a:solidFill>
                <a:srgbClr val="FFFFFF"/>
              </a:solidFill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lang="es-ES" sz="1800" b="0" i="0" u="none" strike="noStrike" cap="none" dirty="0">
              <a:solidFill>
                <a:srgbClr val="FFFFFF"/>
              </a:solidFill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ES" b="1" dirty="0">
                <a:ea typeface="Times New Roman"/>
                <a:cs typeface="Times New Roman"/>
                <a:sym typeface="Times New Roman"/>
              </a:rPr>
              <a:t>NOTA; Todas estas acciones las realiza la gestoría que podáis contratar</a:t>
            </a:r>
            <a:endParaRPr sz="1800" b="1" i="0" u="none" strike="noStrike" cap="none" dirty="0"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b="0" i="0" u="none" strike="noStrike" cap="none" dirty="0">
                <a:solidFill>
                  <a:srgbClr val="000000"/>
                </a:solidFill>
                <a:ea typeface="Trebuchet MS"/>
                <a:cs typeface="Trebuchet MS"/>
                <a:sym typeface="Trebuchet MS"/>
              </a:rPr>
              <a:t>	</a:t>
            </a:r>
            <a:endParaRPr sz="2400" b="0" i="0" u="none" strike="noStrike" cap="none" dirty="0">
              <a:solidFill>
                <a:srgbClr val="FFFFFF"/>
              </a:solidFill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dirty="0">
              <a:solidFill>
                <a:srgbClr val="FFFFFF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CDB3E868-C150-2D4C-846E-5A8C1438F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23</a:t>
            </a:fld>
            <a:endParaRPr lang="es-ES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1CC5056-8952-2B43-9401-011709B338CC}"/>
              </a:ext>
            </a:extLst>
          </p:cNvPr>
          <p:cNvPicPr/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6202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18;p9">
            <a:extLst>
              <a:ext uri="{FF2B5EF4-FFF2-40B4-BE49-F238E27FC236}">
                <a16:creationId xmlns:a16="http://schemas.microsoft.com/office/drawing/2014/main" id="{62AEE41E-1FBB-734D-9C15-9E6BD9254A78}"/>
              </a:ext>
            </a:extLst>
          </p:cNvPr>
          <p:cNvSpPr txBox="1"/>
          <p:nvPr/>
        </p:nvSpPr>
        <p:spPr>
          <a:xfrm>
            <a:off x="1866900" y="691138"/>
            <a:ext cx="8458200" cy="1022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 b="0" i="0" u="none" strike="noStrike" cap="none" dirty="0">
                <a:ea typeface="Arial"/>
                <a:cs typeface="Arial"/>
                <a:sym typeface="Arial"/>
              </a:rPr>
              <a:t>EL AUTONOMO Y SU FISCALIDAD</a:t>
            </a:r>
            <a:endParaRPr sz="3600" b="0" i="0" u="none" strike="noStrike" cap="none" dirty="0">
              <a:ea typeface="Arial"/>
              <a:cs typeface="Arial"/>
              <a:sym typeface="Arial"/>
            </a:endParaRPr>
          </a:p>
        </p:txBody>
      </p:sp>
      <p:sp>
        <p:nvSpPr>
          <p:cNvPr id="5" name="Google Shape;219;p9">
            <a:extLst>
              <a:ext uri="{FF2B5EF4-FFF2-40B4-BE49-F238E27FC236}">
                <a16:creationId xmlns:a16="http://schemas.microsoft.com/office/drawing/2014/main" id="{8B65A4C6-8124-0D42-A024-CF7E93017119}"/>
              </a:ext>
            </a:extLst>
          </p:cNvPr>
          <p:cNvSpPr/>
          <p:nvPr/>
        </p:nvSpPr>
        <p:spPr>
          <a:xfrm>
            <a:off x="1866900" y="2301063"/>
            <a:ext cx="8458201" cy="37515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b="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Mas opciones de fiscalidad</a:t>
            </a:r>
            <a:endParaRPr sz="2400" b="0" i="0" u="none" strike="noStrike" cap="none" dirty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dirty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s-ES" sz="2000" b="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Se puede ser autónomo, trabajando solo.</a:t>
            </a:r>
            <a:endParaRPr sz="2000" b="0" i="0" u="none" strike="noStrike" cap="none" dirty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s-ES" sz="2000" b="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Se puede ser autónomo en sociedades civiles y en sociedades de 	comunidad de bienes.</a:t>
            </a:r>
            <a:endParaRPr sz="2000" b="0" i="0" u="none" strike="noStrike" cap="none" dirty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s-ES" sz="2000" b="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El autónomo puede crear o participar en  “S.A. y S.L. siendo 	obligatorio cotizar en el Régimen de la Seguridad Social como 	autónomo, cuando su participación es superior al 25% .</a:t>
            </a:r>
            <a:endParaRPr sz="2000" b="0" i="0" u="none" strike="noStrike" cap="none" dirty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6F65718-EABA-E74C-9816-15E93E8A4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24</a:t>
            </a:fld>
            <a:endParaRPr lang="es-E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EAD76D2-8E00-994A-B1E9-B77209281C67}"/>
              </a:ext>
            </a:extLst>
          </p:cNvPr>
          <p:cNvPicPr/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2722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28;p10">
            <a:extLst>
              <a:ext uri="{FF2B5EF4-FFF2-40B4-BE49-F238E27FC236}">
                <a16:creationId xmlns:a16="http://schemas.microsoft.com/office/drawing/2014/main" id="{F5FBB8EC-7430-FC4F-AB83-16D01B69609B}"/>
              </a:ext>
            </a:extLst>
          </p:cNvPr>
          <p:cNvSpPr txBox="1"/>
          <p:nvPr/>
        </p:nvSpPr>
        <p:spPr>
          <a:xfrm>
            <a:off x="1866900" y="691138"/>
            <a:ext cx="8458200" cy="1022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 b="0" i="0" u="none" strike="noStrike" cap="none" dirty="0">
                <a:ea typeface="Arial"/>
                <a:cs typeface="Arial"/>
                <a:sym typeface="Arial"/>
              </a:rPr>
              <a:t>ESTIMACION DIRECTA SIMPLIFICADA</a:t>
            </a:r>
            <a:endParaRPr sz="3600" b="0" i="0" u="none" strike="noStrike" cap="none" dirty="0">
              <a:ea typeface="Arial"/>
              <a:cs typeface="Arial"/>
              <a:sym typeface="Arial"/>
            </a:endParaRPr>
          </a:p>
        </p:txBody>
      </p:sp>
      <p:sp>
        <p:nvSpPr>
          <p:cNvPr id="5" name="Google Shape;229;p10">
            <a:extLst>
              <a:ext uri="{FF2B5EF4-FFF2-40B4-BE49-F238E27FC236}">
                <a16:creationId xmlns:a16="http://schemas.microsoft.com/office/drawing/2014/main" id="{43CB3EC6-A441-6F4E-BD10-80DDB5752AE0}"/>
              </a:ext>
            </a:extLst>
          </p:cNvPr>
          <p:cNvSpPr/>
          <p:nvPr/>
        </p:nvSpPr>
        <p:spPr>
          <a:xfrm>
            <a:off x="913775" y="1713178"/>
            <a:ext cx="10463376" cy="4925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-114300" algn="l" rtl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Trebuchet MS"/>
              <a:buChar char="•"/>
            </a:pPr>
            <a:r>
              <a:rPr lang="es-ES" b="0" i="0" u="none" strike="noStrike" cap="none" dirty="0">
                <a:solidFill>
                  <a:srgbClr val="333333"/>
                </a:solidFill>
                <a:ea typeface="Trebuchet MS"/>
                <a:cs typeface="Trebuchet MS"/>
                <a:sym typeface="Trebuchet MS"/>
              </a:rPr>
              <a:t>  </a:t>
            </a:r>
            <a:r>
              <a:rPr lang="es-ES" sz="2000" b="0" i="0" u="none" strike="noStrike" cap="none" dirty="0">
                <a:solidFill>
                  <a:srgbClr val="333333"/>
                </a:solidFill>
                <a:ea typeface="Trebuchet MS"/>
                <a:cs typeface="Trebuchet MS"/>
                <a:sym typeface="Trebuchet MS"/>
              </a:rPr>
              <a:t>En el primer año de actividad se le aplicará esta modalidad, salvo renuncia o por tributar por 	módulos. </a:t>
            </a:r>
            <a:endParaRPr sz="2000" b="0" i="0" u="none" strike="noStrike" cap="none" dirty="0">
              <a:solidFill>
                <a:srgbClr val="FFFFFF"/>
              </a:solidFill>
              <a:ea typeface="Times New Roman"/>
              <a:cs typeface="Times New Roman"/>
              <a:sym typeface="Times New Roman"/>
            </a:endParaRPr>
          </a:p>
          <a:p>
            <a:pPr marL="0" marR="0" lvl="0" indent="-114300" algn="l" rtl="0">
              <a:lnSpc>
                <a:spcPct val="104000"/>
              </a:lnSpc>
              <a:spcBef>
                <a:spcPts val="2898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Trebuchet MS"/>
              <a:buChar char="•"/>
            </a:pPr>
            <a:r>
              <a:rPr lang="es-ES" sz="2000" b="0" i="0" u="none" strike="noStrike" cap="none" dirty="0">
                <a:solidFill>
                  <a:srgbClr val="333333"/>
                </a:solidFill>
                <a:ea typeface="Trebuchet MS"/>
                <a:cs typeface="Trebuchet MS"/>
                <a:sym typeface="Trebuchet MS"/>
              </a:rPr>
              <a:t>  Se aplica a los autónomos que facturen menos de 600.000 €uros anuales. </a:t>
            </a:r>
            <a:endParaRPr sz="2000" b="0" i="0" u="none" strike="noStrike" cap="none" dirty="0">
              <a:solidFill>
                <a:srgbClr val="FFFFFF"/>
              </a:solidFill>
              <a:ea typeface="Times New Roman"/>
              <a:cs typeface="Times New Roman"/>
              <a:sym typeface="Times New Roman"/>
            </a:endParaRPr>
          </a:p>
          <a:p>
            <a:pPr marL="0" marR="0" lvl="0" indent="-114300" algn="l" rtl="0">
              <a:lnSpc>
                <a:spcPct val="104000"/>
              </a:lnSpc>
              <a:spcBef>
                <a:spcPts val="2898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Trebuchet MS"/>
              <a:buChar char="•"/>
            </a:pPr>
            <a:r>
              <a:rPr lang="es-ES" sz="2000" b="0" i="0" u="none" strike="noStrike" cap="none" dirty="0">
                <a:solidFill>
                  <a:srgbClr val="333333"/>
                </a:solidFill>
                <a:ea typeface="Trebuchet MS"/>
                <a:cs typeface="Trebuchet MS"/>
                <a:sym typeface="Trebuchet MS"/>
              </a:rPr>
              <a:t>  El calculo de beneficios es por diferencia entre ingresos y gastos deducibles. Por ingresos se 	entienden los que procedan de las ventas, servicios y subvenciones (estas </a:t>
            </a:r>
            <a:r>
              <a:rPr lang="es-ES" sz="2000" dirty="0">
                <a:solidFill>
                  <a:srgbClr val="333333"/>
                </a:solidFill>
                <a:ea typeface="Trebuchet MS"/>
                <a:cs typeface="Trebuchet MS"/>
                <a:sym typeface="Trebuchet MS"/>
              </a:rPr>
              <a:t>últimas </a:t>
            </a:r>
            <a:r>
              <a:rPr lang="es-ES" sz="2000" b="0" i="0" u="none" strike="noStrike" cap="none" dirty="0">
                <a:solidFill>
                  <a:srgbClr val="333333"/>
                </a:solidFill>
                <a:ea typeface="Trebuchet MS"/>
                <a:cs typeface="Trebuchet MS"/>
                <a:sym typeface="Trebuchet MS"/>
              </a:rPr>
              <a:t>si las hubiera). 		                    </a:t>
            </a:r>
          </a:p>
          <a:p>
            <a:pPr marL="0" marR="0" lvl="0" indent="-114300" algn="l" rtl="0">
              <a:lnSpc>
                <a:spcPct val="104000"/>
              </a:lnSpc>
              <a:spcBef>
                <a:spcPts val="2898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Trebuchet MS"/>
              <a:buChar char="•"/>
            </a:pPr>
            <a:r>
              <a:rPr lang="es-ES" sz="2000" dirty="0">
                <a:solidFill>
                  <a:srgbClr val="333333"/>
                </a:solidFill>
                <a:ea typeface="Trebuchet MS"/>
                <a:cs typeface="Trebuchet MS"/>
                <a:sym typeface="Trebuchet MS"/>
              </a:rPr>
              <a:t>  </a:t>
            </a:r>
            <a:r>
              <a:rPr lang="es-ES" sz="2000" b="0" i="0" u="none" strike="noStrike" cap="none" dirty="0">
                <a:solidFill>
                  <a:srgbClr val="333333"/>
                </a:solidFill>
                <a:ea typeface="Trebuchet MS"/>
                <a:cs typeface="Trebuchet MS"/>
                <a:sym typeface="Trebuchet MS"/>
              </a:rPr>
              <a:t>Los gastos deducibles, son todos aquellos necesarios para el desarrollo y marcha de la 	actividad.</a:t>
            </a:r>
            <a:endParaRPr sz="2000" b="0" i="0" u="none" strike="noStrike" cap="none" dirty="0">
              <a:solidFill>
                <a:srgbClr val="FFFFFF"/>
              </a:solidFill>
              <a:ea typeface="Times New Roman"/>
              <a:cs typeface="Times New Roman"/>
              <a:sym typeface="Times New Roman"/>
            </a:endParaRPr>
          </a:p>
          <a:p>
            <a:pPr marL="0" marR="0" lvl="0" indent="-114300" algn="l" rtl="0">
              <a:lnSpc>
                <a:spcPct val="104000"/>
              </a:lnSpc>
              <a:spcBef>
                <a:spcPts val="2898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Trebuchet MS"/>
              <a:buChar char="•"/>
            </a:pPr>
            <a:r>
              <a:rPr lang="es-ES" sz="2000" b="0" i="0" u="none" strike="noStrike" cap="none" dirty="0">
                <a:solidFill>
                  <a:srgbClr val="333333"/>
                </a:solidFill>
                <a:ea typeface="Trebuchet MS"/>
                <a:cs typeface="Trebuchet MS"/>
                <a:sym typeface="Trebuchet MS"/>
              </a:rPr>
              <a:t>  GASTOS DE DIFICIL JUSTIFICACION: Se aplicará el 5% sobre el rendimiento neto positivo. </a:t>
            </a:r>
            <a:r>
              <a:rPr lang="es-ES" sz="2000" b="1" i="0" u="none" strike="noStrike" cap="none" dirty="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Los tickets, facturas simples (recibos a mano) etc. no son deducibles, por lo que hay que acostumbrarse a pedir facturas en gasolineras, taxis, restaurantes, supermercados</a:t>
            </a:r>
            <a:r>
              <a:rPr lang="es-ES" b="1" i="0" u="none" strike="noStrike" cap="none" dirty="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, etc.</a:t>
            </a:r>
            <a:endParaRPr b="0" i="0" u="none" strike="noStrike" cap="none" dirty="0">
              <a:solidFill>
                <a:srgbClr val="FFFFFF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8617E100-7F7F-9146-8253-2D88FF48E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25</a:t>
            </a:fld>
            <a:endParaRPr lang="es-E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649DB16-3005-CC44-87CF-EBA79C9D0C98}"/>
              </a:ext>
            </a:extLst>
          </p:cNvPr>
          <p:cNvPicPr/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3507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38;p11">
            <a:extLst>
              <a:ext uri="{FF2B5EF4-FFF2-40B4-BE49-F238E27FC236}">
                <a16:creationId xmlns:a16="http://schemas.microsoft.com/office/drawing/2014/main" id="{38E94722-E744-FB4C-ACDE-0A57C7320030}"/>
              </a:ext>
            </a:extLst>
          </p:cNvPr>
          <p:cNvSpPr txBox="1"/>
          <p:nvPr/>
        </p:nvSpPr>
        <p:spPr>
          <a:xfrm>
            <a:off x="1866900" y="691138"/>
            <a:ext cx="8458200" cy="1295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 b="0" i="0" u="none" strike="noStrike" cap="none" dirty="0">
                <a:ea typeface="Arial"/>
                <a:cs typeface="Arial"/>
                <a:sym typeface="Arial"/>
              </a:rPr>
              <a:t>ESTIMACION DIRECTA SIMPLIFICADA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 dirty="0">
                <a:ea typeface="Arial"/>
                <a:cs typeface="Arial"/>
                <a:sym typeface="Arial"/>
              </a:rPr>
              <a:t>I.R.P.F. AUTONOMO</a:t>
            </a:r>
            <a:endParaRPr sz="3600" b="0" i="0" u="none" strike="noStrike" cap="none" dirty="0">
              <a:ea typeface="Arial"/>
              <a:cs typeface="Arial"/>
              <a:sym typeface="Arial"/>
            </a:endParaRPr>
          </a:p>
        </p:txBody>
      </p:sp>
      <p:sp>
        <p:nvSpPr>
          <p:cNvPr id="5" name="Google Shape;239;p11">
            <a:extLst>
              <a:ext uri="{FF2B5EF4-FFF2-40B4-BE49-F238E27FC236}">
                <a16:creationId xmlns:a16="http://schemas.microsoft.com/office/drawing/2014/main" id="{1FD17F0F-DDC3-4E4D-BC7E-D8EE55235F9F}"/>
              </a:ext>
            </a:extLst>
          </p:cNvPr>
          <p:cNvSpPr/>
          <p:nvPr/>
        </p:nvSpPr>
        <p:spPr>
          <a:xfrm>
            <a:off x="1866900" y="2016916"/>
            <a:ext cx="9322406" cy="4149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-114300" algn="just" rtl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Trebuchet MS"/>
              <a:buChar char="•"/>
            </a:pPr>
            <a:r>
              <a:rPr lang="es-ES" sz="2000" b="0" i="0" u="none" strike="noStrike" cap="none" dirty="0"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rPr>
              <a:t>  </a:t>
            </a:r>
            <a:r>
              <a:rPr lang="es-ES" sz="2000" b="0" i="0" u="none" strike="noStrike" cap="none" dirty="0">
                <a:solidFill>
                  <a:srgbClr val="333333"/>
                </a:solidFill>
                <a:ea typeface="Trebuchet MS"/>
                <a:cs typeface="Trebuchet MS"/>
                <a:sym typeface="Trebuchet MS"/>
              </a:rPr>
              <a:t>Se realizan pagos fraccionados trimestrales del 20% del </a:t>
            </a:r>
            <a:r>
              <a:rPr lang="es-ES" sz="2000" b="1" i="0" u="none" strike="noStrike" cap="none" dirty="0">
                <a:solidFill>
                  <a:srgbClr val="333333"/>
                </a:solidFill>
                <a:ea typeface="Trebuchet MS"/>
                <a:cs typeface="Trebuchet MS"/>
                <a:sym typeface="Trebuchet MS"/>
              </a:rPr>
              <a:t>rendimiento neto </a:t>
            </a:r>
            <a:r>
              <a:rPr lang="es-ES" sz="2000" b="0" i="0" u="none" strike="noStrike" cap="none" dirty="0">
                <a:solidFill>
                  <a:srgbClr val="333333"/>
                </a:solidFill>
                <a:ea typeface="Trebuchet MS"/>
                <a:cs typeface="Trebuchet MS"/>
                <a:sym typeface="Trebuchet MS"/>
              </a:rPr>
              <a:t>obtenido.      	Modelo 130 de Hacienda</a:t>
            </a:r>
            <a:endParaRPr sz="2000" b="0" i="0" u="none" strike="noStrike" cap="none" dirty="0">
              <a:solidFill>
                <a:srgbClr val="FFFFFF"/>
              </a:solidFill>
              <a:ea typeface="Times New Roman"/>
              <a:cs typeface="Times New Roman"/>
              <a:sym typeface="Times New Roman"/>
            </a:endParaRPr>
          </a:p>
          <a:p>
            <a:pPr marL="0" marR="0" lvl="0" indent="-114300" algn="just" rtl="0">
              <a:lnSpc>
                <a:spcPct val="104000"/>
              </a:lnSpc>
              <a:spcBef>
                <a:spcPts val="2898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Trebuchet MS"/>
              <a:buChar char="•"/>
            </a:pPr>
            <a:r>
              <a:rPr lang="es-ES" sz="2000" b="0" i="0" u="none" strike="noStrike" cap="none" dirty="0">
                <a:solidFill>
                  <a:srgbClr val="333333"/>
                </a:solidFill>
                <a:ea typeface="Trebuchet MS"/>
                <a:cs typeface="Trebuchet MS"/>
                <a:sym typeface="Trebuchet MS"/>
              </a:rPr>
              <a:t>  Plazo de presentación hasta el día 21 de los meses de abril, julio, octubre y</a:t>
            </a:r>
            <a:r>
              <a:rPr lang="es-ES" sz="2000" dirty="0">
                <a:solidFill>
                  <a:srgbClr val="333333"/>
                </a:solidFill>
                <a:ea typeface="Trebuchet MS"/>
                <a:cs typeface="Trebuchet MS"/>
                <a:sym typeface="Trebuchet MS"/>
              </a:rPr>
              <a:t> </a:t>
            </a:r>
            <a:r>
              <a:rPr lang="es-ES" sz="2000" b="0" i="0" u="none" strike="noStrike" cap="none" dirty="0">
                <a:solidFill>
                  <a:srgbClr val="333333"/>
                </a:solidFill>
                <a:ea typeface="Trebuchet MS"/>
                <a:cs typeface="Trebuchet MS"/>
                <a:sym typeface="Trebuchet MS"/>
              </a:rPr>
              <a:t>enero. 	Se completa con la declaración anual del IRPF. Mod.100 </a:t>
            </a:r>
            <a:endParaRPr sz="2000" b="0" i="0" u="none" strike="noStrike" cap="none" dirty="0">
              <a:solidFill>
                <a:srgbClr val="FFFFFF"/>
              </a:solidFill>
              <a:ea typeface="Times New Roman"/>
              <a:cs typeface="Times New Roman"/>
              <a:sym typeface="Times New Roman"/>
            </a:endParaRPr>
          </a:p>
          <a:p>
            <a:pPr marL="0" marR="0" lvl="0" indent="-114300" algn="just" rtl="0">
              <a:lnSpc>
                <a:spcPct val="104000"/>
              </a:lnSpc>
              <a:spcBef>
                <a:spcPts val="2898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Trebuchet MS"/>
              <a:buChar char="•"/>
            </a:pPr>
            <a:r>
              <a:rPr lang="es-ES" sz="2000" b="0" i="0" u="none" strike="noStrike" cap="none" dirty="0">
                <a:solidFill>
                  <a:srgbClr val="333333"/>
                </a:solidFill>
                <a:ea typeface="Trebuchet MS"/>
                <a:cs typeface="Trebuchet MS"/>
                <a:sym typeface="Trebuchet MS"/>
              </a:rPr>
              <a:t>  </a:t>
            </a:r>
            <a:r>
              <a:rPr lang="es-ES" sz="2000" b="1" i="0" u="none" strike="noStrike" cap="none" dirty="0">
                <a:solidFill>
                  <a:srgbClr val="333333"/>
                </a:solidFill>
                <a:ea typeface="Trebuchet MS"/>
                <a:cs typeface="Trebuchet MS"/>
                <a:sym typeface="Trebuchet MS"/>
              </a:rPr>
              <a:t>REDUCCION del 20% en los rendimientos netos del IRPF</a:t>
            </a:r>
            <a:r>
              <a:rPr lang="es-ES" sz="2000" b="1" dirty="0">
                <a:solidFill>
                  <a:srgbClr val="333333"/>
                </a:solidFill>
                <a:ea typeface="Trebuchet MS"/>
                <a:cs typeface="Trebuchet MS"/>
                <a:sym typeface="Trebuchet MS"/>
              </a:rPr>
              <a:t>.  </a:t>
            </a:r>
            <a:r>
              <a:rPr lang="es-ES" sz="2000" b="0" i="0" u="none" strike="noStrike" cap="none" dirty="0">
                <a:solidFill>
                  <a:srgbClr val="333333"/>
                </a:solidFill>
                <a:ea typeface="Trebuchet MS"/>
                <a:cs typeface="Trebuchet MS"/>
                <a:sym typeface="Trebuchet MS"/>
              </a:rPr>
              <a:t>Los autónomos dados de 	alta a partir del 1 de Enero de 2013 (</a:t>
            </a:r>
            <a:r>
              <a:rPr lang="es-ES" sz="2000" b="0" i="1" u="none" strike="noStrike" cap="none" dirty="0">
                <a:solidFill>
                  <a:srgbClr val="333333"/>
                </a:solidFill>
                <a:ea typeface="Trebuchet MS"/>
                <a:cs typeface="Trebuchet MS"/>
                <a:sym typeface="Trebuchet MS"/>
              </a:rPr>
              <a:t>Real Decreto Ley 4/2013 de 22 febrero 2013</a:t>
            </a:r>
            <a:r>
              <a:rPr lang="es-ES" sz="2000" b="0" i="0" u="none" strike="noStrike" cap="none" dirty="0">
                <a:solidFill>
                  <a:srgbClr val="333333"/>
                </a:solidFill>
                <a:ea typeface="Trebuchet MS"/>
                <a:cs typeface="Trebuchet MS"/>
                <a:sym typeface="Trebuchet MS"/>
              </a:rPr>
              <a:t>) 	vigente en 2021/</a:t>
            </a:r>
            <a:r>
              <a:rPr lang="es-ES" sz="2000" b="0" i="0" u="none" strike="noStrike" cap="none" dirty="0">
                <a:ea typeface="Trebuchet MS"/>
                <a:cs typeface="Trebuchet MS"/>
                <a:sym typeface="Trebuchet MS"/>
              </a:rPr>
              <a:t>2022</a:t>
            </a:r>
            <a:r>
              <a:rPr lang="es-ES" sz="2000" b="0" i="0" u="none" strike="noStrike" cap="none" dirty="0">
                <a:solidFill>
                  <a:srgbClr val="333333"/>
                </a:solidFill>
                <a:ea typeface="Trebuchet MS"/>
                <a:cs typeface="Trebuchet MS"/>
                <a:sym typeface="Trebuchet MS"/>
              </a:rPr>
              <a:t> y que tributen en el</a:t>
            </a:r>
            <a:r>
              <a:rPr lang="es-ES" sz="2000" dirty="0">
                <a:solidFill>
                  <a:srgbClr val="333333"/>
                </a:solidFill>
                <a:ea typeface="Trebuchet MS"/>
                <a:cs typeface="Trebuchet MS"/>
                <a:sym typeface="Trebuchet MS"/>
              </a:rPr>
              <a:t> </a:t>
            </a:r>
            <a:r>
              <a:rPr lang="es-ES" sz="2000" b="0" i="0" u="none" strike="noStrike" cap="none" dirty="0">
                <a:solidFill>
                  <a:srgbClr val="333333"/>
                </a:solidFill>
                <a:ea typeface="Trebuchet MS"/>
                <a:cs typeface="Trebuchet MS"/>
                <a:sym typeface="Trebuchet MS"/>
              </a:rPr>
              <a:t>régimen de estimación directa del IRPF, 	disfrutarán durante </a:t>
            </a:r>
            <a:r>
              <a:rPr lang="es-ES" sz="2000" b="1" i="0" u="none" strike="noStrike" cap="none" dirty="0">
                <a:solidFill>
                  <a:srgbClr val="333333"/>
                </a:solidFill>
                <a:ea typeface="Trebuchet MS"/>
                <a:cs typeface="Trebuchet MS"/>
                <a:sym typeface="Trebuchet MS"/>
              </a:rPr>
              <a:t>dos periodos impositivos de una reducción del 20% en el 	rendimiento neto positivo.</a:t>
            </a:r>
            <a:endParaRPr sz="2000" b="0" i="0" u="none" strike="noStrike" cap="none" dirty="0">
              <a:solidFill>
                <a:srgbClr val="FFFFFF"/>
              </a:solidFill>
              <a:ea typeface="Times New Roman"/>
              <a:cs typeface="Times New Roman"/>
              <a:sym typeface="Times New Roman"/>
            </a:endParaRPr>
          </a:p>
          <a:p>
            <a:pPr marR="0" lvl="0" algn="l" rtl="0">
              <a:lnSpc>
                <a:spcPct val="104000"/>
              </a:lnSpc>
              <a:spcBef>
                <a:spcPts val="2898"/>
              </a:spcBef>
              <a:spcAft>
                <a:spcPts val="0"/>
              </a:spcAft>
              <a:buClr>
                <a:srgbClr val="333333"/>
              </a:buClr>
              <a:buSzPts val="1800"/>
            </a:pPr>
            <a:endParaRPr sz="1800" b="0" i="0" u="none" strike="noStrike" cap="none" dirty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A7DEB15E-0291-334C-AC27-023593A3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26</a:t>
            </a:fld>
            <a:endParaRPr lang="es-E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9BC2C28-8778-CF48-A224-A7069B26B748}"/>
              </a:ext>
            </a:extLst>
          </p:cNvPr>
          <p:cNvPicPr/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7840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88;p16">
            <a:extLst>
              <a:ext uri="{FF2B5EF4-FFF2-40B4-BE49-F238E27FC236}">
                <a16:creationId xmlns:a16="http://schemas.microsoft.com/office/drawing/2014/main" id="{4DC87FF7-0C0F-AD4E-9167-2136F1DC35F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3775" y="618518"/>
            <a:ext cx="10364451" cy="1126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100" b="0" i="0" u="none" strike="noStrike" cap="none" dirty="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Formas Jurídicas. 1 AUTONOMO</a:t>
            </a:r>
            <a:endParaRPr sz="4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51204000-D4CE-B74A-B280-62609621F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27</a:t>
            </a:fld>
            <a:endParaRPr lang="es-ES" dirty="0"/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id="{4A4FC915-BEBF-4842-B9B1-BA42796C01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8412207"/>
              </p:ext>
            </p:extLst>
          </p:nvPr>
        </p:nvGraphicFramePr>
        <p:xfrm>
          <a:off x="913774" y="2076137"/>
          <a:ext cx="103632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337595241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543497118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626623875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771091159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91619647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904519888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09321285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965980701"/>
                    </a:ext>
                  </a:extLst>
                </a:gridCol>
              </a:tblGrid>
              <a:tr h="984096">
                <a:tc rowSpan="3">
                  <a:txBody>
                    <a:bodyPr/>
                    <a:lstStyle/>
                    <a:p>
                      <a:pPr lvl="1" algn="ctr"/>
                      <a:r>
                        <a:rPr lang="es-E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PERSONAS</a:t>
                      </a:r>
                      <a:r>
                        <a:rPr lang="es-ES" sz="2000" dirty="0"/>
                        <a:t> FISICAS</a:t>
                      </a: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/>
                        <a:t>Denomina-ción</a:t>
                      </a:r>
                    </a:p>
                    <a:p>
                      <a:pPr algn="ctr"/>
                      <a:r>
                        <a:rPr lang="es-ES" sz="1800" dirty="0"/>
                        <a:t>social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Nº socios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Capital social mínimo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Responsa-bilidad ante terceros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Toma de decisiones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Fiscalidad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Seguridad Social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9546417"/>
                  </a:ext>
                </a:extLst>
              </a:tr>
              <a:tr h="984096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Profesional, empresario individual</a:t>
                      </a:r>
                    </a:p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No hay mínimo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Ilimitada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IRPF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dirty="0"/>
                        <a:t>Régimen especial trabajador</a:t>
                      </a:r>
                      <a:r>
                        <a:rPr lang="es-E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autónomo</a:t>
                      </a:r>
                      <a:r>
                        <a:rPr lang="es-ES" dirty="0"/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1070609"/>
                  </a:ext>
                </a:extLst>
              </a:tr>
              <a:tr h="984096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Sociedad civil y comunidad de bienes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Mínimo </a:t>
                      </a:r>
                    </a:p>
                    <a:p>
                      <a:pPr algn="ctr"/>
                      <a:r>
                        <a:rPr lang="es-E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No hay mínimo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Ilimitada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Por</a:t>
                      </a:r>
                    </a:p>
                    <a:p>
                      <a:pPr algn="ctr"/>
                      <a:r>
                        <a:rPr lang="es-ES" dirty="0"/>
                        <a:t> mayoría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IRPF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9492489"/>
                  </a:ext>
                </a:extLst>
              </a:tr>
            </a:tbl>
          </a:graphicData>
        </a:graphic>
      </p:graphicFrame>
      <p:pic>
        <p:nvPicPr>
          <p:cNvPr id="7" name="Imagen 6">
            <a:extLst>
              <a:ext uri="{FF2B5EF4-FFF2-40B4-BE49-F238E27FC236}">
                <a16:creationId xmlns:a16="http://schemas.microsoft.com/office/drawing/2014/main" id="{FD2C898B-D9C6-D44F-BB76-DD11C43AFE11}"/>
              </a:ext>
            </a:extLst>
          </p:cNvPr>
          <p:cNvPicPr/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5112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88;p16">
            <a:extLst>
              <a:ext uri="{FF2B5EF4-FFF2-40B4-BE49-F238E27FC236}">
                <a16:creationId xmlns:a16="http://schemas.microsoft.com/office/drawing/2014/main" id="{4DC87FF7-0C0F-AD4E-9167-2136F1DC35F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3774" y="173036"/>
            <a:ext cx="10364451" cy="1126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100" b="0" i="0" u="none" strike="noStrike" cap="none" dirty="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Formas Jurídicas. 2</a:t>
            </a:r>
            <a:endParaRPr sz="4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51204000-D4CE-B74A-B280-62609621F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28</a:t>
            </a:fld>
            <a:endParaRPr lang="es-ES" dirty="0"/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id="{4A4FC915-BEBF-4842-B9B1-BA42796C01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5362300"/>
              </p:ext>
            </p:extLst>
          </p:nvPr>
        </p:nvGraphicFramePr>
        <p:xfrm>
          <a:off x="913774" y="1216598"/>
          <a:ext cx="10521735" cy="3480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5217">
                  <a:extLst>
                    <a:ext uri="{9D8B030D-6E8A-4147-A177-3AD203B41FA5}">
                      <a16:colId xmlns:a16="http://schemas.microsoft.com/office/drawing/2014/main" val="3375952414"/>
                    </a:ext>
                  </a:extLst>
                </a:gridCol>
                <a:gridCol w="1315217">
                  <a:extLst>
                    <a:ext uri="{9D8B030D-6E8A-4147-A177-3AD203B41FA5}">
                      <a16:colId xmlns:a16="http://schemas.microsoft.com/office/drawing/2014/main" val="3543497118"/>
                    </a:ext>
                  </a:extLst>
                </a:gridCol>
                <a:gridCol w="1315217">
                  <a:extLst>
                    <a:ext uri="{9D8B030D-6E8A-4147-A177-3AD203B41FA5}">
                      <a16:colId xmlns:a16="http://schemas.microsoft.com/office/drawing/2014/main" val="3626623875"/>
                    </a:ext>
                  </a:extLst>
                </a:gridCol>
                <a:gridCol w="1315217">
                  <a:extLst>
                    <a:ext uri="{9D8B030D-6E8A-4147-A177-3AD203B41FA5}">
                      <a16:colId xmlns:a16="http://schemas.microsoft.com/office/drawing/2014/main" val="771091159"/>
                    </a:ext>
                  </a:extLst>
                </a:gridCol>
                <a:gridCol w="1315217">
                  <a:extLst>
                    <a:ext uri="{9D8B030D-6E8A-4147-A177-3AD203B41FA5}">
                      <a16:colId xmlns:a16="http://schemas.microsoft.com/office/drawing/2014/main" val="1916196472"/>
                    </a:ext>
                  </a:extLst>
                </a:gridCol>
                <a:gridCol w="1479301">
                  <a:extLst>
                    <a:ext uri="{9D8B030D-6E8A-4147-A177-3AD203B41FA5}">
                      <a16:colId xmlns:a16="http://schemas.microsoft.com/office/drawing/2014/main" val="1904519888"/>
                    </a:ext>
                  </a:extLst>
                </a:gridCol>
                <a:gridCol w="1242210">
                  <a:extLst>
                    <a:ext uri="{9D8B030D-6E8A-4147-A177-3AD203B41FA5}">
                      <a16:colId xmlns:a16="http://schemas.microsoft.com/office/drawing/2014/main" val="3093212851"/>
                    </a:ext>
                  </a:extLst>
                </a:gridCol>
                <a:gridCol w="1224139">
                  <a:extLst>
                    <a:ext uri="{9D8B030D-6E8A-4147-A177-3AD203B41FA5}">
                      <a16:colId xmlns:a16="http://schemas.microsoft.com/office/drawing/2014/main" val="2965980701"/>
                    </a:ext>
                  </a:extLst>
                </a:gridCol>
              </a:tblGrid>
              <a:tr h="1102644">
                <a:tc rowSpan="3">
                  <a:txBody>
                    <a:bodyPr/>
                    <a:lstStyle/>
                    <a:p>
                      <a:pPr lvl="1" algn="ctr"/>
                      <a:r>
                        <a:rPr lang="es-E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PERSONAS</a:t>
                      </a:r>
                      <a:r>
                        <a:rPr lang="es-ES" sz="2000" dirty="0"/>
                        <a:t> JURIDICAS  </a:t>
                      </a: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/>
                        <a:t>Denomina-ción</a:t>
                      </a:r>
                    </a:p>
                    <a:p>
                      <a:pPr algn="ctr"/>
                      <a:r>
                        <a:rPr lang="es-ES" sz="1800" dirty="0"/>
                        <a:t>social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Nº socios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Capital social mínimo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Responsa-bilidad ante terceros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Toma de decisiones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Fiscalidad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Seguridad Social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9546417"/>
                  </a:ext>
                </a:extLst>
              </a:tr>
              <a:tr h="984096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Sociedad Limitada</a:t>
                      </a:r>
                    </a:p>
                    <a:p>
                      <a:pPr algn="ctr"/>
                      <a:r>
                        <a:rPr lang="es-ES" dirty="0"/>
                        <a:t>S.L.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Mínimo</a:t>
                      </a:r>
                    </a:p>
                    <a:p>
                      <a:pPr algn="ctr"/>
                      <a:r>
                        <a:rPr lang="es-E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3.000</a:t>
                      </a:r>
                    </a:p>
                    <a:p>
                      <a:pPr algn="ctr"/>
                      <a:r>
                        <a:rPr lang="es-ES" dirty="0"/>
                        <a:t>euros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Limitada al capital aportado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Por mayoría</a:t>
                      </a:r>
                    </a:p>
                    <a:p>
                      <a:pPr algn="ctr"/>
                      <a:r>
                        <a:rPr lang="es-ES" dirty="0"/>
                        <a:t>Ligado a la participación societaria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Impuesto sobre sociedades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SEGURIDAD</a:t>
                      </a:r>
                      <a:r>
                        <a:rPr lang="es-ES" dirty="0"/>
                        <a:t> </a:t>
                      </a:r>
                      <a:r>
                        <a:rPr lang="es-ES" sz="1600" dirty="0"/>
                        <a:t>SOCIAL</a:t>
                      </a:r>
                    </a:p>
                    <a:p>
                      <a:pPr algn="ctr"/>
                      <a:endParaRPr lang="es-ES" sz="1600" dirty="0"/>
                    </a:p>
                    <a:p>
                      <a:pPr algn="ctr"/>
                      <a:r>
                        <a:rPr lang="es-ES" sz="1600" dirty="0"/>
                        <a:t>VER NOTA ADJUNTA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1070609"/>
                  </a:ext>
                </a:extLst>
              </a:tr>
              <a:tr h="984096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Sociedad Anónima S.A.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Mínimo </a:t>
                      </a:r>
                    </a:p>
                    <a:p>
                      <a:pPr algn="ctr"/>
                      <a:r>
                        <a:rPr lang="es-E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60.000</a:t>
                      </a:r>
                    </a:p>
                    <a:p>
                      <a:pPr algn="ctr"/>
                      <a:r>
                        <a:rPr lang="es-ES" dirty="0"/>
                        <a:t>euros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Limitada al capital aportado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Por mayoría, ligado a la participación societaria.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Impuesto sobre sociedades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9492489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1F6A70E7-EDC5-104E-9F21-09C88C142A08}"/>
              </a:ext>
            </a:extLst>
          </p:cNvPr>
          <p:cNvSpPr txBox="1"/>
          <p:nvPr/>
        </p:nvSpPr>
        <p:spPr>
          <a:xfrm>
            <a:off x="1854249" y="4828958"/>
            <a:ext cx="8920455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/>
              <a:t>NOTA ADJUNTA;  </a:t>
            </a:r>
            <a:r>
              <a:rPr lang="es-ES" sz="1600" dirty="0"/>
              <a:t>Con mas de un 25% de participación o acciones en S.L., o en S.A:, el socio trabajador, </a:t>
            </a:r>
          </a:p>
          <a:p>
            <a:pPr algn="ctr"/>
            <a:r>
              <a:rPr lang="es-ES" sz="1600" dirty="0"/>
              <a:t>debe darse de alta como autónomo.</a:t>
            </a:r>
            <a:endParaRPr lang="es-ES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91FA7C42-9741-F540-9A98-60C8188E7EC6}"/>
              </a:ext>
            </a:extLst>
          </p:cNvPr>
          <p:cNvPicPr/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F7521F33-6B89-3581-EF7C-1D18A4E61948}"/>
              </a:ext>
            </a:extLst>
          </p:cNvPr>
          <p:cNvSpPr txBox="1"/>
          <p:nvPr/>
        </p:nvSpPr>
        <p:spPr>
          <a:xfrm>
            <a:off x="3855677" y="5555578"/>
            <a:ext cx="5709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S.L. = IDEAL PARA PYMES CON VARIOS TRABAJADORES</a:t>
            </a:r>
          </a:p>
          <a:p>
            <a:pPr algn="ctr"/>
            <a:r>
              <a:rPr lang="es-ES" b="1" dirty="0"/>
              <a:t>S.A. = IDEAL PARA GRANDES EMPRESAS</a:t>
            </a:r>
          </a:p>
        </p:txBody>
      </p:sp>
    </p:spTree>
    <p:extLst>
      <p:ext uri="{BB962C8B-B14F-4D97-AF65-F5344CB8AC3E}">
        <p14:creationId xmlns:p14="http://schemas.microsoft.com/office/powerpoint/2010/main" val="24306828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88;p16">
            <a:extLst>
              <a:ext uri="{FF2B5EF4-FFF2-40B4-BE49-F238E27FC236}">
                <a16:creationId xmlns:a16="http://schemas.microsoft.com/office/drawing/2014/main" id="{4DC87FF7-0C0F-AD4E-9167-2136F1DC35F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2523" y="213962"/>
            <a:ext cx="10364451" cy="1126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100" b="0" i="0" u="none" strike="noStrike" cap="none" dirty="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Formas Jurídicas. 3</a:t>
            </a:r>
            <a:endParaRPr sz="4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727155A3-EF8F-964D-8FC8-558CFB340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2523" y="5883543"/>
            <a:ext cx="6672887" cy="365125"/>
          </a:xfrm>
        </p:spPr>
        <p:txBody>
          <a:bodyPr/>
          <a:lstStyle/>
          <a:p>
            <a:endParaRPr lang="es-ES" sz="2000" b="1" dirty="0">
              <a:solidFill>
                <a:srgbClr val="FF0000"/>
              </a:solidFill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51204000-D4CE-B74A-B280-62609621F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29</a:t>
            </a:fld>
            <a:endParaRPr lang="es-ES" dirty="0"/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id="{4A4FC915-BEBF-4842-B9B1-BA42796C01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0564240"/>
              </p:ext>
            </p:extLst>
          </p:nvPr>
        </p:nvGraphicFramePr>
        <p:xfrm>
          <a:off x="912523" y="1340024"/>
          <a:ext cx="10363200" cy="3156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3375952414"/>
                    </a:ext>
                  </a:extLst>
                </a:gridCol>
                <a:gridCol w="1387466">
                  <a:extLst>
                    <a:ext uri="{9D8B030D-6E8A-4147-A177-3AD203B41FA5}">
                      <a16:colId xmlns:a16="http://schemas.microsoft.com/office/drawing/2014/main" val="3543497118"/>
                    </a:ext>
                  </a:extLst>
                </a:gridCol>
                <a:gridCol w="1203334">
                  <a:extLst>
                    <a:ext uri="{9D8B030D-6E8A-4147-A177-3AD203B41FA5}">
                      <a16:colId xmlns:a16="http://schemas.microsoft.com/office/drawing/2014/main" val="3626623875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771091159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916196472"/>
                    </a:ext>
                  </a:extLst>
                </a:gridCol>
                <a:gridCol w="1457012">
                  <a:extLst>
                    <a:ext uri="{9D8B030D-6E8A-4147-A177-3AD203B41FA5}">
                      <a16:colId xmlns:a16="http://schemas.microsoft.com/office/drawing/2014/main" val="1904519888"/>
                    </a:ext>
                  </a:extLst>
                </a:gridCol>
                <a:gridCol w="1223493">
                  <a:extLst>
                    <a:ext uri="{9D8B030D-6E8A-4147-A177-3AD203B41FA5}">
                      <a16:colId xmlns:a16="http://schemas.microsoft.com/office/drawing/2014/main" val="3093212851"/>
                    </a:ext>
                  </a:extLst>
                </a:gridCol>
                <a:gridCol w="1205695">
                  <a:extLst>
                    <a:ext uri="{9D8B030D-6E8A-4147-A177-3AD203B41FA5}">
                      <a16:colId xmlns:a16="http://schemas.microsoft.com/office/drawing/2014/main" val="2965980701"/>
                    </a:ext>
                  </a:extLst>
                </a:gridCol>
              </a:tblGrid>
              <a:tr h="1102644">
                <a:tc rowSpan="3">
                  <a:txBody>
                    <a:bodyPr/>
                    <a:lstStyle/>
                    <a:p>
                      <a:pPr lvl="1" algn="l"/>
                      <a:r>
                        <a:rPr lang="es-E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PERSONAS</a:t>
                      </a:r>
                      <a:r>
                        <a:rPr lang="es-ES" sz="2000" dirty="0"/>
                        <a:t> JURIDICAS  </a:t>
                      </a: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/>
                        <a:t>Denomina-ción</a:t>
                      </a:r>
                    </a:p>
                    <a:p>
                      <a:pPr algn="ctr"/>
                      <a:r>
                        <a:rPr lang="es-ES" sz="1800" dirty="0"/>
                        <a:t>social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Nº socios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Capital social mínimo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Responsa-bilidad ante terceros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Toma de decisiones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Fiscalidad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Seguridad Social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9546417"/>
                  </a:ext>
                </a:extLst>
              </a:tr>
              <a:tr h="984096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Cooperativa de trabajo asociado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Mínimo</a:t>
                      </a:r>
                    </a:p>
                    <a:p>
                      <a:pPr algn="ctr"/>
                      <a:r>
                        <a:rPr lang="es-E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Aportación</a:t>
                      </a:r>
                    </a:p>
                    <a:p>
                      <a:pPr algn="ctr"/>
                      <a:r>
                        <a:rPr lang="es-ES" dirty="0"/>
                        <a:t>de socios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Limitado al capital social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Por mayoría ligado a la participación societaria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Régimen General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dirty="0"/>
                    </a:p>
                    <a:p>
                      <a:pPr algn="ctr"/>
                      <a:r>
                        <a:rPr lang="es-ES" dirty="0"/>
                        <a:t>VER NOTA ADJUNTA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1070609"/>
                  </a:ext>
                </a:extLst>
              </a:tr>
              <a:tr h="984096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Sociedades</a:t>
                      </a:r>
                    </a:p>
                    <a:p>
                      <a:pPr algn="ctr"/>
                      <a:r>
                        <a:rPr lang="es-ES" dirty="0"/>
                        <a:t>Laborales S.L. o S.A.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Mínimo </a:t>
                      </a:r>
                    </a:p>
                    <a:p>
                      <a:pPr algn="ctr"/>
                      <a:r>
                        <a:rPr lang="es-ES" sz="16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Mínimo</a:t>
                      </a:r>
                    </a:p>
                    <a:p>
                      <a:pPr algn="ctr"/>
                      <a:r>
                        <a:rPr lang="es-ES" sz="1400" dirty="0"/>
                        <a:t>S.A.L. 60.000</a:t>
                      </a:r>
                    </a:p>
                    <a:p>
                      <a:pPr algn="ctr"/>
                      <a:r>
                        <a:rPr lang="es-ES" sz="1400" dirty="0"/>
                        <a:t>S.L.L. 3.000 </a:t>
                      </a:r>
                    </a:p>
                    <a:p>
                      <a:pPr algn="ctr"/>
                      <a:r>
                        <a:rPr lang="es-ES" sz="1400" dirty="0"/>
                        <a:t>euros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Limitado a la aportación del socio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/>
                        <a:t>Por mayoría ligado a la participación societaria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9492489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1F6A70E7-EDC5-104E-9F21-09C88C142A08}"/>
              </a:ext>
            </a:extLst>
          </p:cNvPr>
          <p:cNvSpPr txBox="1"/>
          <p:nvPr/>
        </p:nvSpPr>
        <p:spPr>
          <a:xfrm>
            <a:off x="1957562" y="4620719"/>
            <a:ext cx="871386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>
                <a:solidFill>
                  <a:srgbClr val="FF0000"/>
                </a:solidFill>
              </a:rPr>
              <a:t>SOCIEDADES LABORALES;  </a:t>
            </a:r>
            <a:r>
              <a:rPr lang="es-ES" sz="1600" dirty="0">
                <a:solidFill>
                  <a:srgbClr val="FF0000"/>
                </a:solidFill>
              </a:rPr>
              <a:t>Mas del 50% del capital debe ser propiedad de los socios trabajadores</a:t>
            </a:r>
          </a:p>
          <a:p>
            <a:pPr algn="ctr"/>
            <a:r>
              <a:rPr lang="es-ES" sz="1600" dirty="0">
                <a:solidFill>
                  <a:srgbClr val="FF0000"/>
                </a:solidFill>
              </a:rPr>
              <a:t>Se puede iniciar con 2 socios, pero antes de 36 meses, deben ser mínimo 3 socios.</a:t>
            </a:r>
          </a:p>
          <a:p>
            <a:pPr algn="ctr"/>
            <a:r>
              <a:rPr lang="es-ES" sz="1600" dirty="0">
                <a:solidFill>
                  <a:srgbClr val="FF0000"/>
                </a:solidFill>
              </a:rPr>
              <a:t>Reservas legales estatutarias 10% anual, hasta alcanzar un mínimo del 20%</a:t>
            </a:r>
          </a:p>
          <a:p>
            <a:pPr algn="ctr"/>
            <a:r>
              <a:rPr lang="es-ES" sz="1600" dirty="0">
                <a:solidFill>
                  <a:srgbClr val="FF0000"/>
                </a:solidFill>
              </a:rPr>
              <a:t>Socios clase general, solo aportan capital, socios laboral, aportan capital y trabajo ASEVAL C.V.</a:t>
            </a:r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CD2D8D41-9829-0243-A7BC-BD9D7B5A81BF}"/>
              </a:ext>
            </a:extLst>
          </p:cNvPr>
          <p:cNvPicPr/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863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43;p2">
            <a:extLst>
              <a:ext uri="{FF2B5EF4-FFF2-40B4-BE49-F238E27FC236}">
                <a16:creationId xmlns:a16="http://schemas.microsoft.com/office/drawing/2014/main" id="{C0A026B5-2A26-884F-A4A1-7B5888D00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920" y="935468"/>
            <a:ext cx="10163198" cy="1291306"/>
          </a:xfrm>
          <a:custGeom>
            <a:avLst/>
            <a:gdLst/>
            <a:ahLst/>
            <a:cxnLst/>
            <a:rect l="l" t="t" r="r" b="b"/>
            <a:pathLst>
              <a:path w="25803" h="4200" extrusionOk="0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4194"/>
                </a:lnTo>
                <a:cubicBezTo>
                  <a:pt x="0" y="4196"/>
                  <a:pt x="2" y="4199"/>
                  <a:pt x="4" y="4199"/>
                </a:cubicBezTo>
                <a:lnTo>
                  <a:pt x="25797" y="4199"/>
                </a:lnTo>
                <a:cubicBezTo>
                  <a:pt x="25799" y="4199"/>
                  <a:pt x="25802" y="4196"/>
                  <a:pt x="25802" y="4194"/>
                </a:cubicBezTo>
                <a:lnTo>
                  <a:pt x="25802" y="4"/>
                </a:lnTo>
                <a:cubicBezTo>
                  <a:pt x="25802" y="2"/>
                  <a:pt x="25799" y="0"/>
                  <a:pt x="25797" y="0"/>
                </a:cubicBezTo>
                <a:lnTo>
                  <a:pt x="4" y="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ctr" rtl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400" b="0" i="0" u="none" strike="noStrike" cap="none" dirty="0">
                <a:latin typeface="+mn-lt"/>
                <a:ea typeface="Trebuchet MS"/>
                <a:cs typeface="Trebuchet MS"/>
                <a:sym typeface="Trebuchet MS"/>
              </a:rPr>
              <a:t>ELIGE LA FORMA JURIDICA ADECUADA</a:t>
            </a:r>
            <a:br>
              <a:rPr lang="es-ES" sz="3400" b="0" i="0" u="none" strike="noStrike" cap="none" dirty="0">
                <a:latin typeface="+mn-lt"/>
                <a:ea typeface="Trebuchet MS"/>
                <a:cs typeface="Trebuchet MS"/>
                <a:sym typeface="Trebuchet MS"/>
              </a:rPr>
            </a:br>
            <a:r>
              <a:rPr lang="es-ES" sz="3400" b="0" i="0" u="none" strike="noStrike" cap="none" dirty="0">
                <a:latin typeface="+mn-lt"/>
                <a:ea typeface="Trebuchet MS"/>
                <a:cs typeface="Trebuchet MS"/>
                <a:sym typeface="Trebuchet MS"/>
              </a:rPr>
              <a:t>¿COMUNIDAD DE BIENES?</a:t>
            </a:r>
            <a:br>
              <a:rPr lang="es-ES" sz="3400" b="0" i="0" u="none" strike="noStrike" cap="none" dirty="0">
                <a:latin typeface="+mn-lt"/>
                <a:ea typeface="Trebuchet MS"/>
                <a:cs typeface="Trebuchet MS"/>
                <a:sym typeface="Trebuchet MS"/>
              </a:rPr>
            </a:br>
            <a:r>
              <a:rPr lang="es-ES" sz="3400" b="0" i="0" u="none" strike="noStrike" cap="none" dirty="0">
                <a:latin typeface="+mn-lt"/>
                <a:ea typeface="Trebuchet MS"/>
                <a:cs typeface="Trebuchet MS"/>
                <a:sym typeface="Trebuchet MS"/>
              </a:rPr>
              <a:t>SOLO AUTONOMOS</a:t>
            </a:r>
            <a:endParaRPr sz="3400" b="0" i="0" u="none" strike="noStrike" cap="none" dirty="0">
              <a:latin typeface="+mn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Google Shape;144;p2">
            <a:extLst>
              <a:ext uri="{FF2B5EF4-FFF2-40B4-BE49-F238E27FC236}">
                <a16:creationId xmlns:a16="http://schemas.microsoft.com/office/drawing/2014/main" id="{E433C3B3-DE11-C94A-8BAB-64639856E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4" y="2760126"/>
            <a:ext cx="10364452" cy="1032431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>
              <a:lnSpc>
                <a:spcPct val="104000"/>
              </a:lnSpc>
              <a:spcBef>
                <a:spcPts val="0"/>
              </a:spcBef>
              <a:buNone/>
            </a:pPr>
            <a:r>
              <a:rPr lang="es-ES" cap="none" dirty="0">
                <a:solidFill>
                  <a:srgbClr val="333333"/>
                </a:solidFill>
                <a:ea typeface="Trebuchet MS"/>
                <a:cs typeface="Trebuchet MS"/>
                <a:sym typeface="Trebuchet MS"/>
              </a:rPr>
              <a:t>Se requiere como mínimo dos socios, (AUTONOMOS), tampoco exige un mínimo de capital y los socios responden con todos sus bienes. </a:t>
            </a:r>
            <a:r>
              <a:rPr lang="es-ES" cap="none" dirty="0"/>
              <a:t>Consiste en un acuerdo privado entre dos o más autónomos, y que ostentan la propiedad y titularidad de una cosa o derecho de forma proindivisa.</a:t>
            </a:r>
          </a:p>
          <a:p>
            <a:pPr marL="0" indent="0" algn="r">
              <a:lnSpc>
                <a:spcPct val="104000"/>
              </a:lnSpc>
              <a:spcBef>
                <a:spcPts val="0"/>
              </a:spcBef>
              <a:buNone/>
            </a:pPr>
            <a:endParaRPr lang="es-ES" sz="2400" cap="none" dirty="0">
              <a:solidFill>
                <a:srgbClr val="FFFFFF"/>
              </a:solidFill>
              <a:cs typeface="Times New Roman"/>
              <a:sym typeface="Times New Roman"/>
            </a:endParaRPr>
          </a:p>
          <a:p>
            <a:pPr marL="0" indent="0" algn="just">
              <a:lnSpc>
                <a:spcPct val="104000"/>
              </a:lnSpc>
              <a:spcBef>
                <a:spcPts val="0"/>
              </a:spcBef>
              <a:buNone/>
            </a:pPr>
            <a:r>
              <a:rPr lang="es-ES" cap="none" dirty="0"/>
              <a:t>Requiere de un contrato entre las partes (se recomienda en escritura pública), donde se detalle la actividad del negocio, las aportaciones de cada uno, sea en dinero o bienes, el porcentaje que cada comunero tiene como participación en las pérdidas y ganancias, el sistema de administración y otros temas que sean necesarios.</a:t>
            </a:r>
            <a:r>
              <a:rPr lang="es-ES" dirty="0"/>
              <a:t> </a:t>
            </a:r>
          </a:p>
          <a:p>
            <a:pPr marL="0" indent="0" algn="just">
              <a:lnSpc>
                <a:spcPct val="104000"/>
              </a:lnSpc>
              <a:spcBef>
                <a:spcPts val="0"/>
              </a:spcBef>
              <a:buNone/>
            </a:pPr>
            <a:endParaRPr lang="es-ES" dirty="0"/>
          </a:p>
          <a:p>
            <a:pPr marL="0" indent="0" algn="just">
              <a:lnSpc>
                <a:spcPct val="104000"/>
              </a:lnSpc>
              <a:spcBef>
                <a:spcPts val="0"/>
              </a:spcBef>
              <a:buNone/>
            </a:pPr>
            <a:r>
              <a:rPr lang="es-ES" b="1" dirty="0"/>
              <a:t>ES IDEAL PARA autónomos CON APORTACION DE BIENES</a:t>
            </a:r>
            <a:endParaRPr lang="es-ES" dirty="0"/>
          </a:p>
          <a:p>
            <a:pPr marL="0" marR="0" lvl="0" indent="0" algn="r" rtl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dirty="0">
              <a:solidFill>
                <a:srgbClr val="FFFFFF"/>
              </a:solidFill>
              <a:ea typeface="Times New Roman"/>
              <a:cs typeface="Times New Roman"/>
              <a:sym typeface="Times New Roman"/>
            </a:endParaRPr>
          </a:p>
          <a:p>
            <a:pPr marL="0" lvl="0" indent="0">
              <a:lnSpc>
                <a:spcPct val="104000"/>
              </a:lnSpc>
              <a:spcBef>
                <a:spcPts val="2898"/>
              </a:spcBef>
              <a:buClr>
                <a:srgbClr val="333333"/>
              </a:buClr>
              <a:buSzPts val="2200"/>
              <a:buNone/>
            </a:pPr>
            <a:r>
              <a:rPr lang="es-ES" sz="1800" b="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	</a:t>
            </a:r>
            <a:endParaRPr sz="1800" b="0" i="0" u="none" strike="noStrike" cap="none" dirty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600B3BBD-7137-984C-BD82-A89185906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3</a:t>
            </a:fld>
            <a:endParaRPr lang="es-E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F3ABEA8-1C58-6949-8292-1EB854ED1E5D}"/>
              </a:ext>
            </a:extLst>
          </p:cNvPr>
          <p:cNvPicPr/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3614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38;p11">
            <a:extLst>
              <a:ext uri="{FF2B5EF4-FFF2-40B4-BE49-F238E27FC236}">
                <a16:creationId xmlns:a16="http://schemas.microsoft.com/office/drawing/2014/main" id="{38E94722-E744-FB4C-ACDE-0A57C7320030}"/>
              </a:ext>
            </a:extLst>
          </p:cNvPr>
          <p:cNvSpPr txBox="1"/>
          <p:nvPr/>
        </p:nvSpPr>
        <p:spPr>
          <a:xfrm>
            <a:off x="1694195" y="1001001"/>
            <a:ext cx="8458200" cy="1295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 b="0" i="0" u="none" strike="noStrike" cap="none" dirty="0">
                <a:ea typeface="Arial"/>
                <a:cs typeface="Arial"/>
                <a:sym typeface="Arial"/>
              </a:rPr>
              <a:t>PASOS PARA CREAR UNA EMPRESA Y QUE FUNCIONE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A7DEB15E-0291-334C-AC27-023593A3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30</a:t>
            </a:fld>
            <a:endParaRPr lang="es-E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9BC2C28-8778-CF48-A224-A7069B26B748}"/>
              </a:ext>
            </a:extLst>
          </p:cNvPr>
          <p:cNvPicPr/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96FFF48D-230F-D941-88F3-29C511C1DB40}"/>
              </a:ext>
            </a:extLst>
          </p:cNvPr>
          <p:cNvSpPr txBox="1"/>
          <p:nvPr/>
        </p:nvSpPr>
        <p:spPr>
          <a:xfrm>
            <a:off x="1303662" y="2796334"/>
            <a:ext cx="958467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Acabamos de ver varios pasos para crear tu empresa a nivel legal. Sin embargo, aún te queda un largo camino que recorrer para que empiece a funcionar y puedas ver cómo empieza a dar sus frutos.</a:t>
            </a:r>
          </a:p>
          <a:p>
            <a:pPr algn="just"/>
            <a:endParaRPr lang="es-ES" sz="22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just"/>
            <a:r>
              <a:rPr lang="es-ES" sz="2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Para ello, te recomiendo que tomes buena nota de estos otros pasos para lanzar tu empresa al público:</a:t>
            </a:r>
          </a:p>
        </p:txBody>
      </p:sp>
    </p:spTree>
    <p:extLst>
      <p:ext uri="{BB962C8B-B14F-4D97-AF65-F5344CB8AC3E}">
        <p14:creationId xmlns:p14="http://schemas.microsoft.com/office/powerpoint/2010/main" val="2405346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38;p11">
            <a:extLst>
              <a:ext uri="{FF2B5EF4-FFF2-40B4-BE49-F238E27FC236}">
                <a16:creationId xmlns:a16="http://schemas.microsoft.com/office/drawing/2014/main" id="{38E94722-E744-FB4C-ACDE-0A57C7320030}"/>
              </a:ext>
            </a:extLst>
          </p:cNvPr>
          <p:cNvSpPr txBox="1"/>
          <p:nvPr/>
        </p:nvSpPr>
        <p:spPr>
          <a:xfrm>
            <a:off x="1694195" y="1001001"/>
            <a:ext cx="8458200" cy="1295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 b="0" i="0" u="none" strike="noStrike" cap="none" dirty="0">
                <a:ea typeface="Arial"/>
                <a:cs typeface="Arial"/>
                <a:sym typeface="Arial"/>
              </a:rPr>
              <a:t>LOS 7 CAPITULOS SIGNIFICATIVOS DE UN PLAN DE EMPRESA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A7DEB15E-0291-334C-AC27-023593A3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31</a:t>
            </a:fld>
            <a:endParaRPr lang="es-E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9BC2C28-8778-CF48-A224-A7069B26B748}"/>
              </a:ext>
            </a:extLst>
          </p:cNvPr>
          <p:cNvPicPr/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96FFF48D-230F-D941-88F3-29C511C1DB40}"/>
              </a:ext>
            </a:extLst>
          </p:cNvPr>
          <p:cNvSpPr txBox="1"/>
          <p:nvPr/>
        </p:nvSpPr>
        <p:spPr>
          <a:xfrm>
            <a:off x="1303662" y="2796334"/>
            <a:ext cx="958467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	EL EMPRENDEDOR Y SU IDEA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	ANALISIS DAFO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	PLAN DE MARKETING Y ESTRATEGIA COMERCIAL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4	PLAN DE OPERACIONES Y PRODUCCION (si las hay)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5	ORGANIZACIÓN, ASPECTOR JURIDICOS, LABORAL Y RRHH.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6	PLAN ECONOMICO FINANCIERO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7	RESUMEN EJECUTIVO</a:t>
            </a:r>
          </a:p>
        </p:txBody>
      </p:sp>
    </p:spTree>
    <p:extLst>
      <p:ext uri="{BB962C8B-B14F-4D97-AF65-F5344CB8AC3E}">
        <p14:creationId xmlns:p14="http://schemas.microsoft.com/office/powerpoint/2010/main" val="1900658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38;p11">
            <a:extLst>
              <a:ext uri="{FF2B5EF4-FFF2-40B4-BE49-F238E27FC236}">
                <a16:creationId xmlns:a16="http://schemas.microsoft.com/office/drawing/2014/main" id="{38E94722-E744-FB4C-ACDE-0A57C7320030}"/>
              </a:ext>
            </a:extLst>
          </p:cNvPr>
          <p:cNvSpPr txBox="1"/>
          <p:nvPr/>
        </p:nvSpPr>
        <p:spPr>
          <a:xfrm>
            <a:off x="1694195" y="1001001"/>
            <a:ext cx="8458200" cy="1295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 b="0" i="0" u="none" strike="noStrike" cap="none" dirty="0">
                <a:ea typeface="Arial"/>
                <a:cs typeface="Arial"/>
                <a:sym typeface="Arial"/>
              </a:rPr>
              <a:t>LOS 7 CAPITULOS SIGNIFICATIVOS DE UN PLAN DE EMPRESA (1)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A7DEB15E-0291-334C-AC27-023593A3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32</a:t>
            </a:fld>
            <a:endParaRPr lang="es-E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9BC2C28-8778-CF48-A224-A7069B26B748}"/>
              </a:ext>
            </a:extLst>
          </p:cNvPr>
          <p:cNvPicPr/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759ACAD0-FDA7-B976-DEE9-E2F3845F3A04}"/>
              </a:ext>
            </a:extLst>
          </p:cNvPr>
          <p:cNvSpPr txBox="1"/>
          <p:nvPr/>
        </p:nvSpPr>
        <p:spPr>
          <a:xfrm>
            <a:off x="1318245" y="2772061"/>
            <a:ext cx="9210100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s-ES" sz="2200" dirty="0">
                <a:solidFill>
                  <a:srgbClr val="1D1D1B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¿Conoces el público al que te vas a enfrentar? ¿Qué necesidades quieres cubrir? ¿Contra qué empresas vas a competir? ¿Qué precio están dispuesto a pagar tus clientes? ¿Cuál es el ciclo de compra de tu producto? ¿Cómo puedes diferenciarte y </a:t>
            </a:r>
            <a:r>
              <a:rPr lang="es-ES" sz="2200" dirty="0">
                <a:solidFill>
                  <a:srgbClr val="1D1D1B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hacerte un hueco entre tanta competencia</a:t>
            </a:r>
            <a:r>
              <a:rPr lang="es-ES" sz="2200" dirty="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? Para dar respuestas </a:t>
            </a:r>
            <a:r>
              <a:rPr lang="es-ES" sz="2200" dirty="0">
                <a:solidFill>
                  <a:srgbClr val="1D1D1B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 todas estas preguntas es necesario realizar un análisis de mercado.</a:t>
            </a:r>
            <a:endParaRPr lang="es-ES" sz="2200" dirty="0">
              <a:effectLst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just">
              <a:spcAft>
                <a:spcPts val="1200"/>
              </a:spcAft>
            </a:pPr>
            <a:r>
              <a:rPr lang="es-ES" sz="2200" dirty="0">
                <a:solidFill>
                  <a:srgbClr val="1D1D1B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Las características del mercado en el que va a operar tu empresa, y conocerlas, es clave.</a:t>
            </a:r>
            <a:endParaRPr lang="es-ES" sz="2200" dirty="0">
              <a:effectLst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4343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38;p11">
            <a:extLst>
              <a:ext uri="{FF2B5EF4-FFF2-40B4-BE49-F238E27FC236}">
                <a16:creationId xmlns:a16="http://schemas.microsoft.com/office/drawing/2014/main" id="{38E94722-E744-FB4C-ACDE-0A57C7320030}"/>
              </a:ext>
            </a:extLst>
          </p:cNvPr>
          <p:cNvSpPr txBox="1"/>
          <p:nvPr/>
        </p:nvSpPr>
        <p:spPr>
          <a:xfrm>
            <a:off x="1694195" y="1001001"/>
            <a:ext cx="8458200" cy="1295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 b="0" i="0" u="none" strike="noStrike" cap="none" dirty="0">
                <a:ea typeface="Arial"/>
                <a:cs typeface="Arial"/>
                <a:sym typeface="Arial"/>
              </a:rPr>
              <a:t>LOS 7 CAPITULOS SIGNIFICATIVOS DE UN PLAN DE EMPRESA (2)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A7DEB15E-0291-334C-AC27-023593A3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33</a:t>
            </a:fld>
            <a:endParaRPr lang="es-E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9BC2C28-8778-CF48-A224-A7069B26B748}"/>
              </a:ext>
            </a:extLst>
          </p:cNvPr>
          <p:cNvPicPr/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759ACAD0-FDA7-B976-DEE9-E2F3845F3A04}"/>
              </a:ext>
            </a:extLst>
          </p:cNvPr>
          <p:cNvSpPr txBox="1"/>
          <p:nvPr/>
        </p:nvSpPr>
        <p:spPr>
          <a:xfrm>
            <a:off x="1318245" y="2422761"/>
            <a:ext cx="921010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Ni todos los sectores son iguales, ni una empresa va a funcionar igual en todas las ciudades, barrios y ubicaciones. Cada región tiene sus propias particularidades, y necesitas tenerlas en cuenta para analizar la viabilidad de tu empresa.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C860154-F404-BDA9-824F-AA154A0C444C}"/>
              </a:ext>
            </a:extLst>
          </p:cNvPr>
          <p:cNvSpPr txBox="1"/>
          <p:nvPr/>
        </p:nvSpPr>
        <p:spPr>
          <a:xfrm>
            <a:off x="1318245" y="3984433"/>
            <a:ext cx="27029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Antes de crear tu empresa es preciso y recomendable realizar un DAFO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FD0C67E-2220-001D-2DD1-887C2C2350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817" y="3670194"/>
            <a:ext cx="2840955" cy="2271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FB240932-F671-38CF-6354-3FCDFBF0C427}"/>
              </a:ext>
            </a:extLst>
          </p:cNvPr>
          <p:cNvSpPr txBox="1"/>
          <p:nvPr/>
        </p:nvSpPr>
        <p:spPr>
          <a:xfrm>
            <a:off x="8002401" y="3821571"/>
            <a:ext cx="27170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Con el DAFO, conocerás los</a:t>
            </a:r>
          </a:p>
          <a:p>
            <a:r>
              <a:rPr lang="es-ES" dirty="0"/>
              <a:t>Puntos fuertes y débiles de tu proyecto, así como las oportunidades o baches en el camino que te puedas encontrar, y que algunas de las veces son ajenas a tu negocio.</a:t>
            </a:r>
          </a:p>
        </p:txBody>
      </p:sp>
    </p:spTree>
    <p:extLst>
      <p:ext uri="{BB962C8B-B14F-4D97-AF65-F5344CB8AC3E}">
        <p14:creationId xmlns:p14="http://schemas.microsoft.com/office/powerpoint/2010/main" val="36790610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38;p11">
            <a:extLst>
              <a:ext uri="{FF2B5EF4-FFF2-40B4-BE49-F238E27FC236}">
                <a16:creationId xmlns:a16="http://schemas.microsoft.com/office/drawing/2014/main" id="{38E94722-E744-FB4C-ACDE-0A57C7320030}"/>
              </a:ext>
            </a:extLst>
          </p:cNvPr>
          <p:cNvSpPr txBox="1"/>
          <p:nvPr/>
        </p:nvSpPr>
        <p:spPr>
          <a:xfrm>
            <a:off x="1866900" y="507388"/>
            <a:ext cx="8458200" cy="1295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 b="0" i="0" u="none" strike="noStrike" cap="none" dirty="0">
                <a:ea typeface="Arial"/>
                <a:cs typeface="Arial"/>
                <a:sym typeface="Arial"/>
              </a:rPr>
              <a:t>LOS 7 CAPITULOS SIGNIFICATIVOS DE UN PLAN DE EMPRESA (3)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A7DEB15E-0291-334C-AC27-023593A3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34</a:t>
            </a:fld>
            <a:endParaRPr lang="es-E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9BC2C28-8778-CF48-A224-A7069B26B748}"/>
              </a:ext>
            </a:extLst>
          </p:cNvPr>
          <p:cNvPicPr/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D31FAB5F-9224-2C9D-4C73-881A25715650}"/>
              </a:ext>
            </a:extLst>
          </p:cNvPr>
          <p:cNvSpPr txBox="1"/>
          <p:nvPr/>
        </p:nvSpPr>
        <p:spPr>
          <a:xfrm>
            <a:off x="1305089" y="1997839"/>
            <a:ext cx="982323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200" b="1" dirty="0"/>
              <a:t>Llegados a este punto en SECOT os podemos ayudar con todos estos temas.</a:t>
            </a:r>
          </a:p>
          <a:p>
            <a:pPr algn="ctr"/>
            <a:endParaRPr lang="es-ES" b="1" dirty="0"/>
          </a:p>
          <a:p>
            <a:r>
              <a:rPr lang="es-ES" sz="2200" dirty="0"/>
              <a:t>Analizaremos conjuntamente y partiendo de VUESTRO PROYECTO DE NEGOCIO o IDEA, todos los temas necesarios para su desarrollo y puesta en marcha</a:t>
            </a:r>
          </a:p>
          <a:p>
            <a:r>
              <a:rPr lang="es-ES" sz="2200" dirty="0"/>
              <a:t>Se buscará un Plan de Marketing adaptable a vuestro proyecto o idea, </a:t>
            </a:r>
          </a:p>
          <a:p>
            <a:r>
              <a:rPr lang="es-ES" sz="2200" dirty="0"/>
              <a:t>Si hay operaciones (producción) se desarrollará según el producto y sus necesidades. (orfebrería, barro, etc.)</a:t>
            </a:r>
          </a:p>
          <a:p>
            <a:r>
              <a:rPr lang="es-ES" sz="2200" dirty="0"/>
              <a:t>El inicio de la mayoría de actividades económicas, se recomienda realizarlas como Autónomo. Si la actividad aumenta, siempre se puede cambiar a una S.L. (sociedad Limitada) </a:t>
            </a:r>
          </a:p>
          <a:p>
            <a:r>
              <a:rPr lang="es-ES" sz="2200" dirty="0"/>
              <a:t>El Plan Económico Financiero es uno de los temas más importantes en la creación de una actividad económica y más difícil de gestionar, y en este punto recibiréis toda la ayuda y asesoramiento se SECOT</a:t>
            </a:r>
          </a:p>
        </p:txBody>
      </p:sp>
    </p:spTree>
    <p:extLst>
      <p:ext uri="{BB962C8B-B14F-4D97-AF65-F5344CB8AC3E}">
        <p14:creationId xmlns:p14="http://schemas.microsoft.com/office/powerpoint/2010/main" val="3514828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68E99FE8-E282-6943-B6B6-06C8EF10D2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C7D22-478F-4729-8A85-7DEE27A225E2}" type="slidenum">
              <a:rPr lang="es-ES" smtClean="0"/>
              <a:t>35</a:t>
            </a:fld>
            <a:endParaRPr lang="es-ES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D8BCA7D-D638-4C45-86F6-13C5CC39282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24" y="386278"/>
            <a:ext cx="1333500" cy="1282700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DE1A9016-78BF-6F49-ADCE-49CAB84E64C5}"/>
              </a:ext>
            </a:extLst>
          </p:cNvPr>
          <p:cNvSpPr txBox="1"/>
          <p:nvPr/>
        </p:nvSpPr>
        <p:spPr>
          <a:xfrm>
            <a:off x="3282975" y="1412599"/>
            <a:ext cx="59878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/>
              <a:t>SECOT VALENCIA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92BE0219-461D-2A40-A299-DCAC75213806}"/>
              </a:ext>
            </a:extLst>
          </p:cNvPr>
          <p:cNvSpPr txBox="1"/>
          <p:nvPr/>
        </p:nvSpPr>
        <p:spPr>
          <a:xfrm>
            <a:off x="5126526" y="4738350"/>
            <a:ext cx="23007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JUNIO DE 2022</a:t>
            </a:r>
          </a:p>
          <a:p>
            <a:endParaRPr lang="es-ES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EA2E46EE-9ADA-4A44-B097-E0514E34609A}"/>
              </a:ext>
            </a:extLst>
          </p:cNvPr>
          <p:cNvSpPr txBox="1"/>
          <p:nvPr/>
        </p:nvSpPr>
        <p:spPr>
          <a:xfrm>
            <a:off x="1876424" y="3901574"/>
            <a:ext cx="86509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>
                <a:solidFill>
                  <a:srgbClr val="00B050"/>
                </a:solidFill>
              </a:rPr>
              <a:t>SECOT, AYUDAMOS AL EMPRENDIMIENTO Y A CREAR EMPRESAS</a:t>
            </a:r>
          </a:p>
          <a:p>
            <a:pPr algn="ctr"/>
            <a:r>
              <a:rPr lang="es-ES" sz="2000" b="1" dirty="0">
                <a:solidFill>
                  <a:srgbClr val="00B050"/>
                </a:solidFill>
              </a:rPr>
              <a:t>Calle Garrigues nº5, 6º piso, VALENCIA, tfno. 963152000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E7B5637-220B-231A-39B8-6FA39667A75A}"/>
              </a:ext>
            </a:extLst>
          </p:cNvPr>
          <p:cNvSpPr txBox="1"/>
          <p:nvPr/>
        </p:nvSpPr>
        <p:spPr>
          <a:xfrm>
            <a:off x="3577626" y="2315630"/>
            <a:ext cx="52485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COMO CREAR UNA EMPRESA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7321137-50E6-2EF8-78B2-761ACCD5D256}"/>
              </a:ext>
            </a:extLst>
          </p:cNvPr>
          <p:cNvSpPr txBox="1"/>
          <p:nvPr/>
        </p:nvSpPr>
        <p:spPr>
          <a:xfrm>
            <a:off x="5039348" y="5492238"/>
            <a:ext cx="2475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J. FRANCISCO VELASCO</a:t>
            </a:r>
          </a:p>
        </p:txBody>
      </p:sp>
    </p:spTree>
    <p:extLst>
      <p:ext uri="{BB962C8B-B14F-4D97-AF65-F5344CB8AC3E}">
        <p14:creationId xmlns:p14="http://schemas.microsoft.com/office/powerpoint/2010/main" val="1719326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43;p2">
            <a:extLst>
              <a:ext uri="{FF2B5EF4-FFF2-40B4-BE49-F238E27FC236}">
                <a16:creationId xmlns:a16="http://schemas.microsoft.com/office/drawing/2014/main" id="{C0A026B5-2A26-884F-A4A1-7B5888D00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920" y="752007"/>
            <a:ext cx="10163198" cy="1291306"/>
          </a:xfrm>
          <a:custGeom>
            <a:avLst/>
            <a:gdLst/>
            <a:ahLst/>
            <a:cxnLst/>
            <a:rect l="l" t="t" r="r" b="b"/>
            <a:pathLst>
              <a:path w="25803" h="4200" extrusionOk="0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4194"/>
                </a:lnTo>
                <a:cubicBezTo>
                  <a:pt x="0" y="4196"/>
                  <a:pt x="2" y="4199"/>
                  <a:pt x="4" y="4199"/>
                </a:cubicBezTo>
                <a:lnTo>
                  <a:pt x="25797" y="4199"/>
                </a:lnTo>
                <a:cubicBezTo>
                  <a:pt x="25799" y="4199"/>
                  <a:pt x="25802" y="4196"/>
                  <a:pt x="25802" y="4194"/>
                </a:cubicBezTo>
                <a:lnTo>
                  <a:pt x="25802" y="4"/>
                </a:lnTo>
                <a:cubicBezTo>
                  <a:pt x="25802" y="2"/>
                  <a:pt x="25799" y="0"/>
                  <a:pt x="25797" y="0"/>
                </a:cubicBezTo>
                <a:lnTo>
                  <a:pt x="4" y="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ctr" rtl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400" cap="none" dirty="0">
                <a:latin typeface="+mn-lt"/>
                <a:ea typeface="Times New Roman"/>
                <a:cs typeface="Times New Roman"/>
                <a:sym typeface="Trebuchet MS"/>
              </a:rPr>
              <a:t>AYUDAS AL TRABAJADOR AUTONOMO</a:t>
            </a:r>
            <a:endParaRPr sz="3400" b="0" i="0" u="none" strike="noStrike" cap="none" dirty="0">
              <a:latin typeface="+mn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Google Shape;144;p2">
            <a:extLst>
              <a:ext uri="{FF2B5EF4-FFF2-40B4-BE49-F238E27FC236}">
                <a16:creationId xmlns:a16="http://schemas.microsoft.com/office/drawing/2014/main" id="{E433C3B3-DE11-C94A-8BAB-64639856E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4" y="2043313"/>
            <a:ext cx="10364452" cy="1032431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/>
            <a:r>
              <a:rPr lang="es-ES" b="1" dirty="0"/>
              <a:t>B. Tarifa PLANA Autónomo</a:t>
            </a:r>
            <a:endParaRPr lang="es-ES" dirty="0"/>
          </a:p>
          <a:p>
            <a:pPr lvl="0" algn="just"/>
            <a:r>
              <a:rPr lang="es-ES" sz="1800" dirty="0"/>
              <a:t>La tarifa plana para autónomos consiste en el pago mensual de 60 euros a la Seguridad Social en lugar de los 288,99 euros que constituyen la cuota mensual mínima en 2022, en base a un salario mínimo de 965,0 €. </a:t>
            </a:r>
            <a:r>
              <a:rPr lang="es-ES" sz="1800" b="1" i="0" u="none" strike="noStrike" cap="none" dirty="0">
                <a:solidFill>
                  <a:srgbClr val="404040"/>
                </a:solidFill>
                <a:ea typeface="Times New Roman"/>
                <a:cs typeface="Times New Roman"/>
                <a:sym typeface="Trebuchet MS"/>
              </a:rPr>
              <a:t>Desde 2023 a 2025, la cuota reducida será de 80 € </a:t>
            </a:r>
            <a:r>
              <a:rPr lang="es-ES" sz="1800" b="1" dirty="0">
                <a:solidFill>
                  <a:srgbClr val="404040"/>
                </a:solidFill>
                <a:ea typeface="Times New Roman"/>
                <a:cs typeface="Times New Roman"/>
                <a:sym typeface="Trebuchet MS"/>
              </a:rPr>
              <a:t>m</a:t>
            </a:r>
            <a:r>
              <a:rPr lang="es-ES" sz="1800" b="1" i="0" u="none" strike="noStrike" cap="none" dirty="0">
                <a:solidFill>
                  <a:srgbClr val="404040"/>
                </a:solidFill>
                <a:ea typeface="Times New Roman"/>
                <a:cs typeface="Times New Roman"/>
                <a:sym typeface="Trebuchet MS"/>
              </a:rPr>
              <a:t>ensuales, con un salario mínimo de 1.000 €, en el año 2023. (real decreto 13/2022 de 26 de julio. BOE 179)</a:t>
            </a:r>
            <a:endParaRPr lang="es-ES" sz="1800" b="1" dirty="0"/>
          </a:p>
          <a:p>
            <a:pPr algn="just"/>
            <a:r>
              <a:rPr lang="es-ES" sz="1800" dirty="0"/>
              <a:t> DURANTE EL PRIMER AÑO de 2022, PAGARAS 720€., Y TE HABRAS AHORRADO 2.747,88€ EN LA S.S.</a:t>
            </a:r>
          </a:p>
          <a:p>
            <a:pPr lvl="0" algn="just"/>
            <a:r>
              <a:rPr lang="es-ES" sz="1800" dirty="0"/>
              <a:t>Los tipos de cotización para 2022, son los siguientes, Para las contingencias comunes 28,3%, Para las contingencias profesionales el 1,3%. Por cese de actividad 0,9%. Por formación profesional 0,1% Total 30,6%</a:t>
            </a:r>
          </a:p>
          <a:p>
            <a:pPr marL="0" indent="0" algn="r">
              <a:lnSpc>
                <a:spcPct val="104000"/>
              </a:lnSpc>
              <a:spcBef>
                <a:spcPts val="0"/>
              </a:spcBef>
              <a:buNone/>
            </a:pPr>
            <a:endParaRPr lang="es-ES" sz="2400" cap="none" dirty="0">
              <a:solidFill>
                <a:srgbClr val="FFFFFF"/>
              </a:solidFill>
              <a:cs typeface="Times New Roman"/>
              <a:sym typeface="Times New Roman"/>
            </a:endParaRPr>
          </a:p>
          <a:p>
            <a:pPr marL="0" marR="0" lvl="0" indent="0" algn="r" rtl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dirty="0">
              <a:solidFill>
                <a:srgbClr val="FFFFFF"/>
              </a:solidFill>
              <a:ea typeface="Times New Roman"/>
              <a:cs typeface="Times New Roman"/>
              <a:sym typeface="Times New Roman"/>
            </a:endParaRPr>
          </a:p>
          <a:p>
            <a:pPr marL="0" lvl="0" indent="0">
              <a:lnSpc>
                <a:spcPct val="104000"/>
              </a:lnSpc>
              <a:spcBef>
                <a:spcPts val="2898"/>
              </a:spcBef>
              <a:buClr>
                <a:srgbClr val="333333"/>
              </a:buClr>
              <a:buSzPts val="2200"/>
              <a:buNone/>
            </a:pPr>
            <a:r>
              <a:rPr lang="es-ES" sz="1800" b="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	</a:t>
            </a:r>
            <a:endParaRPr sz="1800" b="0" i="0" u="none" strike="noStrike" cap="none" dirty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600B3BBD-7137-984C-BD82-A89185906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4</a:t>
            </a:fld>
            <a:endParaRPr lang="es-E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F3ABEA8-1C58-6949-8292-1EB854ED1E5D}"/>
              </a:ext>
            </a:extLst>
          </p:cNvPr>
          <p:cNvPicPr/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908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43;p2">
            <a:extLst>
              <a:ext uri="{FF2B5EF4-FFF2-40B4-BE49-F238E27FC236}">
                <a16:creationId xmlns:a16="http://schemas.microsoft.com/office/drawing/2014/main" id="{C0A026B5-2A26-884F-A4A1-7B5888D00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920" y="752007"/>
            <a:ext cx="10163198" cy="1291306"/>
          </a:xfrm>
          <a:custGeom>
            <a:avLst/>
            <a:gdLst/>
            <a:ahLst/>
            <a:cxnLst/>
            <a:rect l="l" t="t" r="r" b="b"/>
            <a:pathLst>
              <a:path w="25803" h="4200" extrusionOk="0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4194"/>
                </a:lnTo>
                <a:cubicBezTo>
                  <a:pt x="0" y="4196"/>
                  <a:pt x="2" y="4199"/>
                  <a:pt x="4" y="4199"/>
                </a:cubicBezTo>
                <a:lnTo>
                  <a:pt x="25797" y="4199"/>
                </a:lnTo>
                <a:cubicBezTo>
                  <a:pt x="25799" y="4199"/>
                  <a:pt x="25802" y="4196"/>
                  <a:pt x="25802" y="4194"/>
                </a:cubicBezTo>
                <a:lnTo>
                  <a:pt x="25802" y="4"/>
                </a:lnTo>
                <a:cubicBezTo>
                  <a:pt x="25802" y="2"/>
                  <a:pt x="25799" y="0"/>
                  <a:pt x="25797" y="0"/>
                </a:cubicBezTo>
                <a:lnTo>
                  <a:pt x="4" y="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ctr" rtl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400" cap="none" dirty="0">
                <a:latin typeface="+mn-lt"/>
                <a:ea typeface="Times New Roman"/>
                <a:cs typeface="Times New Roman"/>
                <a:sym typeface="Trebuchet MS"/>
              </a:rPr>
              <a:t>AYUDAS AL TRABAJADOR AUTONOMO</a:t>
            </a:r>
            <a:endParaRPr sz="3400" b="0" i="0" u="none" strike="noStrike" cap="none" dirty="0">
              <a:latin typeface="+mn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Google Shape;144;p2">
            <a:extLst>
              <a:ext uri="{FF2B5EF4-FFF2-40B4-BE49-F238E27FC236}">
                <a16:creationId xmlns:a16="http://schemas.microsoft.com/office/drawing/2014/main" id="{E433C3B3-DE11-C94A-8BAB-64639856E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4" y="2396569"/>
            <a:ext cx="10364452" cy="1032431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/>
            <a:r>
              <a:rPr lang="es-ES" b="1" dirty="0"/>
              <a:t>B. Tarifa Autónomo</a:t>
            </a:r>
          </a:p>
          <a:p>
            <a:pPr lvl="0"/>
            <a:r>
              <a:rPr lang="es-ES" dirty="0"/>
              <a:t>AÑO SIGUIENTE, PRIMER SEMESTRE; 50% de reducción durante ESTE semestre, que se quedaría en 144,50 €. </a:t>
            </a:r>
            <a:r>
              <a:rPr lang="es-ES" b="1" dirty="0"/>
              <a:t>CADA MES, Y AHORRARAS 867€. EN LOS 6 MESES</a:t>
            </a:r>
            <a:endParaRPr lang="es-ES" dirty="0"/>
          </a:p>
          <a:p>
            <a:pPr lvl="0"/>
            <a:r>
              <a:rPr lang="es-ES" dirty="0"/>
              <a:t>AÑO SIGUIENTE, SEGUNDO SEMESTRE; TENDRAS UNA REDUCCIÓN DEL 30% durante ESTE semestre, SOBRE LA BASE DE COTIZACIÓN TOTAL DE 288,99€. </a:t>
            </a:r>
          </a:p>
          <a:p>
            <a:pPr lvl="0"/>
            <a:r>
              <a:rPr lang="es-ES" dirty="0"/>
              <a:t>SEGUNDO AÑO SIGUIENTE: hombres menores de 30 años y mujeres menores de 35, desde la fecha de alta. 30% de reducción durante los siguientes 12 meses. </a:t>
            </a:r>
            <a:r>
              <a:rPr lang="es-ES" b="1" dirty="0"/>
              <a:t>PRIMER SEMESTRE DEL 3º AÑO.</a:t>
            </a:r>
          </a:p>
          <a:p>
            <a:pPr lvl="0"/>
            <a:r>
              <a:rPr lang="es-ES" b="1" dirty="0"/>
              <a:t>PUEDEN HABER ALGUNAS MEJORAS COMPLEMETARIAS QUE HAY QUE CONOCER.</a:t>
            </a:r>
            <a:endParaRPr lang="es-ES" dirty="0"/>
          </a:p>
          <a:p>
            <a:pPr lvl="0"/>
            <a:endParaRPr lang="es-ES" dirty="0"/>
          </a:p>
          <a:p>
            <a:pPr marL="0" indent="0" algn="r">
              <a:lnSpc>
                <a:spcPct val="104000"/>
              </a:lnSpc>
              <a:spcBef>
                <a:spcPts val="0"/>
              </a:spcBef>
              <a:buNone/>
            </a:pPr>
            <a:endParaRPr lang="es-ES" sz="2400" cap="none" dirty="0">
              <a:solidFill>
                <a:srgbClr val="FFFFFF"/>
              </a:solidFill>
              <a:cs typeface="Times New Roman"/>
              <a:sym typeface="Times New Roman"/>
            </a:endParaRPr>
          </a:p>
          <a:p>
            <a:pPr marL="0" marR="0" lvl="0" indent="0" algn="r" rtl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dirty="0">
              <a:solidFill>
                <a:srgbClr val="FFFFFF"/>
              </a:solidFill>
              <a:ea typeface="Times New Roman"/>
              <a:cs typeface="Times New Roman"/>
              <a:sym typeface="Times New Roman"/>
            </a:endParaRPr>
          </a:p>
          <a:p>
            <a:pPr marL="0" lvl="0" indent="0">
              <a:lnSpc>
                <a:spcPct val="104000"/>
              </a:lnSpc>
              <a:spcBef>
                <a:spcPts val="2898"/>
              </a:spcBef>
              <a:buClr>
                <a:srgbClr val="333333"/>
              </a:buClr>
              <a:buSzPts val="2200"/>
              <a:buNone/>
            </a:pPr>
            <a:r>
              <a:rPr lang="es-ES" sz="1800" b="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	</a:t>
            </a:r>
            <a:endParaRPr sz="1800" b="0" i="0" u="none" strike="noStrike" cap="none" dirty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600B3BBD-7137-984C-BD82-A89185906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5</a:t>
            </a:fld>
            <a:endParaRPr lang="es-E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F3ABEA8-1C58-6949-8292-1EB854ED1E5D}"/>
              </a:ext>
            </a:extLst>
          </p:cNvPr>
          <p:cNvPicPr/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521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43;p2">
            <a:extLst>
              <a:ext uri="{FF2B5EF4-FFF2-40B4-BE49-F238E27FC236}">
                <a16:creationId xmlns:a16="http://schemas.microsoft.com/office/drawing/2014/main" id="{C0A026B5-2A26-884F-A4A1-7B5888D00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920" y="752007"/>
            <a:ext cx="10163198" cy="1291306"/>
          </a:xfrm>
          <a:custGeom>
            <a:avLst/>
            <a:gdLst/>
            <a:ahLst/>
            <a:cxnLst/>
            <a:rect l="l" t="t" r="r" b="b"/>
            <a:pathLst>
              <a:path w="25803" h="4200" extrusionOk="0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4194"/>
                </a:lnTo>
                <a:cubicBezTo>
                  <a:pt x="0" y="4196"/>
                  <a:pt x="2" y="4199"/>
                  <a:pt x="4" y="4199"/>
                </a:cubicBezTo>
                <a:lnTo>
                  <a:pt x="25797" y="4199"/>
                </a:lnTo>
                <a:cubicBezTo>
                  <a:pt x="25799" y="4199"/>
                  <a:pt x="25802" y="4196"/>
                  <a:pt x="25802" y="4194"/>
                </a:cubicBezTo>
                <a:lnTo>
                  <a:pt x="25802" y="4"/>
                </a:lnTo>
                <a:cubicBezTo>
                  <a:pt x="25802" y="2"/>
                  <a:pt x="25799" y="0"/>
                  <a:pt x="25797" y="0"/>
                </a:cubicBezTo>
                <a:lnTo>
                  <a:pt x="4" y="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ctr" rtl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400" cap="none" dirty="0">
                <a:latin typeface="+mn-lt"/>
                <a:ea typeface="Times New Roman"/>
                <a:cs typeface="Times New Roman"/>
                <a:sym typeface="Trebuchet MS"/>
              </a:rPr>
              <a:t>TRABAJADOR AUTONOMO DEPENDIENTE</a:t>
            </a:r>
            <a:endParaRPr sz="3400" b="0" i="0" u="none" strike="noStrike" cap="none" dirty="0">
              <a:latin typeface="+mn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Google Shape;144;p2">
            <a:extLst>
              <a:ext uri="{FF2B5EF4-FFF2-40B4-BE49-F238E27FC236}">
                <a16:creationId xmlns:a16="http://schemas.microsoft.com/office/drawing/2014/main" id="{E433C3B3-DE11-C94A-8BAB-64639856E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4" y="2396569"/>
            <a:ext cx="10364452" cy="1032431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/>
            <a:r>
              <a:rPr lang="es-ES" b="1" dirty="0"/>
              <a:t>¿que es un trabajador autónomo dependiente?</a:t>
            </a:r>
          </a:p>
          <a:p>
            <a:pPr marL="0" lvl="0" indent="0">
              <a:buNone/>
            </a:pPr>
            <a:endParaRPr lang="es-ES" b="1" dirty="0"/>
          </a:p>
          <a:p>
            <a:pPr lvl="0" algn="just"/>
            <a:r>
              <a:rPr lang="es-ES" dirty="0"/>
              <a:t>Es el trabajador autónomo que realiza su actividad económica o profesional para UN SOLO cliente o EMPRESA del que percibe al menos el 75% de sus ingresos.</a:t>
            </a:r>
          </a:p>
          <a:p>
            <a:pPr lvl="0" algn="just"/>
            <a:r>
              <a:rPr lang="es-ES" dirty="0"/>
              <a:t>No pueden ser Trabajador Autónomo dependiente, los titulares de locales o establecimientos comerciales e industrias y de oficinas y despachos abiertos al público.</a:t>
            </a:r>
          </a:p>
          <a:p>
            <a:pPr lvl="0"/>
            <a:endParaRPr lang="es-ES" dirty="0"/>
          </a:p>
          <a:p>
            <a:pPr marL="0" indent="0" algn="r">
              <a:lnSpc>
                <a:spcPct val="104000"/>
              </a:lnSpc>
              <a:spcBef>
                <a:spcPts val="0"/>
              </a:spcBef>
              <a:buNone/>
            </a:pPr>
            <a:endParaRPr lang="es-ES" sz="2400" cap="none" dirty="0">
              <a:solidFill>
                <a:srgbClr val="FFFFFF"/>
              </a:solidFill>
              <a:cs typeface="Times New Roman"/>
              <a:sym typeface="Times New Roman"/>
            </a:endParaRPr>
          </a:p>
          <a:p>
            <a:pPr marL="0" marR="0" lvl="0" indent="0" algn="r" rtl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dirty="0">
              <a:solidFill>
                <a:srgbClr val="FFFFFF"/>
              </a:solidFill>
              <a:ea typeface="Times New Roman"/>
              <a:cs typeface="Times New Roman"/>
              <a:sym typeface="Times New Roman"/>
            </a:endParaRPr>
          </a:p>
          <a:p>
            <a:pPr marL="0" lvl="0" indent="0">
              <a:lnSpc>
                <a:spcPct val="104000"/>
              </a:lnSpc>
              <a:spcBef>
                <a:spcPts val="2898"/>
              </a:spcBef>
              <a:buClr>
                <a:srgbClr val="333333"/>
              </a:buClr>
              <a:buSzPts val="2200"/>
              <a:buNone/>
            </a:pPr>
            <a:r>
              <a:rPr lang="es-ES" sz="1800" b="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	</a:t>
            </a:r>
            <a:endParaRPr sz="1800" b="0" i="0" u="none" strike="noStrike" cap="none" dirty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600B3BBD-7137-984C-BD82-A89185906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6</a:t>
            </a:fld>
            <a:endParaRPr lang="es-E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F3ABEA8-1C58-6949-8292-1EB854ED1E5D}"/>
              </a:ext>
            </a:extLst>
          </p:cNvPr>
          <p:cNvPicPr/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528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43;p2">
            <a:extLst>
              <a:ext uri="{FF2B5EF4-FFF2-40B4-BE49-F238E27FC236}">
                <a16:creationId xmlns:a16="http://schemas.microsoft.com/office/drawing/2014/main" id="{C0A026B5-2A26-884F-A4A1-7B5888D00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920" y="752007"/>
            <a:ext cx="10163198" cy="1291306"/>
          </a:xfrm>
          <a:custGeom>
            <a:avLst/>
            <a:gdLst/>
            <a:ahLst/>
            <a:cxnLst/>
            <a:rect l="l" t="t" r="r" b="b"/>
            <a:pathLst>
              <a:path w="25803" h="4200" extrusionOk="0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4194"/>
                </a:lnTo>
                <a:cubicBezTo>
                  <a:pt x="0" y="4196"/>
                  <a:pt x="2" y="4199"/>
                  <a:pt x="4" y="4199"/>
                </a:cubicBezTo>
                <a:lnTo>
                  <a:pt x="25797" y="4199"/>
                </a:lnTo>
                <a:cubicBezTo>
                  <a:pt x="25799" y="4199"/>
                  <a:pt x="25802" y="4196"/>
                  <a:pt x="25802" y="4194"/>
                </a:cubicBezTo>
                <a:lnTo>
                  <a:pt x="25802" y="4"/>
                </a:lnTo>
                <a:cubicBezTo>
                  <a:pt x="25802" y="2"/>
                  <a:pt x="25799" y="0"/>
                  <a:pt x="25797" y="0"/>
                </a:cubicBezTo>
                <a:lnTo>
                  <a:pt x="4" y="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ctr" rtl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400" cap="none" dirty="0">
                <a:latin typeface="+mn-lt"/>
                <a:ea typeface="Times New Roman"/>
                <a:cs typeface="Times New Roman"/>
                <a:sym typeface="Trebuchet MS"/>
              </a:rPr>
              <a:t>TRABAJADOR AUTONOMO DEPENDIENTE</a:t>
            </a:r>
            <a:endParaRPr sz="3400" b="0" i="0" u="none" strike="noStrike" cap="none" dirty="0">
              <a:latin typeface="+mn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Google Shape;144;p2">
            <a:extLst>
              <a:ext uri="{FF2B5EF4-FFF2-40B4-BE49-F238E27FC236}">
                <a16:creationId xmlns:a16="http://schemas.microsoft.com/office/drawing/2014/main" id="{E433C3B3-DE11-C94A-8BAB-64639856E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4" y="2073682"/>
            <a:ext cx="10364452" cy="1032431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/>
            <a:r>
              <a:rPr lang="es-ES" b="1" dirty="0"/>
              <a:t>REQUISITOS DE un trabajador autónomo dependiente </a:t>
            </a:r>
            <a:r>
              <a:rPr lang="es-ES" b="1" u="sng" dirty="0"/>
              <a:t>PARTE 1</a:t>
            </a:r>
          </a:p>
          <a:p>
            <a:pPr marL="0" lvl="0" indent="0">
              <a:buNone/>
            </a:pPr>
            <a:endParaRPr lang="es-ES" b="1" dirty="0"/>
          </a:p>
          <a:p>
            <a:pPr lvl="0" algn="just"/>
            <a:r>
              <a:rPr lang="es-ES" b="1" dirty="0"/>
              <a:t>REQUISITOS; </a:t>
            </a:r>
            <a:r>
              <a:rPr lang="es-ES" dirty="0"/>
              <a:t>No tener trabajadores a su cargo Y Contar con una infraestructura productiva propia.</a:t>
            </a:r>
          </a:p>
          <a:p>
            <a:pPr lvl="0" algn="just"/>
            <a:r>
              <a:rPr lang="es-ES" b="1" dirty="0"/>
              <a:t>DERECHOS</a:t>
            </a:r>
            <a:r>
              <a:rPr lang="es-ES" dirty="0"/>
              <a:t>; Percibir una contraprestación económica en función de la actividad. Realizar su trabajo con autonomía PROPIA y de manera diferenciada al resto de  trabajadores, a pesar de las directrices de su cliente.</a:t>
            </a:r>
          </a:p>
          <a:p>
            <a:pPr lvl="0" algn="just"/>
            <a:r>
              <a:rPr lang="es-ES" dirty="0"/>
              <a:t>Los trabajadores Autónomo dependientes, tienen derecho a OBTENER un contrato de autónomo dependiente por escrito y a su registro.</a:t>
            </a:r>
          </a:p>
          <a:p>
            <a:pPr lvl="0" algn="just"/>
            <a:r>
              <a:rPr lang="es-ES" dirty="0"/>
              <a:t>A un descanso anual de al menos 18 días hábiles.</a:t>
            </a:r>
          </a:p>
          <a:p>
            <a:pPr lvl="0"/>
            <a:endParaRPr lang="es-ES" dirty="0"/>
          </a:p>
          <a:p>
            <a:pPr marL="0" indent="0" algn="r">
              <a:lnSpc>
                <a:spcPct val="104000"/>
              </a:lnSpc>
              <a:spcBef>
                <a:spcPts val="0"/>
              </a:spcBef>
              <a:buNone/>
            </a:pPr>
            <a:endParaRPr lang="es-ES" sz="2400" cap="none" dirty="0">
              <a:solidFill>
                <a:srgbClr val="FFFFFF"/>
              </a:solidFill>
              <a:cs typeface="Times New Roman"/>
              <a:sym typeface="Times New Roman"/>
            </a:endParaRPr>
          </a:p>
          <a:p>
            <a:pPr marL="0" marR="0" lvl="0" indent="0" algn="r" rtl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dirty="0">
              <a:solidFill>
                <a:srgbClr val="FFFFFF"/>
              </a:solidFill>
              <a:ea typeface="Times New Roman"/>
              <a:cs typeface="Times New Roman"/>
              <a:sym typeface="Times New Roman"/>
            </a:endParaRPr>
          </a:p>
          <a:p>
            <a:pPr marL="0" lvl="0" indent="0">
              <a:lnSpc>
                <a:spcPct val="104000"/>
              </a:lnSpc>
              <a:spcBef>
                <a:spcPts val="2898"/>
              </a:spcBef>
              <a:buClr>
                <a:srgbClr val="333333"/>
              </a:buClr>
              <a:buSzPts val="2200"/>
              <a:buNone/>
            </a:pPr>
            <a:r>
              <a:rPr lang="es-ES" sz="1800" b="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	</a:t>
            </a:r>
            <a:endParaRPr sz="1800" b="0" i="0" u="none" strike="noStrike" cap="none" dirty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600B3BBD-7137-984C-BD82-A89185906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7</a:t>
            </a:fld>
            <a:endParaRPr lang="es-E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F3ABEA8-1C58-6949-8292-1EB854ED1E5D}"/>
              </a:ext>
            </a:extLst>
          </p:cNvPr>
          <p:cNvPicPr/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513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43;p2">
            <a:extLst>
              <a:ext uri="{FF2B5EF4-FFF2-40B4-BE49-F238E27FC236}">
                <a16:creationId xmlns:a16="http://schemas.microsoft.com/office/drawing/2014/main" id="{C0A026B5-2A26-884F-A4A1-7B5888D00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920" y="752007"/>
            <a:ext cx="10163198" cy="1291306"/>
          </a:xfrm>
          <a:custGeom>
            <a:avLst/>
            <a:gdLst/>
            <a:ahLst/>
            <a:cxnLst/>
            <a:rect l="l" t="t" r="r" b="b"/>
            <a:pathLst>
              <a:path w="25803" h="4200" extrusionOk="0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4194"/>
                </a:lnTo>
                <a:cubicBezTo>
                  <a:pt x="0" y="4196"/>
                  <a:pt x="2" y="4199"/>
                  <a:pt x="4" y="4199"/>
                </a:cubicBezTo>
                <a:lnTo>
                  <a:pt x="25797" y="4199"/>
                </a:lnTo>
                <a:cubicBezTo>
                  <a:pt x="25799" y="4199"/>
                  <a:pt x="25802" y="4196"/>
                  <a:pt x="25802" y="4194"/>
                </a:cubicBezTo>
                <a:lnTo>
                  <a:pt x="25802" y="4"/>
                </a:lnTo>
                <a:cubicBezTo>
                  <a:pt x="25802" y="2"/>
                  <a:pt x="25799" y="0"/>
                  <a:pt x="25797" y="0"/>
                </a:cubicBezTo>
                <a:lnTo>
                  <a:pt x="4" y="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ctr" rtl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400" cap="none" dirty="0">
                <a:latin typeface="+mn-lt"/>
                <a:ea typeface="Times New Roman"/>
                <a:cs typeface="Times New Roman"/>
                <a:sym typeface="Trebuchet MS"/>
              </a:rPr>
              <a:t>TRABAJADOR AUTONOMO DEPENDIENTE</a:t>
            </a:r>
            <a:endParaRPr sz="3400" b="0" i="0" u="none" strike="noStrike" cap="none" dirty="0">
              <a:latin typeface="+mn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Google Shape;144;p2">
            <a:extLst>
              <a:ext uri="{FF2B5EF4-FFF2-40B4-BE49-F238E27FC236}">
                <a16:creationId xmlns:a16="http://schemas.microsoft.com/office/drawing/2014/main" id="{E433C3B3-DE11-C94A-8BAB-64639856E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4" y="1899879"/>
            <a:ext cx="10364452" cy="1032431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/>
            <a:r>
              <a:rPr lang="es-ES" b="1" dirty="0"/>
              <a:t>REQUISITOS DE un trabajador autónomo dependiente </a:t>
            </a:r>
            <a:r>
              <a:rPr lang="es-ES" b="1" u="sng" dirty="0"/>
              <a:t>PARTE 2</a:t>
            </a:r>
          </a:p>
          <a:p>
            <a:pPr marL="0" lvl="0" indent="0">
              <a:buNone/>
            </a:pPr>
            <a:endParaRPr lang="es-ES" b="1" dirty="0"/>
          </a:p>
          <a:p>
            <a:pPr lvl="0" algn="just"/>
            <a:r>
              <a:rPr lang="es-ES" dirty="0"/>
              <a:t>A indemnización por los daños producidos, si se incumple el contrato de forma injustificada. De igual forma si el autónomo desiste del trabajo sin mediar preaviso, el cliente tiene derecho a indemnización, si perturba u ocasiona un perjuicio en su actividad.</a:t>
            </a:r>
          </a:p>
          <a:p>
            <a:pPr lvl="0" algn="just"/>
            <a:r>
              <a:rPr lang="es-ES" dirty="0"/>
              <a:t>El trabajador Autónomo dependiente puede pactar con su cliente o empresa facturar mensualmente o trimestralmente.</a:t>
            </a:r>
          </a:p>
          <a:p>
            <a:pPr lvl="0" algn="just"/>
            <a:r>
              <a:rPr lang="es-ES" dirty="0"/>
              <a:t>También tiene la obligación de repercutir el I.V.A. y facturar como el resto de los autónomos.</a:t>
            </a:r>
          </a:p>
          <a:p>
            <a:pPr lvl="0"/>
            <a:endParaRPr lang="es-ES" dirty="0"/>
          </a:p>
          <a:p>
            <a:pPr marL="0" indent="0" algn="r">
              <a:lnSpc>
                <a:spcPct val="104000"/>
              </a:lnSpc>
              <a:spcBef>
                <a:spcPts val="0"/>
              </a:spcBef>
              <a:buNone/>
            </a:pPr>
            <a:endParaRPr lang="es-ES" sz="2400" cap="none" dirty="0">
              <a:solidFill>
                <a:srgbClr val="FFFFFF"/>
              </a:solidFill>
              <a:cs typeface="Times New Roman"/>
              <a:sym typeface="Times New Roman"/>
            </a:endParaRPr>
          </a:p>
          <a:p>
            <a:pPr marL="0" marR="0" lvl="0" indent="0" algn="r" rtl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dirty="0">
              <a:solidFill>
                <a:srgbClr val="FFFFFF"/>
              </a:solidFill>
              <a:ea typeface="Times New Roman"/>
              <a:cs typeface="Times New Roman"/>
              <a:sym typeface="Times New Roman"/>
            </a:endParaRPr>
          </a:p>
          <a:p>
            <a:pPr marL="0" lvl="0" indent="0">
              <a:lnSpc>
                <a:spcPct val="104000"/>
              </a:lnSpc>
              <a:spcBef>
                <a:spcPts val="2898"/>
              </a:spcBef>
              <a:buClr>
                <a:srgbClr val="333333"/>
              </a:buClr>
              <a:buSzPts val="2200"/>
              <a:buNone/>
            </a:pPr>
            <a:r>
              <a:rPr lang="es-ES" sz="1800" b="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	</a:t>
            </a:r>
            <a:endParaRPr sz="1800" b="0" i="0" u="none" strike="noStrike" cap="none" dirty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600B3BBD-7137-984C-BD82-A89185906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8</a:t>
            </a:fld>
            <a:endParaRPr lang="es-E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F3ABEA8-1C58-6949-8292-1EB854ED1E5D}"/>
              </a:ext>
            </a:extLst>
          </p:cNvPr>
          <p:cNvPicPr/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14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53;p3">
            <a:extLst>
              <a:ext uri="{FF2B5EF4-FFF2-40B4-BE49-F238E27FC236}">
                <a16:creationId xmlns:a16="http://schemas.microsoft.com/office/drawing/2014/main" id="{EAA3A1FA-F9A2-C44A-8C4E-5FD0AD48F86C}"/>
              </a:ext>
            </a:extLst>
          </p:cNvPr>
          <p:cNvSpPr/>
          <p:nvPr/>
        </p:nvSpPr>
        <p:spPr>
          <a:xfrm>
            <a:off x="981840" y="550354"/>
            <a:ext cx="9288360" cy="1511280"/>
          </a:xfrm>
          <a:custGeom>
            <a:avLst/>
            <a:gdLst/>
            <a:ahLst/>
            <a:cxnLst/>
            <a:rect l="l" t="t" r="r" b="b"/>
            <a:pathLst>
              <a:path w="25803" h="4200" extrusionOk="0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4194"/>
                </a:lnTo>
                <a:cubicBezTo>
                  <a:pt x="0" y="4196"/>
                  <a:pt x="2" y="4199"/>
                  <a:pt x="4" y="4199"/>
                </a:cubicBezTo>
                <a:lnTo>
                  <a:pt x="25797" y="4199"/>
                </a:lnTo>
                <a:cubicBezTo>
                  <a:pt x="25799" y="4199"/>
                  <a:pt x="25802" y="4196"/>
                  <a:pt x="25802" y="4194"/>
                </a:cubicBezTo>
                <a:lnTo>
                  <a:pt x="25802" y="4"/>
                </a:lnTo>
                <a:cubicBezTo>
                  <a:pt x="25802" y="2"/>
                  <a:pt x="25799" y="0"/>
                  <a:pt x="25797" y="0"/>
                </a:cubicBezTo>
                <a:lnTo>
                  <a:pt x="4" y="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ctr" rtl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400" b="0" i="0" u="none" strike="noStrike" cap="none" dirty="0">
                <a:ea typeface="Trebuchet MS"/>
                <a:cs typeface="Trebuchet MS"/>
                <a:sym typeface="Trebuchet MS"/>
              </a:rPr>
              <a:t>ADMINISTRACIONES PUBLICAS RELACIONADAS </a:t>
            </a:r>
          </a:p>
          <a:p>
            <a:pPr marL="0" marR="0" lvl="0" indent="0" algn="ctr" rtl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400" b="0" i="0" u="none" strike="noStrike" cap="none" dirty="0">
                <a:ea typeface="Trebuchet MS"/>
                <a:cs typeface="Trebuchet MS"/>
                <a:sym typeface="Trebuchet MS"/>
              </a:rPr>
              <a:t>CON EL AUTONOMO</a:t>
            </a:r>
            <a:endParaRPr sz="3400" b="0" i="0" u="none" strike="noStrike" cap="none" dirty="0"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Google Shape;154;p3">
            <a:extLst>
              <a:ext uri="{FF2B5EF4-FFF2-40B4-BE49-F238E27FC236}">
                <a16:creationId xmlns:a16="http://schemas.microsoft.com/office/drawing/2014/main" id="{567B590F-C5C7-8F4E-A1A8-BF339E0A8409}"/>
              </a:ext>
            </a:extLst>
          </p:cNvPr>
          <p:cNvSpPr/>
          <p:nvPr/>
        </p:nvSpPr>
        <p:spPr>
          <a:xfrm>
            <a:off x="1539692" y="1719979"/>
            <a:ext cx="9356426" cy="434585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dirty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-139700" algn="l" rtl="0">
              <a:lnSpc>
                <a:spcPct val="104000"/>
              </a:lnSpc>
              <a:spcBef>
                <a:spcPts val="2036"/>
              </a:spcBef>
              <a:spcAft>
                <a:spcPts val="0"/>
              </a:spcAft>
              <a:buClr>
                <a:srgbClr val="333333"/>
              </a:buClr>
              <a:buSzPts val="2200"/>
              <a:buFont typeface="Trebuchet MS"/>
              <a:buChar char="•"/>
            </a:pPr>
            <a:r>
              <a:rPr lang="es-ES" sz="2000" b="0" i="0" u="none" strike="noStrike" cap="none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Trebuchet MS"/>
              </a:rPr>
              <a:t> Agencia Tributaria – </a:t>
            </a:r>
            <a:r>
              <a:rPr lang="es-ES" sz="2000" b="0" i="0" u="sng" strike="noStrike" cap="none" dirty="0">
                <a:solidFill>
                  <a:srgbClr val="CCCC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Trebuchet MS"/>
                <a:hlinkClick r:id="rId2"/>
              </a:rPr>
              <a:t>www.aeat.es</a:t>
            </a:r>
            <a:r>
              <a:rPr lang="es-ES" sz="2000" b="0" i="0" u="none" strike="noStrike" cap="none" dirty="0">
                <a:solidFill>
                  <a:srgbClr val="00B0F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Trebuchet MS"/>
              </a:rPr>
              <a:t> </a:t>
            </a:r>
            <a:r>
              <a:rPr lang="es-ES" sz="2000" b="0" i="0" u="none" strike="noStrike" cap="none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Trebuchet MS"/>
              </a:rPr>
              <a:t>“Agencia Estatal de Administración Tributaria” </a:t>
            </a:r>
            <a:endParaRPr sz="2000" b="0" i="0" u="none" strike="noStrike" cap="none" dirty="0">
              <a:solidFill>
                <a:srgbClr val="FFFFF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Times New Roman"/>
            </a:endParaRPr>
          </a:p>
          <a:p>
            <a:pPr marL="0" marR="0" lvl="0" indent="-139700" algn="l" rtl="0">
              <a:lnSpc>
                <a:spcPct val="104000"/>
              </a:lnSpc>
              <a:spcBef>
                <a:spcPts val="2898"/>
              </a:spcBef>
              <a:spcAft>
                <a:spcPts val="0"/>
              </a:spcAft>
              <a:buClr>
                <a:srgbClr val="333333"/>
              </a:buClr>
              <a:buSzPts val="2200"/>
              <a:buFont typeface="Trebuchet MS"/>
              <a:buChar char="•"/>
            </a:pPr>
            <a:r>
              <a:rPr lang="es-ES" sz="2000" b="0" i="0" u="none" strike="noStrike" cap="none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Trebuchet MS"/>
              </a:rPr>
              <a:t>Tesorería General de la Seguridad Social – </a:t>
            </a:r>
            <a:r>
              <a:rPr lang="es-ES" sz="2000" b="0" i="0" u="none" strike="noStrike" cap="none" dirty="0">
                <a:solidFill>
                  <a:srgbClr val="00B0F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Trebuchet MS"/>
              </a:rPr>
              <a:t>www.seg-social.es</a:t>
            </a:r>
            <a:endParaRPr sz="2000" b="0" i="0" u="none" strike="noStrike" cap="none" dirty="0">
              <a:solidFill>
                <a:srgbClr val="FFFFF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Times New Roman"/>
            </a:endParaRPr>
          </a:p>
          <a:p>
            <a:pPr marL="0" marR="0" lvl="0" indent="-139700" algn="l" rtl="0">
              <a:lnSpc>
                <a:spcPct val="104000"/>
              </a:lnSpc>
              <a:spcBef>
                <a:spcPts val="2898"/>
              </a:spcBef>
              <a:spcAft>
                <a:spcPts val="0"/>
              </a:spcAft>
              <a:buClr>
                <a:srgbClr val="333333"/>
              </a:buClr>
              <a:buSzPts val="2200"/>
              <a:buFont typeface="Trebuchet MS"/>
              <a:buChar char="•"/>
            </a:pPr>
            <a:r>
              <a:rPr lang="es-ES" sz="2000" b="0" i="0" u="none" strike="noStrike" cap="none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Trebuchet MS"/>
              </a:rPr>
              <a:t>Agencia Estatal de Protección de datos  - </a:t>
            </a:r>
            <a:r>
              <a:rPr lang="es-ES" sz="2000" b="0" i="0" u="none" strike="noStrike" cap="none" dirty="0">
                <a:solidFill>
                  <a:srgbClr val="00B0F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Trebuchet MS"/>
              </a:rPr>
              <a:t>www.agpd.es</a:t>
            </a:r>
            <a:endParaRPr sz="2000" b="0" i="0" u="none" strike="noStrike" cap="none" dirty="0">
              <a:solidFill>
                <a:srgbClr val="FFFFF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Times New Roman"/>
            </a:endParaRPr>
          </a:p>
          <a:p>
            <a:pPr marL="0" marR="0" lvl="0" indent="-139700" algn="l" rtl="0">
              <a:lnSpc>
                <a:spcPct val="104000"/>
              </a:lnSpc>
              <a:spcBef>
                <a:spcPts val="2898"/>
              </a:spcBef>
              <a:spcAft>
                <a:spcPts val="0"/>
              </a:spcAft>
              <a:buClr>
                <a:srgbClr val="333333"/>
              </a:buClr>
              <a:buSzPts val="2200"/>
              <a:buFont typeface="Trebuchet MS"/>
              <a:buChar char="•"/>
            </a:pPr>
            <a:r>
              <a:rPr lang="es-ES" sz="2000" b="0" i="0" u="none" strike="noStrike" cap="none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Trebuchet MS"/>
              </a:rPr>
              <a:t>Oficina Española de Patentes y Marcas – </a:t>
            </a:r>
            <a:r>
              <a:rPr lang="es-ES" sz="2000" b="0" i="0" u="none" strike="noStrike" cap="none" dirty="0">
                <a:solidFill>
                  <a:srgbClr val="00B0F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Trebuchet MS"/>
              </a:rPr>
              <a:t>www.oepm.es</a:t>
            </a:r>
            <a:endParaRPr sz="2000" b="0" i="0" u="none" strike="noStrike" cap="none" dirty="0">
              <a:solidFill>
                <a:srgbClr val="FFFFF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Times New Roman"/>
            </a:endParaRPr>
          </a:p>
          <a:p>
            <a:pPr marL="0" marR="0" lvl="0" indent="-139700" algn="l" rtl="0">
              <a:lnSpc>
                <a:spcPct val="104000"/>
              </a:lnSpc>
              <a:spcBef>
                <a:spcPts val="2898"/>
              </a:spcBef>
              <a:spcAft>
                <a:spcPts val="0"/>
              </a:spcAft>
              <a:buClr>
                <a:srgbClr val="333333"/>
              </a:buClr>
              <a:buSzPts val="2200"/>
              <a:buFont typeface="Trebuchet MS"/>
              <a:buChar char="•"/>
            </a:pPr>
            <a:r>
              <a:rPr lang="es-ES" sz="2000" b="0" i="0" u="none" strike="noStrike" cap="none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Trebuchet MS"/>
              </a:rPr>
              <a:t> </a:t>
            </a:r>
            <a:r>
              <a:rPr lang="es-ES" sz="2000" b="0" i="0" u="none" strike="noStrike" cap="none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Trebuchet MS"/>
              </a:rPr>
              <a:t>El certificado digital:  </a:t>
            </a:r>
            <a:r>
              <a:rPr lang="es-ES" sz="2000" b="0" i="0" u="none" strike="noStrike" cap="none" dirty="0">
                <a:solidFill>
                  <a:srgbClr val="00B0F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Trebuchet MS"/>
              </a:rPr>
              <a:t>www.cert.fnmt.es</a:t>
            </a:r>
            <a:r>
              <a:rPr lang="es-ES" sz="2000" b="0" i="0" u="none" strike="noStrike" cap="none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Trebuchet MS"/>
              </a:rPr>
              <a:t>	</a:t>
            </a:r>
            <a:endParaRPr sz="2000" b="0" i="0" u="none" strike="noStrike" cap="none" dirty="0">
              <a:solidFill>
                <a:srgbClr val="FFFFF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Times New Roman"/>
            </a:endParaRPr>
          </a:p>
          <a:p>
            <a:pPr marL="0" marR="0" lvl="0" indent="-139700" algn="l" rtl="0">
              <a:lnSpc>
                <a:spcPct val="104000"/>
              </a:lnSpc>
              <a:spcBef>
                <a:spcPts val="2898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Trebuchet MS"/>
              <a:buChar char="•"/>
            </a:pPr>
            <a:r>
              <a:rPr lang="es-ES" sz="2000" b="0" i="0" u="none" strike="noStrike" cap="none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Trebuchet MS"/>
              </a:rPr>
              <a:t>Los navegadores - </a:t>
            </a:r>
            <a:r>
              <a:rPr lang="es-ES" sz="2000" b="0" i="0" u="sng" strike="noStrike" cap="none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Trebuchet MS"/>
              </a:rPr>
              <a:t>Internet Explorer</a:t>
            </a:r>
            <a:r>
              <a:rPr lang="es-ES" sz="2000" b="0" i="0" u="none" strike="noStrike" cap="none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Trebuchet MS"/>
              </a:rPr>
              <a:t>, Chrome, </a:t>
            </a:r>
            <a:r>
              <a:rPr lang="es-ES" sz="2000" b="0" i="0" u="sng" strike="noStrike" cap="none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Trebuchet MS"/>
              </a:rPr>
              <a:t>Safari</a:t>
            </a:r>
            <a:r>
              <a:rPr lang="es-ES" sz="2000" b="0" i="0" u="none" strike="noStrike" cap="none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Trebuchet MS"/>
              </a:rPr>
              <a:t>, etc.</a:t>
            </a:r>
            <a:endParaRPr sz="2000" b="0" i="0" u="none" strike="noStrike" cap="none" dirty="0">
              <a:solidFill>
                <a:srgbClr val="FFFFF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Times New Roman"/>
            </a:endParaRPr>
          </a:p>
          <a:p>
            <a:pPr marL="0" marR="0" lvl="0" indent="0" algn="l" rtl="0">
              <a:lnSpc>
                <a:spcPct val="104000"/>
              </a:lnSpc>
              <a:spcBef>
                <a:spcPts val="2898"/>
              </a:spcBef>
              <a:spcAft>
                <a:spcPts val="0"/>
              </a:spcAft>
              <a:buSzPts val="2200"/>
              <a:buFont typeface="Arial"/>
              <a:buNone/>
            </a:pPr>
            <a:endParaRPr sz="2200" b="0" i="0" u="none" strike="noStrike" cap="none" dirty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971EF72A-51FE-154D-BEBA-8DBFE9B49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9</a:t>
            </a:fld>
            <a:endParaRPr lang="es-E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0B0B3D5E-534E-8044-9964-90DFBD57497F}"/>
              </a:ext>
            </a:extLst>
          </p:cNvPr>
          <p:cNvPicPr/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931523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{E72D5627-B019-FC45-B94F-32DAC6F09C7C}tf10001073</Template>
  <TotalTime>979</TotalTime>
  <Words>3378</Words>
  <Application>Microsoft Macintosh PowerPoint</Application>
  <PresentationFormat>Panorámica</PresentationFormat>
  <Paragraphs>367</Paragraphs>
  <Slides>35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44" baseType="lpstr">
      <vt:lpstr>Arial</vt:lpstr>
      <vt:lpstr>Calibri</vt:lpstr>
      <vt:lpstr>Courier New</vt:lpstr>
      <vt:lpstr>Helvetica Neue</vt:lpstr>
      <vt:lpstr>Symbol</vt:lpstr>
      <vt:lpstr>Times New Roman</vt:lpstr>
      <vt:lpstr>Trebuchet MS</vt:lpstr>
      <vt:lpstr>Tw Cen MT</vt:lpstr>
      <vt:lpstr>Gota</vt:lpstr>
      <vt:lpstr>Presentación de PowerPoint</vt:lpstr>
      <vt:lpstr>ELIGE LA FORMA JURIDICA ADECUADA ¿QUIZÁ AUTONOMOS?</vt:lpstr>
      <vt:lpstr>ELIGE LA FORMA JURIDICA ADECUADA ¿COMUNIDAD DE BIENES? SOLO AUTONOMOS</vt:lpstr>
      <vt:lpstr>AYUDAS AL TRABAJADOR AUTONOMO</vt:lpstr>
      <vt:lpstr>AYUDAS AL TRABAJADOR AUTONOMO</vt:lpstr>
      <vt:lpstr>TRABAJADOR AUTONOMO DEPENDIENTE</vt:lpstr>
      <vt:lpstr>TRABAJADOR AUTONOMO DEPENDIENTE</vt:lpstr>
      <vt:lpstr>TRABAJADOR AUTONOMO DEPENDIENTE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Formas Jurídicas. 1 AUTONOMO</vt:lpstr>
      <vt:lpstr>Formas Jurídicas. 2</vt:lpstr>
      <vt:lpstr>Formas Jurídicas. 3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EMPRENDEDOR</dc:title>
  <dc:creator>Usuario de Microsoft Office</dc:creator>
  <cp:lastModifiedBy>Juan Francisco VELASCO MORENO</cp:lastModifiedBy>
  <cp:revision>49</cp:revision>
  <dcterms:created xsi:type="dcterms:W3CDTF">2020-06-09T18:19:44Z</dcterms:created>
  <dcterms:modified xsi:type="dcterms:W3CDTF">2022-08-29T18:33:04Z</dcterms:modified>
</cp:coreProperties>
</file>