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86" r:id="rId1"/>
  </p:sldMasterIdLst>
  <p:notesMasterIdLst>
    <p:notesMasterId r:id="rId19"/>
  </p:notesMasterIdLst>
  <p:sldIdLst>
    <p:sldId id="256" r:id="rId2"/>
    <p:sldId id="316" r:id="rId3"/>
    <p:sldId id="317" r:id="rId4"/>
    <p:sldId id="318" r:id="rId5"/>
    <p:sldId id="320" r:id="rId6"/>
    <p:sldId id="331" r:id="rId7"/>
    <p:sldId id="332" r:id="rId8"/>
    <p:sldId id="333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24"/>
    <p:restoredTop sz="96405"/>
  </p:normalViewPr>
  <p:slideViewPr>
    <p:cSldViewPr snapToGrid="0" snapToObjects="1">
      <p:cViewPr varScale="1">
        <p:scale>
          <a:sx n="92" d="100"/>
          <a:sy n="92" d="100"/>
        </p:scale>
        <p:origin x="184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Francisco VELASCO MORENO" userId="9316fdf8-8e65-4147-94f2-566af9432a82" providerId="ADAL" clId="{29919472-737F-6A4A-B4C2-5F52EB9896B1}"/>
    <pc:docChg chg="modSld">
      <pc:chgData name="Juan Francisco VELASCO MORENO" userId="9316fdf8-8e65-4147-94f2-566af9432a82" providerId="ADAL" clId="{29919472-737F-6A4A-B4C2-5F52EB9896B1}" dt="2020-08-13T09:24:54.270" v="19" actId="1076"/>
      <pc:docMkLst>
        <pc:docMk/>
      </pc:docMkLst>
      <pc:sldChg chg="addSp modSp mod">
        <pc:chgData name="Juan Francisco VELASCO MORENO" userId="9316fdf8-8e65-4147-94f2-566af9432a82" providerId="ADAL" clId="{29919472-737F-6A4A-B4C2-5F52EB9896B1}" dt="2020-08-13T09:24:54.270" v="19" actId="1076"/>
        <pc:sldMkLst>
          <pc:docMk/>
          <pc:sldMk cId="1908799994" sldId="256"/>
        </pc:sldMkLst>
        <pc:spChg chg="add mod">
          <ac:chgData name="Juan Francisco VELASCO MORENO" userId="9316fdf8-8e65-4147-94f2-566af9432a82" providerId="ADAL" clId="{29919472-737F-6A4A-B4C2-5F52EB9896B1}" dt="2020-08-13T09:24:54.270" v="19" actId="1076"/>
          <ac:spMkLst>
            <pc:docMk/>
            <pc:sldMk cId="1908799994" sldId="256"/>
            <ac:spMk id="2" creationId="{930A6F12-DE08-2D48-98B3-4678EE6625F7}"/>
          </ac:spMkLst>
        </pc:spChg>
      </pc:sldChg>
    </pc:docChg>
  </pc:docChgLst>
  <pc:docChgLst>
    <pc:chgData name="Juan Francisco VELASCO MORENO" userId="9316fdf8-8e65-4147-94f2-566af9432a82" providerId="ADAL" clId="{16D654BD-ABE4-A143-A7F7-61C503E41573}"/>
    <pc:docChg chg="modSld">
      <pc:chgData name="Juan Francisco VELASCO MORENO" userId="9316fdf8-8e65-4147-94f2-566af9432a82" providerId="ADAL" clId="{16D654BD-ABE4-A143-A7F7-61C503E41573}" dt="2022-08-23T13:46:07.221" v="16" actId="20577"/>
      <pc:docMkLst>
        <pc:docMk/>
      </pc:docMkLst>
      <pc:sldChg chg="modSp mod">
        <pc:chgData name="Juan Francisco VELASCO MORENO" userId="9316fdf8-8e65-4147-94f2-566af9432a82" providerId="ADAL" clId="{16D654BD-ABE4-A143-A7F7-61C503E41573}" dt="2022-08-23T13:44:47.570" v="7" actId="20577"/>
        <pc:sldMkLst>
          <pc:docMk/>
          <pc:sldMk cId="1908799994" sldId="256"/>
        </pc:sldMkLst>
        <pc:spChg chg="mod">
          <ac:chgData name="Juan Francisco VELASCO MORENO" userId="9316fdf8-8e65-4147-94f2-566af9432a82" providerId="ADAL" clId="{16D654BD-ABE4-A143-A7F7-61C503E41573}" dt="2022-08-23T13:44:47.570" v="7" actId="20577"/>
          <ac:spMkLst>
            <pc:docMk/>
            <pc:sldMk cId="1908799994" sldId="256"/>
            <ac:spMk id="8" creationId="{8659B5FD-E8AC-C145-B2DD-6FE0C6FF2003}"/>
          </ac:spMkLst>
        </pc:spChg>
      </pc:sldChg>
      <pc:sldChg chg="modSp mod">
        <pc:chgData name="Juan Francisco VELASCO MORENO" userId="9316fdf8-8e65-4147-94f2-566af9432a82" providerId="ADAL" clId="{16D654BD-ABE4-A143-A7F7-61C503E41573}" dt="2022-08-23T13:46:07.221" v="16" actId="20577"/>
        <pc:sldMkLst>
          <pc:docMk/>
          <pc:sldMk cId="1719326283" sldId="372"/>
        </pc:sldMkLst>
        <pc:spChg chg="mod">
          <ac:chgData name="Juan Francisco VELASCO MORENO" userId="9316fdf8-8e65-4147-94f2-566af9432a82" providerId="ADAL" clId="{16D654BD-ABE4-A143-A7F7-61C503E41573}" dt="2022-08-23T13:46:01.187" v="12" actId="20577"/>
          <ac:spMkLst>
            <pc:docMk/>
            <pc:sldMk cId="1719326283" sldId="372"/>
            <ac:spMk id="10" creationId="{DE1A9016-78BF-6F49-ADCE-49CAB84E64C5}"/>
          </ac:spMkLst>
        </pc:spChg>
        <pc:spChg chg="mod">
          <ac:chgData name="Juan Francisco VELASCO MORENO" userId="9316fdf8-8e65-4147-94f2-566af9432a82" providerId="ADAL" clId="{16D654BD-ABE4-A143-A7F7-61C503E41573}" dt="2022-08-23T13:46:07.221" v="16" actId="20577"/>
          <ac:spMkLst>
            <pc:docMk/>
            <pc:sldMk cId="1719326283" sldId="372"/>
            <ac:spMk id="11" creationId="{92BE0219-461D-2A40-A299-DCAC75213806}"/>
          </ac:spMkLst>
        </pc:spChg>
      </pc:sldChg>
    </pc:docChg>
  </pc:docChgLst>
  <pc:docChgLst>
    <pc:chgData name="Juan Francisco VELASCO MORENO" userId="9316fdf8-8e65-4147-94f2-566af9432a82" providerId="ADAL" clId="{5A700F11-9BAB-9A41-B432-7AD4D0634B06}"/>
    <pc:docChg chg="modSld">
      <pc:chgData name="Juan Francisco VELASCO MORENO" userId="9316fdf8-8e65-4147-94f2-566af9432a82" providerId="ADAL" clId="{5A700F11-9BAB-9A41-B432-7AD4D0634B06}" dt="2021-09-06T15:55:10.080" v="11" actId="20577"/>
      <pc:docMkLst>
        <pc:docMk/>
      </pc:docMkLst>
      <pc:sldChg chg="modSp mod">
        <pc:chgData name="Juan Francisco VELASCO MORENO" userId="9316fdf8-8e65-4147-94f2-566af9432a82" providerId="ADAL" clId="{5A700F11-9BAB-9A41-B432-7AD4D0634B06}" dt="2021-09-06T15:55:10.080" v="11" actId="20577"/>
        <pc:sldMkLst>
          <pc:docMk/>
          <pc:sldMk cId="1908799994" sldId="256"/>
        </pc:sldMkLst>
        <pc:spChg chg="mod">
          <ac:chgData name="Juan Francisco VELASCO MORENO" userId="9316fdf8-8e65-4147-94f2-566af9432a82" providerId="ADAL" clId="{5A700F11-9BAB-9A41-B432-7AD4D0634B06}" dt="2021-09-06T15:55:10.080" v="11" actId="20577"/>
          <ac:spMkLst>
            <pc:docMk/>
            <pc:sldMk cId="1908799994" sldId="256"/>
            <ac:spMk id="8" creationId="{8659B5FD-E8AC-C145-B2DD-6FE0C6FF2003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DB098-537B-4BCF-B8E1-90801E7232F0}" type="doc">
      <dgm:prSet loTypeId="urn:microsoft.com/office/officeart/2005/8/layout/funnel1" loCatId="process" qsTypeId="urn:microsoft.com/office/officeart/2005/8/quickstyle/simple1#1" qsCatId="simple" csTypeId="urn:microsoft.com/office/officeart/2005/8/colors/accent1_2#1" csCatId="accent1" phldr="1"/>
      <dgm:spPr/>
    </dgm:pt>
    <dgm:pt modelId="{C10BFDDC-77C1-47C3-8ECB-0CE51BD30524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200" b="1"/>
            <a:t>Procesos ágiles y flexibles</a:t>
          </a:r>
        </a:p>
      </dgm:t>
    </dgm:pt>
    <dgm:pt modelId="{FD47F101-5FF3-41B5-9C68-A18F54889265}" type="parTrans" cxnId="{F7D52FDC-59C2-4239-979E-E1D6F1143551}">
      <dgm:prSet/>
      <dgm:spPr/>
      <dgm:t>
        <a:bodyPr/>
        <a:lstStyle/>
        <a:p>
          <a:endParaRPr lang="es-ES" sz="1200"/>
        </a:p>
      </dgm:t>
    </dgm:pt>
    <dgm:pt modelId="{FC5BB31D-1E1E-417D-B787-480D05BB4BE4}" type="sibTrans" cxnId="{F7D52FDC-59C2-4239-979E-E1D6F1143551}">
      <dgm:prSet/>
      <dgm:spPr/>
      <dgm:t>
        <a:bodyPr/>
        <a:lstStyle/>
        <a:p>
          <a:endParaRPr lang="es-ES" sz="1200"/>
        </a:p>
      </dgm:t>
    </dgm:pt>
    <dgm:pt modelId="{161E5141-755C-4008-B07D-83BBE2B1A5E1}">
      <dgm:prSet phldrT="[Texto]" custT="1"/>
      <dgm:spPr/>
      <dgm:t>
        <a:bodyPr/>
        <a:lstStyle/>
        <a:p>
          <a:r>
            <a:rPr lang="es-ES" sz="1800" b="1">
              <a:solidFill>
                <a:srgbClr val="0070C0"/>
              </a:solidFill>
            </a:rPr>
            <a:t>Identificamos talento</a:t>
          </a:r>
        </a:p>
      </dgm:t>
    </dgm:pt>
    <dgm:pt modelId="{862343D1-9DA5-4A68-90CC-57462FAB8911}" type="parTrans" cxnId="{D3203C1E-4BBB-430F-941D-A3DFD5AFAC1D}">
      <dgm:prSet/>
      <dgm:spPr/>
      <dgm:t>
        <a:bodyPr/>
        <a:lstStyle/>
        <a:p>
          <a:endParaRPr lang="es-ES" sz="1200"/>
        </a:p>
      </dgm:t>
    </dgm:pt>
    <dgm:pt modelId="{9E770C58-B0F6-4BC3-8A20-8B27B04E6E3E}" type="sibTrans" cxnId="{D3203C1E-4BBB-430F-941D-A3DFD5AFAC1D}">
      <dgm:prSet/>
      <dgm:spPr/>
      <dgm:t>
        <a:bodyPr/>
        <a:lstStyle/>
        <a:p>
          <a:endParaRPr lang="es-ES" sz="1200"/>
        </a:p>
      </dgm:t>
    </dgm:pt>
    <dgm:pt modelId="{1D38C38B-4049-4FB8-B31D-8C759983B4B9}">
      <dgm:prSet phldrT="[Texto]"/>
      <dgm:spPr/>
      <dgm:t>
        <a:bodyPr/>
        <a:lstStyle/>
        <a:p>
          <a:endParaRPr lang="es-ES" dirty="0"/>
        </a:p>
      </dgm:t>
    </dgm:pt>
    <dgm:pt modelId="{6F26C6B0-7038-45A3-B8FA-2273331561B8}" type="parTrans" cxnId="{17BF4F09-9A15-4867-9589-36EA1122BBE1}">
      <dgm:prSet/>
      <dgm:spPr/>
      <dgm:t>
        <a:bodyPr/>
        <a:lstStyle/>
        <a:p>
          <a:endParaRPr lang="es-ES" sz="1200"/>
        </a:p>
      </dgm:t>
    </dgm:pt>
    <dgm:pt modelId="{BB190D0A-492E-4B03-983E-EEBC61169751}" type="sibTrans" cxnId="{17BF4F09-9A15-4867-9589-36EA1122BBE1}">
      <dgm:prSet/>
      <dgm:spPr/>
      <dgm:t>
        <a:bodyPr/>
        <a:lstStyle/>
        <a:p>
          <a:endParaRPr lang="es-ES" sz="1200"/>
        </a:p>
      </dgm:t>
    </dgm:pt>
    <dgm:pt modelId="{F3BEB002-8A33-424B-BC4C-AE6DCB62DF13}">
      <dgm:prSet custT="1"/>
      <dgm:spPr>
        <a:solidFill>
          <a:srgbClr val="FFC000"/>
        </a:solidFill>
      </dgm:spPr>
      <dgm:t>
        <a:bodyPr/>
        <a:lstStyle/>
        <a:p>
          <a:r>
            <a:rPr lang="es-ES" sz="1200" b="1"/>
            <a:t>Selección por competencias adaptadas al puesto</a:t>
          </a:r>
        </a:p>
      </dgm:t>
    </dgm:pt>
    <dgm:pt modelId="{97F4C228-D7E3-47D3-A99C-97440BD7ED88}" type="parTrans" cxnId="{EAC898E2-4862-48F7-B7CA-85E0AE41AB5C}">
      <dgm:prSet/>
      <dgm:spPr/>
      <dgm:t>
        <a:bodyPr/>
        <a:lstStyle/>
        <a:p>
          <a:endParaRPr lang="es-ES" sz="1200"/>
        </a:p>
      </dgm:t>
    </dgm:pt>
    <dgm:pt modelId="{91FBBD9D-D0F5-4BF0-8EA2-5BADABE910B2}" type="sibTrans" cxnId="{EAC898E2-4862-48F7-B7CA-85E0AE41AB5C}">
      <dgm:prSet/>
      <dgm:spPr/>
      <dgm:t>
        <a:bodyPr/>
        <a:lstStyle/>
        <a:p>
          <a:endParaRPr lang="es-ES" sz="1200"/>
        </a:p>
      </dgm:t>
    </dgm:pt>
    <dgm:pt modelId="{8EBAB8AB-AE5A-4DE0-A6BA-161AB5C17E1F}">
      <dgm:prSet custT="1"/>
      <dgm:spPr>
        <a:solidFill>
          <a:srgbClr val="92D050"/>
        </a:solidFill>
      </dgm:spPr>
      <dgm:t>
        <a:bodyPr/>
        <a:lstStyle/>
        <a:p>
          <a:r>
            <a:rPr lang="es-ES" sz="1200" b="1"/>
            <a:t>Pruebas de aptitud personal y de conocimiento</a:t>
          </a:r>
        </a:p>
      </dgm:t>
    </dgm:pt>
    <dgm:pt modelId="{E47380A3-AF10-4947-BB2F-030032533C61}" type="parTrans" cxnId="{A70CFAFA-8789-4F41-9233-857F7D2E0BD3}">
      <dgm:prSet/>
      <dgm:spPr/>
      <dgm:t>
        <a:bodyPr/>
        <a:lstStyle/>
        <a:p>
          <a:endParaRPr lang="es-ES" sz="1200"/>
        </a:p>
      </dgm:t>
    </dgm:pt>
    <dgm:pt modelId="{25691C89-8712-4C45-9CF5-B45447F87ED2}" type="sibTrans" cxnId="{A70CFAFA-8789-4F41-9233-857F7D2E0BD3}">
      <dgm:prSet/>
      <dgm:spPr/>
      <dgm:t>
        <a:bodyPr/>
        <a:lstStyle/>
        <a:p>
          <a:endParaRPr lang="es-ES" sz="1200"/>
        </a:p>
      </dgm:t>
    </dgm:pt>
    <dgm:pt modelId="{788B1E65-EA13-4D9F-9DCC-31E7AB11360B}" type="pres">
      <dgm:prSet presAssocID="{527DB098-537B-4BCF-B8E1-90801E7232F0}" presName="Name0" presStyleCnt="0">
        <dgm:presLayoutVars>
          <dgm:chMax val="4"/>
          <dgm:resizeHandles val="exact"/>
        </dgm:presLayoutVars>
      </dgm:prSet>
      <dgm:spPr/>
    </dgm:pt>
    <dgm:pt modelId="{9179C60D-6019-49B8-A6F6-AB22D0E66B4D}" type="pres">
      <dgm:prSet presAssocID="{527DB098-537B-4BCF-B8E1-90801E7232F0}" presName="ellipse" presStyleLbl="trBgShp" presStyleIdx="0" presStyleCnt="1" custLinFactNeighborX="2083" custLinFactNeighborY="-5997"/>
      <dgm:spPr/>
    </dgm:pt>
    <dgm:pt modelId="{94F7DC14-B23B-4CC1-BC6C-BC167C6282A8}" type="pres">
      <dgm:prSet presAssocID="{527DB098-537B-4BCF-B8E1-90801E7232F0}" presName="arrow1" presStyleLbl="fgShp" presStyleIdx="0" presStyleCnt="1" custLinFactNeighborX="17565" custLinFactNeighborY="-12727"/>
      <dgm:spPr>
        <a:solidFill>
          <a:srgbClr val="C00000"/>
        </a:solidFill>
      </dgm:spPr>
    </dgm:pt>
    <dgm:pt modelId="{DCF2B999-ECF8-4F2F-805F-6711C2C7671C}" type="pres">
      <dgm:prSet presAssocID="{527DB098-537B-4BCF-B8E1-90801E7232F0}" presName="rectangle" presStyleLbl="revTx" presStyleIdx="0" presStyleCnt="1" custLinFactNeighborX="4272" custLinFactNeighborY="12516">
        <dgm:presLayoutVars>
          <dgm:bulletEnabled val="1"/>
        </dgm:presLayoutVars>
      </dgm:prSet>
      <dgm:spPr/>
    </dgm:pt>
    <dgm:pt modelId="{3A43DF69-836F-423D-97EA-FB508E677244}" type="pres">
      <dgm:prSet presAssocID="{8EBAB8AB-AE5A-4DE0-A6BA-161AB5C17E1F}" presName="item1" presStyleLbl="node1" presStyleIdx="0" presStyleCnt="3" custScaleX="210047">
        <dgm:presLayoutVars>
          <dgm:bulletEnabled val="1"/>
        </dgm:presLayoutVars>
      </dgm:prSet>
      <dgm:spPr/>
    </dgm:pt>
    <dgm:pt modelId="{7263BB34-3BA3-44A4-BCD9-3339C6F63CCB}" type="pres">
      <dgm:prSet presAssocID="{C10BFDDC-77C1-47C3-8ECB-0CE51BD30524}" presName="item2" presStyleLbl="node1" presStyleIdx="1" presStyleCnt="3" custScaleX="181435" custScaleY="129549" custLinFactNeighborX="-26375" custLinFactNeighborY="-35618">
        <dgm:presLayoutVars>
          <dgm:bulletEnabled val="1"/>
        </dgm:presLayoutVars>
      </dgm:prSet>
      <dgm:spPr/>
    </dgm:pt>
    <dgm:pt modelId="{591CDEA1-3120-4B5B-81F4-2363752FF2CB}" type="pres">
      <dgm:prSet presAssocID="{161E5141-755C-4008-B07D-83BBE2B1A5E1}" presName="item3" presStyleLbl="node1" presStyleIdx="2" presStyleCnt="3" custScaleX="181872" custScaleY="128448" custLinFactNeighborX="55228" custLinFactNeighborY="-7035">
        <dgm:presLayoutVars>
          <dgm:bulletEnabled val="1"/>
        </dgm:presLayoutVars>
      </dgm:prSet>
      <dgm:spPr/>
    </dgm:pt>
    <dgm:pt modelId="{397F8CA1-FDBA-4716-BFBF-A89DA6E75AE5}" type="pres">
      <dgm:prSet presAssocID="{527DB098-537B-4BCF-B8E1-90801E7232F0}" presName="funnel" presStyleLbl="trAlignAcc1" presStyleIdx="0" presStyleCnt="1" custScaleX="150502" custScaleY="99548" custLinFactNeighborX="3798" custLinFactNeighborY="-1755"/>
      <dgm:spPr>
        <a:solidFill>
          <a:schemeClr val="bg1">
            <a:lumMod val="85000"/>
            <a:alpha val="40000"/>
          </a:schemeClr>
        </a:solidFill>
        <a:ln>
          <a:solidFill>
            <a:schemeClr val="bg1"/>
          </a:solidFill>
        </a:ln>
      </dgm:spPr>
    </dgm:pt>
  </dgm:ptLst>
  <dgm:cxnLst>
    <dgm:cxn modelId="{17BF4F09-9A15-4867-9589-36EA1122BBE1}" srcId="{527DB098-537B-4BCF-B8E1-90801E7232F0}" destId="{1D38C38B-4049-4FB8-B31D-8C759983B4B9}" srcOrd="4" destOrd="0" parTransId="{6F26C6B0-7038-45A3-B8FA-2273331561B8}" sibTransId="{BB190D0A-492E-4B03-983E-EEBC61169751}"/>
    <dgm:cxn modelId="{739FBC17-6D91-4971-A82A-0B696A0E5FB9}" type="presOf" srcId="{527DB098-537B-4BCF-B8E1-90801E7232F0}" destId="{788B1E65-EA13-4D9F-9DCC-31E7AB11360B}" srcOrd="0" destOrd="0" presId="urn:microsoft.com/office/officeart/2005/8/layout/funnel1"/>
    <dgm:cxn modelId="{D3203C1E-4BBB-430F-941D-A3DFD5AFAC1D}" srcId="{527DB098-537B-4BCF-B8E1-90801E7232F0}" destId="{161E5141-755C-4008-B07D-83BBE2B1A5E1}" srcOrd="3" destOrd="0" parTransId="{862343D1-9DA5-4A68-90CC-57462FAB8911}" sibTransId="{9E770C58-B0F6-4BC3-8A20-8B27B04E6E3E}"/>
    <dgm:cxn modelId="{56626126-EDDC-4980-92B5-4284984955E7}" type="presOf" srcId="{C10BFDDC-77C1-47C3-8ECB-0CE51BD30524}" destId="{3A43DF69-836F-423D-97EA-FB508E677244}" srcOrd="0" destOrd="0" presId="urn:microsoft.com/office/officeart/2005/8/layout/funnel1"/>
    <dgm:cxn modelId="{FA608463-B27C-4429-A6BB-11A7B1695240}" type="presOf" srcId="{F3BEB002-8A33-424B-BC4C-AE6DCB62DF13}" destId="{591CDEA1-3120-4B5B-81F4-2363752FF2CB}" srcOrd="0" destOrd="0" presId="urn:microsoft.com/office/officeart/2005/8/layout/funnel1"/>
    <dgm:cxn modelId="{51AB3976-F9E8-4FAC-A3A1-0FBA6728EFE7}" type="presOf" srcId="{161E5141-755C-4008-B07D-83BBE2B1A5E1}" destId="{DCF2B999-ECF8-4F2F-805F-6711C2C7671C}" srcOrd="0" destOrd="0" presId="urn:microsoft.com/office/officeart/2005/8/layout/funnel1"/>
    <dgm:cxn modelId="{469F7E84-B39D-4D7F-8AB0-EDB2EAF69223}" type="presOf" srcId="{8EBAB8AB-AE5A-4DE0-A6BA-161AB5C17E1F}" destId="{7263BB34-3BA3-44A4-BCD9-3339C6F63CCB}" srcOrd="0" destOrd="0" presId="urn:microsoft.com/office/officeart/2005/8/layout/funnel1"/>
    <dgm:cxn modelId="{F7D52FDC-59C2-4239-979E-E1D6F1143551}" srcId="{527DB098-537B-4BCF-B8E1-90801E7232F0}" destId="{C10BFDDC-77C1-47C3-8ECB-0CE51BD30524}" srcOrd="2" destOrd="0" parTransId="{FD47F101-5FF3-41B5-9C68-A18F54889265}" sibTransId="{FC5BB31D-1E1E-417D-B787-480D05BB4BE4}"/>
    <dgm:cxn modelId="{EAC898E2-4862-48F7-B7CA-85E0AE41AB5C}" srcId="{527DB098-537B-4BCF-B8E1-90801E7232F0}" destId="{F3BEB002-8A33-424B-BC4C-AE6DCB62DF13}" srcOrd="0" destOrd="0" parTransId="{97F4C228-D7E3-47D3-A99C-97440BD7ED88}" sibTransId="{91FBBD9D-D0F5-4BF0-8EA2-5BADABE910B2}"/>
    <dgm:cxn modelId="{A70CFAFA-8789-4F41-9233-857F7D2E0BD3}" srcId="{527DB098-537B-4BCF-B8E1-90801E7232F0}" destId="{8EBAB8AB-AE5A-4DE0-A6BA-161AB5C17E1F}" srcOrd="1" destOrd="0" parTransId="{E47380A3-AF10-4947-BB2F-030032533C61}" sibTransId="{25691C89-8712-4C45-9CF5-B45447F87ED2}"/>
    <dgm:cxn modelId="{C9343F00-0AAA-4F51-B357-254D63D9ABE9}" type="presParOf" srcId="{788B1E65-EA13-4D9F-9DCC-31E7AB11360B}" destId="{9179C60D-6019-49B8-A6F6-AB22D0E66B4D}" srcOrd="0" destOrd="0" presId="urn:microsoft.com/office/officeart/2005/8/layout/funnel1"/>
    <dgm:cxn modelId="{867BC1FF-3EE9-4E19-B03B-3E27AB06A609}" type="presParOf" srcId="{788B1E65-EA13-4D9F-9DCC-31E7AB11360B}" destId="{94F7DC14-B23B-4CC1-BC6C-BC167C6282A8}" srcOrd="1" destOrd="0" presId="urn:microsoft.com/office/officeart/2005/8/layout/funnel1"/>
    <dgm:cxn modelId="{96208027-7F21-435A-818D-F7C0C09F6ABB}" type="presParOf" srcId="{788B1E65-EA13-4D9F-9DCC-31E7AB11360B}" destId="{DCF2B999-ECF8-4F2F-805F-6711C2C7671C}" srcOrd="2" destOrd="0" presId="urn:microsoft.com/office/officeart/2005/8/layout/funnel1"/>
    <dgm:cxn modelId="{9D568C6D-1CDB-4E4F-A9F1-2ADF0C7F37E6}" type="presParOf" srcId="{788B1E65-EA13-4D9F-9DCC-31E7AB11360B}" destId="{3A43DF69-836F-423D-97EA-FB508E677244}" srcOrd="3" destOrd="0" presId="urn:microsoft.com/office/officeart/2005/8/layout/funnel1"/>
    <dgm:cxn modelId="{72E0A061-7202-4689-85E1-2F7F2133E91E}" type="presParOf" srcId="{788B1E65-EA13-4D9F-9DCC-31E7AB11360B}" destId="{7263BB34-3BA3-44A4-BCD9-3339C6F63CCB}" srcOrd="4" destOrd="0" presId="urn:microsoft.com/office/officeart/2005/8/layout/funnel1"/>
    <dgm:cxn modelId="{2512AFF4-B46D-483D-99DB-713EA5B44643}" type="presParOf" srcId="{788B1E65-EA13-4D9F-9DCC-31E7AB11360B}" destId="{591CDEA1-3120-4B5B-81F4-2363752FF2CB}" srcOrd="5" destOrd="0" presId="urn:microsoft.com/office/officeart/2005/8/layout/funnel1"/>
    <dgm:cxn modelId="{40901429-7FAB-4042-AD7A-28DCDE51F14D}" type="presParOf" srcId="{788B1E65-EA13-4D9F-9DCC-31E7AB11360B}" destId="{397F8CA1-FDBA-4716-BFBF-A89DA6E75AE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62FF18-8675-4CE1-8339-2D0D0C737CC6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F4ABF3B-965B-416A-B917-F523FEAE0933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s-ES" sz="1600"/>
            <a:t>El </a:t>
          </a:r>
          <a:r>
            <a:rPr lang="es-ES" sz="1600" b="1">
              <a:solidFill>
                <a:schemeClr val="bg1"/>
              </a:solidFill>
            </a:rPr>
            <a:t>área Personal</a:t>
          </a:r>
          <a:r>
            <a:rPr lang="es-ES" sz="1600"/>
            <a:t>: </a:t>
          </a:r>
          <a:r>
            <a:rPr lang="es-ES" sz="1600" b="1"/>
            <a:t>información</a:t>
          </a:r>
          <a:r>
            <a:rPr lang="es-ES" sz="1600"/>
            <a:t> de interés, acceso a </a:t>
          </a:r>
          <a:r>
            <a:rPr lang="es-ES" sz="1600" b="1"/>
            <a:t>documentos personales</a:t>
          </a:r>
          <a:r>
            <a:rPr lang="es-ES" sz="1600"/>
            <a:t>, </a:t>
          </a:r>
          <a:r>
            <a:rPr lang="es-ES" sz="1600" b="1"/>
            <a:t>buzón del empleado,...</a:t>
          </a:r>
        </a:p>
        <a:p>
          <a:pPr algn="l"/>
          <a:r>
            <a:rPr lang="es-ES" sz="1600" b="1"/>
            <a:t>Solicitud medidas Plan de Igualdad, Conciliación </a:t>
          </a:r>
        </a:p>
        <a:p>
          <a:pPr algn="l"/>
          <a:r>
            <a:rPr lang="es-ES" sz="1600" b="0" u="sng"/>
            <a:t>Empresas colaboradoras </a:t>
          </a:r>
          <a:r>
            <a:rPr lang="es-ES" sz="1600"/>
            <a:t>ofrecen </a:t>
          </a:r>
          <a:r>
            <a:rPr lang="es-ES" sz="1600" b="1"/>
            <a:t>ventajas preferentes </a:t>
          </a:r>
          <a:r>
            <a:rPr lang="es-ES" sz="1600"/>
            <a:t>en forma de descuentos y promociones a todos los </a:t>
          </a:r>
          <a:r>
            <a:rPr lang="es-ES" sz="1600" b="1"/>
            <a:t>empleados y sus familiares</a:t>
          </a:r>
          <a:r>
            <a:rPr lang="es-ES" sz="1600"/>
            <a:t>. </a:t>
          </a:r>
          <a:endParaRPr lang="es-ES" sz="1600" b="1"/>
        </a:p>
      </dgm:t>
    </dgm:pt>
    <dgm:pt modelId="{225E3E4F-421C-40B9-A14D-0486365CB6BC}" type="parTrans" cxnId="{B053ACEF-5B9B-49F5-83F9-517529622A89}">
      <dgm:prSet/>
      <dgm:spPr/>
      <dgm:t>
        <a:bodyPr/>
        <a:lstStyle/>
        <a:p>
          <a:endParaRPr lang="es-ES"/>
        </a:p>
      </dgm:t>
    </dgm:pt>
    <dgm:pt modelId="{EE6C1C70-0A55-419E-BBA0-F610EDC0B983}" type="sibTrans" cxnId="{B053ACEF-5B9B-49F5-83F9-517529622A89}">
      <dgm:prSet/>
      <dgm:spPr/>
      <dgm:t>
        <a:bodyPr/>
        <a:lstStyle/>
        <a:p>
          <a:endParaRPr lang="es-ES"/>
        </a:p>
      </dgm:t>
    </dgm:pt>
    <dgm:pt modelId="{29D6E034-52D6-4178-B84F-1FB5C0C30FE8}" type="pres">
      <dgm:prSet presAssocID="{C462FF18-8675-4CE1-8339-2D0D0C737CC6}" presName="linear" presStyleCnt="0">
        <dgm:presLayoutVars>
          <dgm:dir/>
          <dgm:resizeHandles val="exact"/>
        </dgm:presLayoutVars>
      </dgm:prSet>
      <dgm:spPr/>
    </dgm:pt>
    <dgm:pt modelId="{061C01B9-7BC6-453A-A7BF-E5ADFE53D90E}" type="pres">
      <dgm:prSet presAssocID="{5F4ABF3B-965B-416A-B917-F523FEAE0933}" presName="comp" presStyleCnt="0"/>
      <dgm:spPr/>
    </dgm:pt>
    <dgm:pt modelId="{746B88C8-3FBF-41E2-8107-E2CB4F30D046}" type="pres">
      <dgm:prSet presAssocID="{5F4ABF3B-965B-416A-B917-F523FEAE0933}" presName="box" presStyleLbl="node1" presStyleIdx="0" presStyleCnt="1" custScaleY="99058" custLinFactNeighborX="211" custLinFactNeighborY="11591"/>
      <dgm:spPr/>
    </dgm:pt>
    <dgm:pt modelId="{82D95073-FF95-438B-9D23-2E255F598584}" type="pres">
      <dgm:prSet presAssocID="{5F4ABF3B-965B-416A-B917-F523FEAE0933}" presName="img" presStyleLbl="fgImgPlace1" presStyleIdx="0" presStyleCnt="1" custAng="1786652" custFlipVert="0" custFlipHor="0" custScaleX="10823" custScaleY="27821" custLinFactNeighborX="8031" custLinFactNeighborY="-72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C277B46-ED39-4101-BF21-D6538987256C}" type="pres">
      <dgm:prSet presAssocID="{5F4ABF3B-965B-416A-B917-F523FEAE0933}" presName="text" presStyleLbl="node1" presStyleIdx="0" presStyleCnt="1">
        <dgm:presLayoutVars>
          <dgm:bulletEnabled val="1"/>
        </dgm:presLayoutVars>
      </dgm:prSet>
      <dgm:spPr/>
    </dgm:pt>
  </dgm:ptLst>
  <dgm:cxnLst>
    <dgm:cxn modelId="{A3B77303-8982-4941-BEA5-89CD5FC81E08}" type="presOf" srcId="{5F4ABF3B-965B-416A-B917-F523FEAE0933}" destId="{746B88C8-3FBF-41E2-8107-E2CB4F30D046}" srcOrd="0" destOrd="0" presId="urn:microsoft.com/office/officeart/2005/8/layout/vList4#1"/>
    <dgm:cxn modelId="{FE54FB30-BFFB-4F80-8DF7-A8E3564C1FBF}" type="presOf" srcId="{C462FF18-8675-4CE1-8339-2D0D0C737CC6}" destId="{29D6E034-52D6-4178-B84F-1FB5C0C30FE8}" srcOrd="0" destOrd="0" presId="urn:microsoft.com/office/officeart/2005/8/layout/vList4#1"/>
    <dgm:cxn modelId="{CBC6DA3B-D8C5-41A1-9BBC-E52BAB361240}" type="presOf" srcId="{5F4ABF3B-965B-416A-B917-F523FEAE0933}" destId="{7C277B46-ED39-4101-BF21-D6538987256C}" srcOrd="1" destOrd="0" presId="urn:microsoft.com/office/officeart/2005/8/layout/vList4#1"/>
    <dgm:cxn modelId="{B053ACEF-5B9B-49F5-83F9-517529622A89}" srcId="{C462FF18-8675-4CE1-8339-2D0D0C737CC6}" destId="{5F4ABF3B-965B-416A-B917-F523FEAE0933}" srcOrd="0" destOrd="0" parTransId="{225E3E4F-421C-40B9-A14D-0486365CB6BC}" sibTransId="{EE6C1C70-0A55-419E-BBA0-F610EDC0B983}"/>
    <dgm:cxn modelId="{51EC5B4B-D08C-4E97-9E5A-32987BBCF508}" type="presParOf" srcId="{29D6E034-52D6-4178-B84F-1FB5C0C30FE8}" destId="{061C01B9-7BC6-453A-A7BF-E5ADFE53D90E}" srcOrd="0" destOrd="0" presId="urn:microsoft.com/office/officeart/2005/8/layout/vList4#1"/>
    <dgm:cxn modelId="{6B342A69-D725-47F3-8FFE-6A0405D429B4}" type="presParOf" srcId="{061C01B9-7BC6-453A-A7BF-E5ADFE53D90E}" destId="{746B88C8-3FBF-41E2-8107-E2CB4F30D046}" srcOrd="0" destOrd="0" presId="urn:microsoft.com/office/officeart/2005/8/layout/vList4#1"/>
    <dgm:cxn modelId="{10033F72-54A8-4CB9-A5B3-998D844BD81B}" type="presParOf" srcId="{061C01B9-7BC6-453A-A7BF-E5ADFE53D90E}" destId="{82D95073-FF95-438B-9D23-2E255F598584}" srcOrd="1" destOrd="0" presId="urn:microsoft.com/office/officeart/2005/8/layout/vList4#1"/>
    <dgm:cxn modelId="{7FC8A846-739B-4E9C-B2F2-5B4FEC0E5CBB}" type="presParOf" srcId="{061C01B9-7BC6-453A-A7BF-E5ADFE53D90E}" destId="{7C277B46-ED39-4101-BF21-D6538987256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9C60D-6019-49B8-A6F6-AB22D0E66B4D}">
      <dsp:nvSpPr>
        <dsp:cNvPr id="0" name=""/>
        <dsp:cNvSpPr/>
      </dsp:nvSpPr>
      <dsp:spPr>
        <a:xfrm>
          <a:off x="1258032" y="77420"/>
          <a:ext cx="2708916" cy="94077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7DC14-B23B-4CC1-BC6C-BC167C6282A8}">
      <dsp:nvSpPr>
        <dsp:cNvPr id="0" name=""/>
        <dsp:cNvSpPr/>
      </dsp:nvSpPr>
      <dsp:spPr>
        <a:xfrm>
          <a:off x="2389985" y="2394706"/>
          <a:ext cx="524983" cy="335989"/>
        </a:xfrm>
        <a:prstGeom prst="downArrow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2B999-ECF8-4F2F-805F-6711C2C7671C}">
      <dsp:nvSpPr>
        <dsp:cNvPr id="0" name=""/>
        <dsp:cNvSpPr/>
      </dsp:nvSpPr>
      <dsp:spPr>
        <a:xfrm>
          <a:off x="1407953" y="2729916"/>
          <a:ext cx="2519922" cy="629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rgbClr val="0070C0"/>
              </a:solidFill>
            </a:rPr>
            <a:t>Identificamos talento</a:t>
          </a:r>
        </a:p>
      </dsp:txBody>
      <dsp:txXfrm>
        <a:off x="1407953" y="2729916"/>
        <a:ext cx="2519922" cy="629980"/>
      </dsp:txXfrm>
    </dsp:sp>
    <dsp:sp modelId="{3A43DF69-836F-423D-97EA-FB508E677244}">
      <dsp:nvSpPr>
        <dsp:cNvPr id="0" name=""/>
        <dsp:cNvSpPr/>
      </dsp:nvSpPr>
      <dsp:spPr>
        <a:xfrm>
          <a:off x="1666519" y="1147267"/>
          <a:ext cx="1984883" cy="944971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Procesos ágiles y flexibles</a:t>
          </a:r>
        </a:p>
      </dsp:txBody>
      <dsp:txXfrm>
        <a:off x="1957198" y="1285655"/>
        <a:ext cx="1403525" cy="668195"/>
      </dsp:txXfrm>
    </dsp:sp>
    <dsp:sp modelId="{7263BB34-3BA3-44A4-BCD9-3339C6F63CCB}">
      <dsp:nvSpPr>
        <dsp:cNvPr id="0" name=""/>
        <dsp:cNvSpPr/>
      </dsp:nvSpPr>
      <dsp:spPr>
        <a:xfrm>
          <a:off x="876291" y="0"/>
          <a:ext cx="1714508" cy="1224200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Pruebas de aptitud personal y de conocimiento</a:t>
          </a:r>
        </a:p>
      </dsp:txBody>
      <dsp:txXfrm>
        <a:off x="1127375" y="179280"/>
        <a:ext cx="1212340" cy="865640"/>
      </dsp:txXfrm>
    </dsp:sp>
    <dsp:sp modelId="{591CDEA1-3120-4B5B-81F4-2363752FF2CB}">
      <dsp:nvSpPr>
        <dsp:cNvPr id="0" name=""/>
        <dsp:cNvSpPr/>
      </dsp:nvSpPr>
      <dsp:spPr>
        <a:xfrm>
          <a:off x="2611321" y="8964"/>
          <a:ext cx="1718637" cy="1213796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Selección por competencias adaptadas al puesto</a:t>
          </a:r>
        </a:p>
      </dsp:txBody>
      <dsp:txXfrm>
        <a:off x="2863010" y="186720"/>
        <a:ext cx="1215259" cy="858284"/>
      </dsp:txXfrm>
    </dsp:sp>
    <dsp:sp modelId="{397F8CA1-FDBA-4716-BFBF-A89DA6E75AE5}">
      <dsp:nvSpPr>
        <dsp:cNvPr id="0" name=""/>
        <dsp:cNvSpPr/>
      </dsp:nvSpPr>
      <dsp:spPr>
        <a:xfrm>
          <a:off x="459610" y="0"/>
          <a:ext cx="4424623" cy="2341297"/>
        </a:xfrm>
        <a:prstGeom prst="funnel">
          <a:avLst/>
        </a:prstGeom>
        <a:solidFill>
          <a:schemeClr val="bg1">
            <a:lumMod val="85000"/>
            <a:alpha val="4000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B88C8-3FBF-41E2-8107-E2CB4F30D046}">
      <dsp:nvSpPr>
        <dsp:cNvPr id="0" name=""/>
        <dsp:cNvSpPr/>
      </dsp:nvSpPr>
      <dsp:spPr>
        <a:xfrm>
          <a:off x="0" y="19919"/>
          <a:ext cx="6352395" cy="209463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El </a:t>
          </a:r>
          <a:r>
            <a:rPr lang="es-ES" sz="1600" b="1" kern="1200">
              <a:solidFill>
                <a:schemeClr val="bg1"/>
              </a:solidFill>
            </a:rPr>
            <a:t>área Personal</a:t>
          </a:r>
          <a:r>
            <a:rPr lang="es-ES" sz="1600" kern="1200"/>
            <a:t>: </a:t>
          </a:r>
          <a:r>
            <a:rPr lang="es-ES" sz="1600" b="1" kern="1200"/>
            <a:t>información</a:t>
          </a:r>
          <a:r>
            <a:rPr lang="es-ES" sz="1600" kern="1200"/>
            <a:t> de interés, acceso a </a:t>
          </a:r>
          <a:r>
            <a:rPr lang="es-ES" sz="1600" b="1" kern="1200"/>
            <a:t>documentos personales</a:t>
          </a:r>
          <a:r>
            <a:rPr lang="es-ES" sz="1600" kern="1200"/>
            <a:t>, </a:t>
          </a:r>
          <a:r>
            <a:rPr lang="es-ES" sz="1600" b="1" kern="1200"/>
            <a:t>buzón del empleado,...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Solicitud medidas Plan de Igualdad, Conciliación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u="sng" kern="1200"/>
            <a:t>Empresas colaboradoras </a:t>
          </a:r>
          <a:r>
            <a:rPr lang="es-ES" sz="1600" kern="1200"/>
            <a:t>ofrecen </a:t>
          </a:r>
          <a:r>
            <a:rPr lang="es-ES" sz="1600" b="1" kern="1200"/>
            <a:t>ventajas preferentes </a:t>
          </a:r>
          <a:r>
            <a:rPr lang="es-ES" sz="1600" kern="1200"/>
            <a:t>en forma de descuentos y promociones a todos los </a:t>
          </a:r>
          <a:r>
            <a:rPr lang="es-ES" sz="1600" b="1" kern="1200"/>
            <a:t>empleados y sus familiares</a:t>
          </a:r>
          <a:r>
            <a:rPr lang="es-ES" sz="1600" kern="1200"/>
            <a:t>. </a:t>
          </a:r>
          <a:endParaRPr lang="es-ES" sz="1600" b="1" kern="1200"/>
        </a:p>
      </dsp:txBody>
      <dsp:txXfrm>
        <a:off x="1481934" y="19919"/>
        <a:ext cx="4870460" cy="2094632"/>
      </dsp:txXfrm>
    </dsp:sp>
    <dsp:sp modelId="{82D95073-FF95-438B-9D23-2E255F598584}">
      <dsp:nvSpPr>
        <dsp:cNvPr id="0" name=""/>
        <dsp:cNvSpPr/>
      </dsp:nvSpPr>
      <dsp:spPr>
        <a:xfrm rot="1786652">
          <a:off x="879974" y="689255"/>
          <a:ext cx="137503" cy="4706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8B5F-DDED-E348-9977-D7F7BEBFD306}" type="datetimeFigureOut">
              <a:rPr lang="es-ES" smtClean="0"/>
              <a:t>23/8/22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8090-486F-1242-9A44-9D8DD8148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97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D2391-8918-44FF-A004-5300557B2101}" type="slidenum">
              <a:rPr lang="es-E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82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CR" b="0">
                <a:latin typeface="Arial" pitchFamily="34" charset="0"/>
                <a:cs typeface="Arial" pitchFamily="34" charset="0"/>
              </a:rPr>
              <a:t>SI</a:t>
            </a:r>
            <a:r>
              <a:rPr lang="es-CR" b="0" baseline="0">
                <a:latin typeface="Arial" pitchFamily="34" charset="0"/>
                <a:cs typeface="Arial" pitchFamily="34" charset="0"/>
              </a:rPr>
              <a:t> ESTABLECEMOS RETRIBUCCIÓN VARIABLE, DEBE SER </a:t>
            </a:r>
            <a:r>
              <a:rPr lang="es-CR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COMUNICADA DE FORMA INDIVIDUAL Y PARA UN EJERCICIO CONCRETO. </a:t>
            </a:r>
            <a:endParaRPr lang="es-CR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24B75-808F-417E-B706-E1A8F5B85D22}" type="slidenum">
              <a:rPr lang="es-E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80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b="0" baseline="0">
                <a:latin typeface="Arial" pitchFamily="34" charset="0"/>
                <a:cs typeface="Arial" pitchFamily="34" charset="0"/>
              </a:rPr>
              <a:t>LOS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BENEFICIOS SOCIALES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Y  LAS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MEDIDAS DE CONCILIACION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, SON MUY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VALORADAS POR LOS EMPLEADOS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, PORQUE EN GENERAL AFECTAN A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LA FAMILIA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COMO EL CHEQUE GUARDERÍA, SEGURO MEDICO, SEGURO DE VIDA, ETC. Y HAY QUE TENER PRESENTE QUE ALGUNOS BENEFICIOS TIENEN UN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COSTE REDUCIDO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POR EJEMPLO AMPLIAR EL SEGURO DE VIDA. PONGO EL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P</a:t>
            </a:r>
            <a:r>
              <a:rPr lang="es-ES" b="1">
                <a:latin typeface="Arial" pitchFamily="34" charset="0"/>
                <a:cs typeface="Arial" pitchFamily="34" charset="0"/>
              </a:rPr>
              <a:t>ORTAL DEL EMPLEADO </a:t>
            </a:r>
            <a:r>
              <a:rPr lang="es-ES" b="0">
                <a:latin typeface="Arial" pitchFamily="34" charset="0"/>
                <a:cs typeface="Arial" pitchFamily="34" charset="0"/>
              </a:rPr>
              <a:t>PARA INFORMACIÓN PERO SON LAS </a:t>
            </a:r>
            <a:r>
              <a:rPr lang="es-ES" b="1">
                <a:latin typeface="Arial" pitchFamily="34" charset="0"/>
                <a:cs typeface="Arial" pitchFamily="34" charset="0"/>
              </a:rPr>
              <a:t>GRANDES EMPRESAS </a:t>
            </a:r>
            <a:r>
              <a:rPr lang="es-ES" b="0">
                <a:latin typeface="Arial" pitchFamily="34" charset="0"/>
                <a:cs typeface="Arial" pitchFamily="34" charset="0"/>
              </a:rPr>
              <a:t>QUIENES LO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IENEN,</a:t>
            </a:r>
            <a:endParaRPr lang="es-E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723F5-9A16-4B6D-A440-900860F59C6E}" type="slidenum">
              <a:rPr lang="es-E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22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s-ES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endParaRPr lang="es-ES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endParaRPr lang="es-ES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endParaRPr lang="es-ES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endParaRPr lang="es-ES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endParaRPr lang="es-ES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endParaRPr lang="es-ES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3EF5F-B1FC-46A8-A33D-FE128D7082D1}" type="slidenum">
              <a:rPr lang="es-ES" smtClean="0">
                <a:latin typeface="Arial" pitchFamily="34" charset="0"/>
                <a:ea typeface="MS PGothic" pitchFamily="34" charset="-128"/>
                <a:cs typeface="Arial" pitchFamily="34" charset="0"/>
              </a:rPr>
              <a:pPr/>
              <a:t>15</a:t>
            </a:fld>
            <a:endParaRPr lang="es-ES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8975"/>
            <a:ext cx="6088063" cy="3425825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b="0">
                <a:latin typeface="Arial" pitchFamily="34" charset="0"/>
                <a:ea typeface="MS PGothic" pitchFamily="34" charset="-128"/>
                <a:cs typeface="Arial" pitchFamily="34" charset="0"/>
              </a:rPr>
              <a:t>ES ESENCIAL </a:t>
            </a:r>
            <a:r>
              <a:rPr lang="en-GB" b="1">
                <a:latin typeface="Arial" pitchFamily="34" charset="0"/>
                <a:ea typeface="MS PGothic" pitchFamily="34" charset="-128"/>
                <a:cs typeface="Arial" pitchFamily="34" charset="0"/>
              </a:rPr>
              <a:t>FORMAR A NUESTROS EMPLEADOS</a:t>
            </a:r>
            <a:r>
              <a:rPr lang="en-GB" b="0">
                <a:latin typeface="Arial" pitchFamily="34" charset="0"/>
                <a:ea typeface="MS PGothic" pitchFamily="34" charset="-128"/>
                <a:cs typeface="Arial" pitchFamily="34" charset="0"/>
              </a:rPr>
              <a:t>, ES DE LAS COSAS </a:t>
            </a:r>
            <a:r>
              <a:rPr lang="en-GB" b="1">
                <a:latin typeface="Arial" pitchFamily="34" charset="0"/>
                <a:ea typeface="MS PGothic" pitchFamily="34" charset="-128"/>
                <a:cs typeface="Arial" pitchFamily="34" charset="0"/>
              </a:rPr>
              <a:t>MAS VALORADAS</a:t>
            </a:r>
            <a:r>
              <a:rPr lang="en-GB" b="0">
                <a:latin typeface="Arial" pitchFamily="34" charset="0"/>
                <a:ea typeface="MS PGothic" pitchFamily="34" charset="-128"/>
                <a:cs typeface="Arial" pitchFamily="34" charset="0"/>
              </a:rPr>
              <a:t>. SE</a:t>
            </a:r>
            <a:r>
              <a:rPr lang="en-GB" b="0" baseline="0">
                <a:latin typeface="Arial" pitchFamily="34" charset="0"/>
                <a:ea typeface="MS PGothic" pitchFamily="34" charset="-128"/>
                <a:cs typeface="Arial" pitchFamily="34" charset="0"/>
              </a:rPr>
              <a:t> PUEDE HACER A TRAVES DE LOS CANALES HABITUALES TANTO PRESENCIALES U ON LINE, O A TRAVES DE </a:t>
            </a:r>
            <a:r>
              <a:rPr lang="en-GB" b="1" baseline="0">
                <a:latin typeface="Arial" pitchFamily="34" charset="0"/>
                <a:ea typeface="MS PGothic" pitchFamily="34" charset="-128"/>
                <a:cs typeface="Arial" pitchFamily="34" charset="0"/>
              </a:rPr>
              <a:t>PLATAFORMAS DE FORMACIÓN </a:t>
            </a:r>
            <a:r>
              <a:rPr lang="en-GB" b="0" baseline="0">
                <a:latin typeface="Arial" pitchFamily="34" charset="0"/>
                <a:ea typeface="MS PGothic" pitchFamily="34" charset="-128"/>
                <a:cs typeface="Arial" pitchFamily="34" charset="0"/>
              </a:rPr>
              <a:t>QUE ESTÁN SURGIENDO COMO </a:t>
            </a:r>
            <a:r>
              <a:rPr lang="en-GB" b="1" baseline="0">
                <a:latin typeface="Arial" pitchFamily="34" charset="0"/>
                <a:ea typeface="MS PGothic" pitchFamily="34" charset="-128"/>
                <a:cs typeface="Arial" pitchFamily="34" charset="0"/>
              </a:rPr>
              <a:t>GOOGLE – ACTIVATE, EDX, MIRIADAX, COURSERA, </a:t>
            </a:r>
            <a:r>
              <a:rPr lang="en-GB" b="0" baseline="0">
                <a:latin typeface="Arial" pitchFamily="34" charset="0"/>
                <a:ea typeface="MS PGothic" pitchFamily="34" charset="-128"/>
                <a:cs typeface="Arial" pitchFamily="34" charset="0"/>
              </a:rPr>
              <a:t>ETC. QUE OFRECEN UNA GRAN DIVERSIDAD DE CURSOS VINCULADOS CON UNIVERSIDADES, Y GRAN NUMERO DE ELLOS SON </a:t>
            </a:r>
            <a:r>
              <a:rPr lang="en-GB" b="1" baseline="0">
                <a:latin typeface="Arial" pitchFamily="34" charset="0"/>
                <a:ea typeface="MS PGothic" pitchFamily="34" charset="-128"/>
                <a:cs typeface="Arial" pitchFamily="34" charset="0"/>
              </a:rPr>
              <a:t>GRATUITOS.  </a:t>
            </a:r>
            <a:endParaRPr lang="en-GB" b="1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98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b="1" dirty="0">
                <a:latin typeface="Arial" pitchFamily="34" charset="0"/>
                <a:cs typeface="Arial" pitchFamily="34" charset="0"/>
              </a:rPr>
              <a:t>EL ESPACIO </a:t>
            </a:r>
            <a:r>
              <a:rPr lang="es-ES" b="0" dirty="0">
                <a:latin typeface="Arial" pitchFamily="34" charset="0"/>
                <a:cs typeface="Arial" pitchFamily="34" charset="0"/>
              </a:rPr>
              <a:t>DONDE ESTAMOS UBICADOS, Y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LA COMUNICACIÓN </a:t>
            </a:r>
            <a:r>
              <a:rPr lang="es-ES" b="0" dirty="0">
                <a:latin typeface="Arial" pitchFamily="34" charset="0"/>
                <a:cs typeface="Arial" pitchFamily="34" charset="0"/>
              </a:rPr>
              <a:t>QUE TENEMOS CON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NUESTROS EMPLEADOS, SON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TEMAS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MUY IMPORTANTES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PARA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MANTENER EL TALENTO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EN LA EMPRESA. </a:t>
            </a:r>
            <a:endParaRPr lang="es-E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5ADC3-B862-4413-9079-FB497A8A2612}" type="slidenum">
              <a:rPr lang="es-E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4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5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5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0"/>
              <a:t>LO PRIMERO QUE TIENE QUE HACER LA EMPRESA,</a:t>
            </a:r>
            <a:r>
              <a:rPr lang="es-ES" b="0" baseline="0"/>
              <a:t> ES </a:t>
            </a:r>
            <a:r>
              <a:rPr lang="es-ES" b="1" baseline="0"/>
              <a:t>DEFINIR EL PERFIL DEL CANDIDATO </a:t>
            </a:r>
            <a:r>
              <a:rPr lang="es-ES" b="0" baseline="0"/>
              <a:t>QUE QUIERE CONTRATRAR, </a:t>
            </a:r>
            <a:r>
              <a:rPr lang="es-ES" b="1" baseline="0"/>
              <a:t>BUSCAR CANDIDATURAS </a:t>
            </a:r>
            <a:r>
              <a:rPr lang="es-ES" b="0" baseline="0"/>
              <a:t>EN PORTALES DEL EMPLEO, O CV RECIBIDOS, ETC. FILTRAR LOS CV Y REALIZAR </a:t>
            </a:r>
            <a:r>
              <a:rPr lang="es-ES" b="1" baseline="0"/>
              <a:t>UNA SERIE DE PRUEBAS</a:t>
            </a:r>
            <a:r>
              <a:rPr lang="es-ES" b="0" baseline="0"/>
              <a:t>, </a:t>
            </a:r>
            <a:r>
              <a:rPr lang="es-ES" b="1" baseline="0"/>
              <a:t>ENTREVISTA</a:t>
            </a:r>
            <a:r>
              <a:rPr lang="es-ES" b="0" baseline="0"/>
              <a:t>, ETC. HASTA LLEGAR EL MOMENTO DE LA </a:t>
            </a:r>
            <a:r>
              <a:rPr lang="es-ES" b="1" baseline="0"/>
              <a:t>CONTRATACION. </a:t>
            </a:r>
            <a:endParaRPr lang="es-ES" b="1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7ED13-3F99-4942-A73D-9B229FDE071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19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b="0"/>
              <a:t>UNA VEZ </a:t>
            </a:r>
            <a:r>
              <a:rPr lang="es-ES" b="1"/>
              <a:t>PRESELECCIONADO A LOS CANDIDATOS</a:t>
            </a:r>
            <a:r>
              <a:rPr lang="es-ES" b="0"/>
              <a:t>,</a:t>
            </a:r>
            <a:r>
              <a:rPr lang="es-ES" b="0" baseline="0"/>
              <a:t> </a:t>
            </a:r>
            <a:r>
              <a:rPr lang="es-ES" b="0"/>
              <a:t>LAS </a:t>
            </a:r>
            <a:r>
              <a:rPr lang="es-ES" b="1"/>
              <a:t>PRUEBAS</a:t>
            </a:r>
            <a:r>
              <a:rPr lang="es-ES" b="0"/>
              <a:t> PUEDEN SER </a:t>
            </a:r>
            <a:r>
              <a:rPr lang="es-ES" b="0" baseline="0"/>
              <a:t>COMO LAS DETALLADAS EN ESTA DIAPOSITIVA, Y CON UN PROCESO DE SELECCIÓN REALIZADO POR NOSOTROS O SUBCONTRATADO, QUE DESEMBOCARA EN UNA </a:t>
            </a:r>
            <a:r>
              <a:rPr lang="es-ES" b="1" baseline="0"/>
              <a:t>ENTREVISTA</a:t>
            </a:r>
            <a:r>
              <a:rPr lang="es-ES" b="0" baseline="0"/>
              <a:t>, CON NOSOTROS O PERSONAS DE NUESTRO EQUIPO. </a:t>
            </a:r>
            <a:r>
              <a:rPr lang="es-ES" b="1" baseline="0"/>
              <a:t>OJO CON LA SELECCIÓN DE AMIGOS O FAMILIARES</a:t>
            </a:r>
            <a:r>
              <a:rPr lang="es-ES" b="0" baseline="0"/>
              <a:t>. </a:t>
            </a:r>
            <a:endParaRPr lang="es-ES" b="0"/>
          </a:p>
        </p:txBody>
      </p:sp>
      <p:sp>
        <p:nvSpPr>
          <p:cNvPr id="419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E08D0-31FE-402B-9D3B-63078E0C8CBA}" type="slidenum">
              <a:rPr lang="es-E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3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b="0">
                <a:latin typeface="Arial" pitchFamily="34" charset="0"/>
                <a:cs typeface="Arial" pitchFamily="34" charset="0"/>
              </a:rPr>
              <a:t>DEBEMOS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 HACER UNA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BUENA ACOGIDA A LA PERSONA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QUE HEMOS CONTRATATO Y QUE SE INCORPORAR A LA EMPRESA,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EXPLICANDO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 QUE ES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LA EMPRESA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, VENDIENDO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EL PROYECTO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,  LOS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VALORES DE LA EMPRESA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, Y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SU FUTURO EN LA ORGANIZACION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. DEBEMOS CONTINUAR DURANTE TODA LA VIDA LABORAL DEL EMPLEADO, HACIENDO UN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SEGUIMIENTO A NUESTROS EMPLEADOS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, ESTAREMOS EVITANDO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FUGAS DE TALENTO.  </a:t>
            </a:r>
            <a:endParaRPr lang="es-E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02FF3-15E3-4596-ABDC-6E2B21BE5A73}" type="slidenum">
              <a:rPr lang="es-E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5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b="0">
                <a:latin typeface="Arial" pitchFamily="34" charset="0"/>
                <a:cs typeface="Arial" pitchFamily="34" charset="0"/>
              </a:rPr>
              <a:t>ESTA FUNCION HABITUALMENTE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 ESTA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EXTERNALIZADA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 EN MUCHAS EMPRESAS, SOBRE TODO EN LAS PEQUEÑAS, PERO NO HAY QUE EQUIVOCAR LA EXTERNALIZACIÓN CON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EL CONTROL QUE DEBEMOS EJERCER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INDEPENDIENTEMENTE DE QUIEN ES EL QUE LO REALICE. </a:t>
            </a:r>
            <a:endParaRPr lang="es-E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552A9-3DEA-4871-969A-4016E2305F2B}" type="slidenum">
              <a:rPr lang="es-E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88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7800" lvl="1" indent="-177800" algn="just" eaLnBrk="1" hangingPunct="1">
              <a:spcBef>
                <a:spcPct val="0"/>
              </a:spcBef>
            </a:pPr>
            <a:r>
              <a:rPr lang="es-ES" b="0">
                <a:latin typeface="Arial" pitchFamily="34" charset="0"/>
                <a:cs typeface="Arial" pitchFamily="34" charset="0"/>
              </a:rPr>
              <a:t>HABITUALMENTE EN LAS PEQUEÑAS EMPRESAS ESTAS FUNCIONES </a:t>
            </a:r>
            <a:r>
              <a:rPr lang="es-ES" b="1">
                <a:latin typeface="Arial" pitchFamily="34" charset="0"/>
                <a:cs typeface="Arial" pitchFamily="34" charset="0"/>
              </a:rPr>
              <a:t>ESTAN EXTERNALIZADAS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Y SE RECURRE A </a:t>
            </a:r>
            <a:r>
              <a:rPr lang="es-ES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GABINETES JURIDICOS ESPECIALIZADOS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, PERO DEBEMOS ESTAR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ATENTOS AL INICIO DE LOS POSIBLES CONFLICTOS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, QUE NO SOLAMENTE DESEMBOQUEN EN UN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DESPIDO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 SINO EN UNA SALIDA VOLUNTARIA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PERDIENDO EL TALENTO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DE LA PERSONA. </a:t>
            </a:r>
            <a:endParaRPr lang="es-E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0DAA6-74FA-4470-B56D-4B96CC0879F7}" type="slidenum">
              <a:rPr lang="es-E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8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90500" indent="-190500" eaLnBrk="1" fontAlgn="auto" hangingPunct="1"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s-ES" b="1" kern="0">
                <a:solidFill>
                  <a:schemeClr val="tx2">
                    <a:lumMod val="75000"/>
                    <a:lumOff val="25000"/>
                  </a:schemeClr>
                </a:solidFill>
              </a:rPr>
              <a:t>LA</a:t>
            </a:r>
            <a:r>
              <a:rPr lang="es-ES" b="1" kern="0" baseline="0">
                <a:solidFill>
                  <a:schemeClr val="tx2">
                    <a:lumMod val="75000"/>
                    <a:lumOff val="25000"/>
                  </a:schemeClr>
                </a:solidFill>
              </a:rPr>
              <a:t> COMPENSACION QUE </a:t>
            </a:r>
            <a:r>
              <a:rPr lang="es-ES" b="0" kern="0" baseline="0">
                <a:solidFill>
                  <a:schemeClr val="tx2">
                    <a:lumMod val="75000"/>
                    <a:lumOff val="25000"/>
                  </a:schemeClr>
                </a:solidFill>
              </a:rPr>
              <a:t>OBTIENE UN EMPLEADO, </a:t>
            </a:r>
            <a:r>
              <a:rPr lang="es-ES" b="1" kern="0" baseline="0">
                <a:solidFill>
                  <a:schemeClr val="tx2">
                    <a:lumMod val="75000"/>
                    <a:lumOff val="25000"/>
                  </a:schemeClr>
                </a:solidFill>
              </a:rPr>
              <a:t>NO SOLAMENTE SE REDUCE AL SALARIO </a:t>
            </a:r>
            <a:r>
              <a:rPr lang="es-ES" b="0" kern="0" baseline="0">
                <a:solidFill>
                  <a:schemeClr val="tx2">
                    <a:lumMod val="75000"/>
                    <a:lumOff val="25000"/>
                  </a:schemeClr>
                </a:solidFill>
              </a:rPr>
              <a:t>HAY O PUEDE HABER, </a:t>
            </a:r>
            <a:r>
              <a:rPr lang="es-ES" b="1" kern="0" baseline="0">
                <a:solidFill>
                  <a:schemeClr val="tx2">
                    <a:lumMod val="75000"/>
                    <a:lumOff val="25000"/>
                  </a:schemeClr>
                </a:solidFill>
              </a:rPr>
              <a:t>OTRAS COMPENSACIONES</a:t>
            </a:r>
            <a:r>
              <a:rPr lang="es-ES" b="0" kern="0" baseline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s-ES" b="1" kern="0" baseline="0">
                <a:solidFill>
                  <a:schemeClr val="tx2">
                    <a:lumMod val="75000"/>
                    <a:lumOff val="25000"/>
                  </a:schemeClr>
                </a:solidFill>
              </a:rPr>
              <a:t>MUY VALORADAS</a:t>
            </a:r>
            <a:r>
              <a:rPr lang="es-ES" b="0" kern="0" baseline="0">
                <a:solidFill>
                  <a:schemeClr val="tx2">
                    <a:lumMod val="75000"/>
                    <a:lumOff val="25000"/>
                  </a:schemeClr>
                </a:solidFill>
              </a:rPr>
              <a:t> POR LOS EMPLEADOS, QUE DESARROLLAMOS EN ESTOS CUATRO PUNTOS. </a:t>
            </a:r>
            <a:endParaRPr lang="es-ES" b="0" ker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C0A62-3EB0-40DF-BEF8-479C34C4FC3E}" type="slidenum">
              <a:rPr lang="es-E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24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CR" b="1">
                <a:latin typeface="Arial" pitchFamily="34" charset="0"/>
                <a:cs typeface="Arial" pitchFamily="34" charset="0"/>
              </a:rPr>
              <a:t>CON</a:t>
            </a:r>
            <a:r>
              <a:rPr lang="es-CR" b="1" baseline="0">
                <a:latin typeface="Arial" pitchFamily="34" charset="0"/>
                <a:cs typeface="Arial" pitchFamily="34" charset="0"/>
              </a:rPr>
              <a:t> MUCHA FRECUENCIA SE ESTABLECE UNICAMENTE EL SALARIO CORRESPONDIENTE AL CONVENIO</a:t>
            </a:r>
            <a:r>
              <a:rPr lang="es-CR" b="0" baseline="0">
                <a:latin typeface="Arial" pitchFamily="34" charset="0"/>
                <a:cs typeface="Arial" pitchFamily="34" charset="0"/>
              </a:rPr>
              <a:t>, PERO  EN EL CASO DE LOS </a:t>
            </a:r>
            <a:r>
              <a:rPr lang="es-CR" b="1" baseline="0">
                <a:latin typeface="Arial" pitchFamily="34" charset="0"/>
                <a:cs typeface="Arial" pitchFamily="34" charset="0"/>
              </a:rPr>
              <a:t>DIRECTIVOS </a:t>
            </a:r>
            <a:r>
              <a:rPr lang="es-CR" b="0" baseline="0">
                <a:latin typeface="Arial" pitchFamily="34" charset="0"/>
                <a:cs typeface="Arial" pitchFamily="34" charset="0"/>
              </a:rPr>
              <a:t>Y/O</a:t>
            </a:r>
            <a:r>
              <a:rPr lang="es-CR" b="1" baseline="0">
                <a:latin typeface="Arial" pitchFamily="34" charset="0"/>
                <a:cs typeface="Arial" pitchFamily="34" charset="0"/>
              </a:rPr>
              <a:t> COMERCIALES</a:t>
            </a:r>
            <a:r>
              <a:rPr lang="es-CR" b="0" baseline="0">
                <a:latin typeface="Arial" pitchFamily="34" charset="0"/>
                <a:cs typeface="Arial" pitchFamily="34" charset="0"/>
              </a:rPr>
              <a:t> ( que cobran la parte fija por encima de lo fijado en convenio, este exceso puede formalizarse mediante un </a:t>
            </a:r>
            <a:r>
              <a:rPr lang="es-CR" b="1" baseline="0">
                <a:latin typeface="Arial" pitchFamily="34" charset="0"/>
                <a:cs typeface="Arial" pitchFamily="34" charset="0"/>
              </a:rPr>
              <a:t>COMPLEMENTO INDIVIDUAL</a:t>
            </a:r>
            <a:r>
              <a:rPr lang="es-CR" b="0" baseline="0">
                <a:latin typeface="Arial" pitchFamily="34" charset="0"/>
                <a:cs typeface="Arial" pitchFamily="34" charset="0"/>
              </a:rPr>
              <a:t>, que sea absorbible y por tanto sin la obligación de subir el sueldo, en un momento determinado). PUEDE HABER OTROS COMPLEMENTOS COMO POR EJEMPLO EL DE </a:t>
            </a:r>
            <a:r>
              <a:rPr lang="es-CR" b="1" baseline="0">
                <a:latin typeface="Arial" pitchFamily="34" charset="0"/>
                <a:cs typeface="Arial" pitchFamily="34" charset="0"/>
              </a:rPr>
              <a:t>MOBILIDAD</a:t>
            </a:r>
            <a:r>
              <a:rPr lang="es-CR" b="0" baseline="0">
                <a:latin typeface="Arial" pitchFamily="34" charset="0"/>
                <a:cs typeface="Arial" pitchFamily="34" charset="0"/>
              </a:rPr>
              <a:t>, CUALQUIERA DE ELLOS DEBER SER </a:t>
            </a:r>
            <a:r>
              <a:rPr lang="es-CR" b="1" baseline="0">
                <a:latin typeface="Arial" pitchFamily="34" charset="0"/>
                <a:cs typeface="Arial" pitchFamily="34" charset="0"/>
              </a:rPr>
              <a:t>COMUNICADO POR ESCRITO Y LIMITADO EN EL TIEMPO</a:t>
            </a:r>
            <a:r>
              <a:rPr lang="es-CR" b="0" baseline="0">
                <a:latin typeface="Arial" pitchFamily="34" charset="0"/>
                <a:cs typeface="Arial" pitchFamily="34" charset="0"/>
              </a:rPr>
              <a:t>, SI NO SE HACE ASÍ, LO HABITUAL ES QUE QUEDE </a:t>
            </a:r>
            <a:r>
              <a:rPr lang="es-CR" b="1" baseline="0">
                <a:latin typeface="Arial" pitchFamily="34" charset="0"/>
                <a:cs typeface="Arial" pitchFamily="34" charset="0"/>
              </a:rPr>
              <a:t>CONSOLIDADO Y NO SE PUEDA ELIMINAR</a:t>
            </a:r>
            <a:r>
              <a:rPr lang="es-CR" b="0" baseline="0">
                <a:latin typeface="Arial" pitchFamily="34" charset="0"/>
                <a:cs typeface="Arial" pitchFamily="34" charset="0"/>
              </a:rPr>
              <a:t>.  </a:t>
            </a:r>
            <a:endParaRPr lang="es-CR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322E7-8139-4705-A8D3-503347581435}" type="slidenum">
              <a:rPr lang="es-E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4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5382-3C8A-0741-AAC6-800DDE47035D}" type="datetime1">
              <a:rPr lang="es-ES" smtClean="0"/>
              <a:t>23/8/22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06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0AC4-BBB7-5648-9C7D-F4D3602D45CE}" type="datetime1">
              <a:rPr lang="es-ES" smtClean="0"/>
              <a:t>23/8/22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36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F0AE-7BCA-9248-82FD-D50B85DB44A1}" type="datetime1">
              <a:rPr lang="es-ES" smtClean="0"/>
              <a:t>23/8/22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6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E92-6F4A-364F-B697-788CF150FE6B}" type="datetime1">
              <a:rPr lang="es-ES" smtClean="0"/>
              <a:t>23/8/22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19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3B87-D6A4-EF4A-A92E-D018172785D6}" type="datetime1">
              <a:rPr lang="es-ES" smtClean="0"/>
              <a:t>23/8/22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20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ACE1-4BD1-FF43-B7E4-791E35F61158}" type="datetime1">
              <a:rPr lang="es-ES" smtClean="0"/>
              <a:t>23/8/22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094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72CC-5E4A-4240-9D0B-0F172E823AC3}" type="datetime1">
              <a:rPr lang="es-ES" smtClean="0"/>
              <a:t>23/8/22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60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F806-8CF8-1242-805A-173396C8F607}" type="datetime1">
              <a:rPr lang="es-ES" smtClean="0"/>
              <a:t>23/8/22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31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4E75-296F-DC47-A5A5-DFB1109CCE7C}" type="datetime1">
              <a:rPr lang="es-ES" smtClean="0"/>
              <a:t>23/8/22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31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3D7-909C-3244-B4DC-79A3A9DF6D34}" type="datetime1">
              <a:rPr lang="es-ES" smtClean="0"/>
              <a:t>23/8/22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48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CA9-8217-D540-A92C-ADD6726DD91F}" type="datetime1">
              <a:rPr lang="es-ES" smtClean="0"/>
              <a:t>23/8/22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9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CB4A-5C7C-7D4B-AFB7-54A1DAD1A24C}" type="datetime1">
              <a:rPr lang="es-ES" smtClean="0"/>
              <a:t>23/8/22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6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D681-EAED-B04A-B99C-EE9BDF84673E}" type="datetime1">
              <a:rPr lang="es-ES" smtClean="0"/>
              <a:t>23/8/22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7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659-B1BE-3442-9F11-0904D5CA06FD}" type="datetime1">
              <a:rPr lang="es-ES" smtClean="0"/>
              <a:t>23/8/22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58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DC7-74E4-E84F-992E-460470CC4FF4}" type="datetime1">
              <a:rPr lang="es-ES" smtClean="0"/>
              <a:t>23/8/22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0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6514-D983-0647-8685-DB7417A4448F}" type="datetime1">
              <a:rPr lang="es-ES" smtClean="0"/>
              <a:t>23/8/22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15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3A3D-4D23-2F4F-8125-6322C019DFE6}" type="datetime1">
              <a:rPr lang="es-ES" smtClean="0"/>
              <a:t>23/8/22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95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E952-4013-6446-BEA4-0D2BD34DEBF1}" type="datetime1">
              <a:rPr lang="es-ES" smtClean="0"/>
              <a:t>23/8/22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95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264B9B-43E8-6946-8B06-B1F78FF1084E}" type="datetime1">
              <a:rPr lang="es-ES" smtClean="0"/>
              <a:t>23/8/22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  <p:sldLayoutId id="2147484698" r:id="rId12"/>
    <p:sldLayoutId id="2147484699" r:id="rId13"/>
    <p:sldLayoutId id="2147484700" r:id="rId14"/>
    <p:sldLayoutId id="2147484701" r:id="rId15"/>
    <p:sldLayoutId id="2147484702" r:id="rId16"/>
    <p:sldLayoutId id="2147484703" r:id="rId17"/>
    <p:sldLayoutId id="2147484704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dLjGuWR_SAk/T-V0axeridI/AAAAAAAACZY/LSq2YfTeGg4/s1600/negociaci%C3%B3n+colectiva+ln.jpg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1.jpeg"/><Relationship Id="rId4" Type="http://schemas.openxmlformats.org/officeDocument/2006/relationships/diagramData" Target="../diagrams/data2.xml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>
            <a:extLst>
              <a:ext uri="{FF2B5EF4-FFF2-40B4-BE49-F238E27FC236}">
                <a16:creationId xmlns:a16="http://schemas.microsoft.com/office/drawing/2014/main" id="{8659B5FD-E8AC-C145-B2DD-6FE0C6FF2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25599"/>
            <a:ext cx="8689976" cy="1451905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>
                <a:solidFill>
                  <a:schemeClr val="tx1"/>
                </a:solidFill>
                <a:cs typeface="Calibri" panose="020F0502020204030204" pitchFamily="34" charset="0"/>
              </a:rPr>
              <a:t>SECOT VALENCIA</a:t>
            </a:r>
          </a:p>
          <a:p>
            <a:r>
              <a:rPr lang="es-ES" sz="2400" dirty="0">
                <a:solidFill>
                  <a:schemeClr val="tx1"/>
                </a:solidFill>
                <a:cs typeface="Calibri" panose="020F0502020204030204" pitchFamily="34" charset="0"/>
              </a:rPr>
              <a:t>FEM FUTUR 7ª edición  2022 /2023</a:t>
            </a:r>
          </a:p>
          <a:p>
            <a:r>
              <a:rPr lang="es-ES" sz="2400" dirty="0">
                <a:solidFill>
                  <a:schemeClr val="tx1"/>
                </a:solidFill>
                <a:cs typeface="Calibri" panose="020F0502020204030204" pitchFamily="34" charset="0"/>
              </a:rPr>
              <a:t>FASE Nº 5, PILDORA 5. B.</a:t>
            </a:r>
          </a:p>
        </p:txBody>
      </p:sp>
      <p:sp>
        <p:nvSpPr>
          <p:cNvPr id="9" name="Google Shape;131;p1">
            <a:extLst>
              <a:ext uri="{FF2B5EF4-FFF2-40B4-BE49-F238E27FC236}">
                <a16:creationId xmlns:a16="http://schemas.microsoft.com/office/drawing/2014/main" id="{CE92507F-43E9-C54B-9F43-8E14C39B19EB}"/>
              </a:ext>
            </a:extLst>
          </p:cNvPr>
          <p:cNvSpPr/>
          <p:nvPr/>
        </p:nvSpPr>
        <p:spPr>
          <a:xfrm>
            <a:off x="1407960" y="3413160"/>
            <a:ext cx="7274160" cy="1191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39B0D705-6397-1B47-8BEC-E85F9DF94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16766"/>
            <a:ext cx="8481008" cy="219323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ES" sz="4900" cap="none" dirty="0">
                <a:latin typeface="+mn-lt"/>
                <a:ea typeface="Calibri"/>
                <a:cs typeface="Calibri"/>
                <a:sym typeface="Calibri"/>
              </a:rPr>
              <a:t>ORGANIZACIÓN Y RECURSOS HUMANOS</a:t>
            </a:r>
            <a:br>
              <a:rPr lang="es-ES" sz="3600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s-ES" dirty="0"/>
          </a:p>
        </p:txBody>
      </p:sp>
      <p:sp>
        <p:nvSpPr>
          <p:cNvPr id="15" name="Google Shape;136;p1">
            <a:extLst>
              <a:ext uri="{FF2B5EF4-FFF2-40B4-BE49-F238E27FC236}">
                <a16:creationId xmlns:a16="http://schemas.microsoft.com/office/drawing/2014/main" id="{6198A979-EA8A-944A-B1DC-668DFCEA8C84}"/>
              </a:ext>
            </a:extLst>
          </p:cNvPr>
          <p:cNvSpPr/>
          <p:nvPr/>
        </p:nvSpPr>
        <p:spPr>
          <a:xfrm>
            <a:off x="5126879" y="3490331"/>
            <a:ext cx="1574640" cy="45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30A6F12-DE08-2D48-98B3-4678EE6625F7}"/>
              </a:ext>
            </a:extLst>
          </p:cNvPr>
          <p:cNvSpPr txBox="1"/>
          <p:nvPr/>
        </p:nvSpPr>
        <p:spPr>
          <a:xfrm>
            <a:off x="5285040" y="5606393"/>
            <a:ext cx="162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José Luis Manso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3DD355-D3A0-0F4B-86F3-98A27E7F0CA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325F9EF-87D7-8748-8481-1EFBD291C9CA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2989DD5-51A2-4741-8A5A-4B4E7A8F75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9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2604728" y="904156"/>
            <a:ext cx="6982544" cy="6480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/>
              <a:t>Relaciones Laborales</a:t>
            </a:r>
            <a:br>
              <a:rPr lang="es-E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82800" y="1987971"/>
            <a:ext cx="8435280" cy="4681537"/>
          </a:xfrm>
        </p:spPr>
        <p:txBody>
          <a:bodyPr rtlCol="0">
            <a:normAutofit fontScale="40000" lnSpcReduction="20000"/>
          </a:bodyPr>
          <a:lstStyle/>
          <a:p>
            <a:pPr>
              <a:defRPr/>
            </a:pPr>
            <a:r>
              <a:rPr lang="es-ES" altLang="es-ES" sz="3400" b="1" u="sng" cap="none">
                <a:solidFill>
                  <a:schemeClr val="tx2"/>
                </a:solidFill>
              </a:rPr>
              <a:t>Objetivo: </a:t>
            </a:r>
            <a:r>
              <a:rPr lang="es-ES" altLang="es-ES" sz="3400" cap="none">
                <a:solidFill>
                  <a:schemeClr val="tx2"/>
                </a:solidFill>
              </a:rPr>
              <a:t>Resolución de aquellas </a:t>
            </a:r>
            <a:r>
              <a:rPr lang="es-ES" altLang="es-ES" sz="3400" b="1" cap="none">
                <a:solidFill>
                  <a:schemeClr val="tx2"/>
                </a:solidFill>
              </a:rPr>
              <a:t>situaciones</a:t>
            </a:r>
            <a:r>
              <a:rPr lang="es-ES" altLang="es-ES" sz="3400" cap="none">
                <a:solidFill>
                  <a:schemeClr val="tx2"/>
                </a:solidFill>
              </a:rPr>
              <a:t> que ponen en </a:t>
            </a:r>
            <a:r>
              <a:rPr lang="es-ES" altLang="es-ES" sz="3400" b="1" cap="none">
                <a:solidFill>
                  <a:schemeClr val="tx2"/>
                </a:solidFill>
              </a:rPr>
              <a:t>riesgo el equilibrio </a:t>
            </a:r>
            <a:r>
              <a:rPr lang="es-ES" altLang="es-ES" sz="3400" cap="none">
                <a:solidFill>
                  <a:schemeClr val="tx2"/>
                </a:solidFill>
              </a:rPr>
              <a:t>entre los recíprocos derechos y obligaciones entre la empresa y sus empleados dentro del ejercicio de la actividad profesional.</a:t>
            </a:r>
          </a:p>
          <a:p>
            <a:pPr>
              <a:defRPr/>
            </a:pPr>
            <a:endParaRPr lang="es-ES" altLang="es-ES" sz="3400" cap="none">
              <a:solidFill>
                <a:schemeClr val="accent2"/>
              </a:solidFill>
            </a:endParaRPr>
          </a:p>
          <a:p>
            <a:pPr>
              <a:defRPr/>
            </a:pPr>
            <a:r>
              <a:rPr lang="es-ES" altLang="es-ES" sz="3400" b="1" u="sng" cap="none">
                <a:solidFill>
                  <a:schemeClr val="tx2"/>
                </a:solidFill>
              </a:rPr>
              <a:t>Sus principal es Funciones:</a:t>
            </a:r>
            <a:endParaRPr lang="es-ES" altLang="es-ES" sz="3400" cap="none">
              <a:solidFill>
                <a:schemeClr val="tx2"/>
              </a:solidFill>
            </a:endParaRPr>
          </a:p>
          <a:p>
            <a:pPr lvl="2" algn="just">
              <a:buClr>
                <a:srgbClr val="B11A3B"/>
              </a:buClr>
              <a:buFont typeface="Wingdings" pitchFamily="2" charset="2"/>
              <a:buChar char="§"/>
              <a:defRPr/>
            </a:pPr>
            <a:r>
              <a:rPr lang="es-ES" altLang="es-ES" sz="3400" cap="none">
                <a:solidFill>
                  <a:schemeClr val="tx2"/>
                </a:solidFill>
              </a:rPr>
              <a:t>Analizar y dimensionar </a:t>
            </a:r>
            <a:r>
              <a:rPr lang="es-ES" altLang="es-ES" sz="3400" b="1" cap="none">
                <a:solidFill>
                  <a:schemeClr val="tx2"/>
                </a:solidFill>
              </a:rPr>
              <a:t>las incidencias </a:t>
            </a:r>
            <a:r>
              <a:rPr lang="es-ES" altLang="es-ES" sz="3400" cap="none">
                <a:solidFill>
                  <a:schemeClr val="tx2"/>
                </a:solidFill>
              </a:rPr>
              <a:t>que puedan suponer una vulneración de la normativa laboral </a:t>
            </a:r>
          </a:p>
          <a:p>
            <a:pPr lvl="2" algn="just">
              <a:buClr>
                <a:srgbClr val="B11A3B"/>
              </a:buClr>
              <a:buFont typeface="Wingdings" pitchFamily="2" charset="2"/>
              <a:buChar char="§"/>
              <a:defRPr/>
            </a:pPr>
            <a:r>
              <a:rPr lang="es-ES" altLang="es-ES" sz="3400" cap="none">
                <a:solidFill>
                  <a:schemeClr val="tx2"/>
                </a:solidFill>
              </a:rPr>
              <a:t>Gestionar las </a:t>
            </a:r>
            <a:r>
              <a:rPr lang="es-ES" altLang="es-ES" sz="3400" b="1" cap="none">
                <a:solidFill>
                  <a:schemeClr val="tx2"/>
                </a:solidFill>
              </a:rPr>
              <a:t>bajas de los empleados </a:t>
            </a:r>
            <a:r>
              <a:rPr lang="es-ES" altLang="es-ES" sz="3400" cap="none">
                <a:solidFill>
                  <a:schemeClr val="tx2"/>
                </a:solidFill>
              </a:rPr>
              <a:t>haciendo efectivas las decisiones disciplinarias consensuadas.</a:t>
            </a:r>
          </a:p>
          <a:p>
            <a:pPr lvl="2" algn="just">
              <a:buClr>
                <a:srgbClr val="B11A3B"/>
              </a:buClr>
              <a:buFont typeface="Wingdings" pitchFamily="2" charset="2"/>
              <a:buChar char="§"/>
              <a:defRPr/>
            </a:pPr>
            <a:r>
              <a:rPr lang="es-ES" altLang="es-ES" sz="3400" cap="none">
                <a:solidFill>
                  <a:schemeClr val="tx2"/>
                </a:solidFill>
              </a:rPr>
              <a:t>Realizar una </a:t>
            </a:r>
            <a:r>
              <a:rPr lang="es-ES" altLang="es-ES" sz="3400" b="1" cap="none">
                <a:solidFill>
                  <a:schemeClr val="tx2"/>
                </a:solidFill>
              </a:rPr>
              <a:t>labor preventiva</a:t>
            </a:r>
            <a:r>
              <a:rPr lang="es-ES" altLang="es-ES" sz="3400" cap="none">
                <a:solidFill>
                  <a:schemeClr val="tx2"/>
                </a:solidFill>
              </a:rPr>
              <a:t> cuando se detectan incidencias documentales, o de cualquier otro tipo.</a:t>
            </a:r>
          </a:p>
          <a:p>
            <a:pPr marL="914400" lvl="2" indent="0" algn="just">
              <a:buClr>
                <a:srgbClr val="B11A3B"/>
              </a:buClr>
              <a:buNone/>
              <a:defRPr/>
            </a:pPr>
            <a:endParaRPr lang="es-ES" sz="3400" b="1" cap="none">
              <a:solidFill>
                <a:schemeClr val="tx2"/>
              </a:solidFill>
            </a:endParaRPr>
          </a:p>
          <a:p>
            <a:pPr>
              <a:defRPr/>
            </a:pPr>
            <a:r>
              <a:rPr lang="es-ES" altLang="es-ES" sz="3400" cap="none">
                <a:solidFill>
                  <a:schemeClr val="tx2"/>
                </a:solidFill>
              </a:rPr>
              <a:t>Apoyo esencial de </a:t>
            </a:r>
            <a:r>
              <a:rPr lang="es-ES" altLang="es-ES" sz="3400" b="1" cap="none">
                <a:solidFill>
                  <a:schemeClr val="tx2"/>
                </a:solidFill>
              </a:rPr>
              <a:t>Servicios Jurídicos – Laboral. </a:t>
            </a:r>
          </a:p>
          <a:p>
            <a:pPr>
              <a:defRPr/>
            </a:pPr>
            <a:endParaRPr lang="es-ES" altLang="es-ES" sz="3400" b="1" cap="none">
              <a:solidFill>
                <a:schemeClr val="tx2"/>
              </a:solidFill>
            </a:endParaRPr>
          </a:p>
          <a:p>
            <a:pPr>
              <a:defRPr/>
            </a:pPr>
            <a:r>
              <a:rPr lang="es-ES" sz="3400" b="1" cap="none">
                <a:solidFill>
                  <a:schemeClr val="tx2"/>
                </a:solidFill>
              </a:rPr>
              <a:t>Relaciones Sindicales: </a:t>
            </a:r>
            <a:r>
              <a:rPr lang="es-ES" altLang="es-ES" sz="3400" cap="none">
                <a:solidFill>
                  <a:schemeClr val="tx2"/>
                </a:solidFill>
              </a:rPr>
              <a:t>Canalizar la i</a:t>
            </a:r>
            <a:r>
              <a:rPr lang="es-ES" altLang="es-ES" sz="3400" b="1" cap="none">
                <a:solidFill>
                  <a:schemeClr val="tx2"/>
                </a:solidFill>
              </a:rPr>
              <a:t>nterlocución</a:t>
            </a:r>
            <a:r>
              <a:rPr lang="es-ES" altLang="es-ES" sz="3400" cap="none">
                <a:solidFill>
                  <a:schemeClr val="tx2"/>
                </a:solidFill>
              </a:rPr>
              <a:t> entre los representantes de los trabajadores y la dirección de la empresa, fomentando un diálogo permanente abierto y resolutivo, y evitando el conflicto.</a:t>
            </a:r>
          </a:p>
          <a:p>
            <a:pPr marL="177800" lvl="1" indent="-177800" algn="just">
              <a:buFont typeface="Arial" pitchFamily="34" charset="0"/>
              <a:buChar char="–"/>
              <a:defRPr/>
            </a:pPr>
            <a:endParaRPr lang="es-ES"/>
          </a:p>
          <a:p>
            <a:pPr>
              <a:defRPr/>
            </a:pPr>
            <a:endParaRPr lang="es-ES" sz="2800">
              <a:solidFill>
                <a:schemeClr val="tx2"/>
              </a:solidFill>
            </a:endParaRPr>
          </a:p>
        </p:txBody>
      </p:sp>
      <p:pic>
        <p:nvPicPr>
          <p:cNvPr id="34820" name="Picture 17" descr="http://3.bp.blogspot.com/-dLjGuWR_SAk/T-V0axeridI/AAAAAAAACZY/LSq2YfTeGg4/s200/negociaci%C3%B3n+colectiva+l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47" y="2210610"/>
            <a:ext cx="1426022" cy="121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5" descr="http://t3.gstatic.com/images?q=tbn:ANd9GcRb2e4mKib4YZ8Rslrx4DZ-ZBJjtiglSlyxE00InlcikA9pV70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09491">
            <a:off x="10446677" y="4506634"/>
            <a:ext cx="10572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E4C6C6-A3BA-B144-87EE-847393AA3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10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3AB3EE0-CB99-AD4E-AF66-D70FE30F4789}"/>
              </a:ext>
            </a:extLst>
          </p:cNvPr>
          <p:cNvPicPr/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FE59A0-02EC-AF4F-9289-DE94F86039B9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A4FE03-E7B8-A04F-936E-1C01B607C909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06973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2238376" y="2554290"/>
            <a:ext cx="28559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solidFill>
                  <a:schemeClr val="accent1"/>
                </a:solidFill>
                <a:latin typeface="Calibri" pitchFamily="34" charset="0"/>
              </a:rPr>
              <a:t>Retribución fija</a:t>
            </a:r>
          </a:p>
          <a:p>
            <a:pPr>
              <a:spcBef>
                <a:spcPct val="50000"/>
              </a:spcBef>
            </a:pPr>
            <a:r>
              <a:rPr lang="es-ES" sz="1200" b="1">
                <a:solidFill>
                  <a:schemeClr val="accent1"/>
                </a:solidFill>
                <a:latin typeface="Calibri" pitchFamily="34" charset="0"/>
              </a:rPr>
              <a:t>Retribución variable</a:t>
            </a:r>
          </a:p>
          <a:p>
            <a:pPr>
              <a:spcBef>
                <a:spcPct val="50000"/>
              </a:spcBef>
            </a:pPr>
            <a:r>
              <a:rPr lang="es-ES" sz="1200" b="1">
                <a:solidFill>
                  <a:schemeClr val="accent1"/>
                </a:solidFill>
                <a:latin typeface="Calibri" pitchFamily="34" charset="0"/>
              </a:rPr>
              <a:t>Retribución Flexible</a:t>
            </a:r>
          </a:p>
          <a:p>
            <a:pPr>
              <a:spcBef>
                <a:spcPct val="50000"/>
              </a:spcBef>
            </a:pPr>
            <a:r>
              <a:rPr lang="es-ES" sz="1200" b="1">
                <a:solidFill>
                  <a:schemeClr val="accent1"/>
                </a:solidFill>
                <a:latin typeface="Calibri" pitchFamily="34" charset="0"/>
              </a:rPr>
              <a:t>Compensación movilidad</a:t>
            </a:r>
          </a:p>
          <a:p>
            <a:pPr>
              <a:spcBef>
                <a:spcPct val="50000"/>
              </a:spcBef>
            </a:pPr>
            <a:endParaRPr lang="es-ES" sz="1200" b="1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8138320" y="2538414"/>
            <a:ext cx="21605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200" b="1">
                <a:solidFill>
                  <a:srgbClr val="A39089"/>
                </a:solidFill>
                <a:latin typeface="Calibri" pitchFamily="34" charset="0"/>
              </a:rPr>
              <a:t>Beneficios sociales (Planes de pensiones, seguros de vida, beneficios financieros…)</a:t>
            </a:r>
          </a:p>
          <a:p>
            <a:pPr algn="r">
              <a:spcBef>
                <a:spcPct val="50000"/>
              </a:spcBef>
            </a:pPr>
            <a:r>
              <a:rPr lang="es-ES" sz="1200" b="1">
                <a:solidFill>
                  <a:srgbClr val="A39089"/>
                </a:solidFill>
                <a:latin typeface="Calibri" pitchFamily="34" charset="0"/>
              </a:rPr>
              <a:t>Retribución en especie</a:t>
            </a:r>
          </a:p>
          <a:p>
            <a:pPr algn="r">
              <a:spcBef>
                <a:spcPct val="50000"/>
              </a:spcBef>
            </a:pPr>
            <a:r>
              <a:rPr lang="es-ES" sz="1200" b="1">
                <a:solidFill>
                  <a:srgbClr val="A39089"/>
                </a:solidFill>
                <a:latin typeface="Calibri" pitchFamily="34" charset="0"/>
              </a:rPr>
              <a:t>Conciliación vida profesional y personal </a:t>
            </a:r>
          </a:p>
        </p:txBody>
      </p:sp>
      <p:sp>
        <p:nvSpPr>
          <p:cNvPr id="35844" name="Text Box 9"/>
          <p:cNvSpPr txBox="1">
            <a:spLocks noChangeArrowheads="1"/>
          </p:cNvSpPr>
          <p:nvPr/>
        </p:nvSpPr>
        <p:spPr bwMode="auto">
          <a:xfrm>
            <a:off x="7512050" y="4522789"/>
            <a:ext cx="29797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200" b="1">
                <a:solidFill>
                  <a:schemeClr val="accent1"/>
                </a:solidFill>
                <a:latin typeface="Calibri" pitchFamily="34" charset="0"/>
              </a:rPr>
              <a:t>Espacio de trabajo</a:t>
            </a:r>
          </a:p>
          <a:p>
            <a:pPr algn="r">
              <a:spcBef>
                <a:spcPct val="50000"/>
              </a:spcBef>
            </a:pPr>
            <a:r>
              <a:rPr lang="es-ES" sz="1200" b="1">
                <a:solidFill>
                  <a:schemeClr val="accent1"/>
                </a:solidFill>
                <a:latin typeface="Calibri" pitchFamily="34" charset="0"/>
              </a:rPr>
              <a:t>Comunicación</a:t>
            </a:r>
          </a:p>
          <a:p>
            <a:pPr algn="r">
              <a:spcBef>
                <a:spcPct val="50000"/>
              </a:spcBef>
            </a:pPr>
            <a:r>
              <a:rPr lang="es-ES" sz="1200" b="1">
                <a:solidFill>
                  <a:schemeClr val="accent1"/>
                </a:solidFill>
                <a:latin typeface="Calibri" pitchFamily="34" charset="0"/>
              </a:rPr>
              <a:t>Responsabilidad Corporativa</a:t>
            </a:r>
          </a:p>
          <a:p>
            <a:pPr algn="r">
              <a:spcBef>
                <a:spcPct val="50000"/>
              </a:spcBef>
            </a:pPr>
            <a:endParaRPr lang="es-ES" sz="1200" b="1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2346327" y="4547300"/>
            <a:ext cx="35274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solidFill>
                  <a:srgbClr val="A39089"/>
                </a:solidFill>
                <a:latin typeface="Calibri" pitchFamily="34" charset="0"/>
              </a:rPr>
              <a:t>Oportunidades de desarrollo/proyectos</a:t>
            </a:r>
          </a:p>
          <a:p>
            <a:pPr>
              <a:spcBef>
                <a:spcPct val="50000"/>
              </a:spcBef>
            </a:pPr>
            <a:r>
              <a:rPr lang="es-ES" sz="1200" b="1">
                <a:solidFill>
                  <a:srgbClr val="A39089"/>
                </a:solidFill>
                <a:latin typeface="Calibri" pitchFamily="34" charset="0"/>
              </a:rPr>
              <a:t>Movilidad funcional / geográfica</a:t>
            </a:r>
          </a:p>
          <a:p>
            <a:pPr>
              <a:spcBef>
                <a:spcPct val="50000"/>
              </a:spcBef>
            </a:pPr>
            <a:r>
              <a:rPr lang="es-ES" sz="1200" b="1">
                <a:solidFill>
                  <a:srgbClr val="A39089"/>
                </a:solidFill>
                <a:latin typeface="Calibri" pitchFamily="34" charset="0"/>
              </a:rPr>
              <a:t>Reconocimiento</a:t>
            </a:r>
          </a:p>
          <a:p>
            <a:pPr>
              <a:spcBef>
                <a:spcPct val="50000"/>
              </a:spcBef>
            </a:pPr>
            <a:r>
              <a:rPr lang="es-ES" sz="1200" b="1">
                <a:solidFill>
                  <a:srgbClr val="A39089"/>
                </a:solidFill>
                <a:latin typeface="Calibri" pitchFamily="34" charset="0"/>
              </a:rPr>
              <a:t>Evaluación del desempeño</a:t>
            </a:r>
          </a:p>
          <a:p>
            <a:pPr>
              <a:spcBef>
                <a:spcPct val="50000"/>
              </a:spcBef>
            </a:pPr>
            <a:r>
              <a:rPr lang="es-ES" sz="1200" b="1">
                <a:solidFill>
                  <a:srgbClr val="A39089"/>
                </a:solidFill>
                <a:latin typeface="Calibri" pitchFamily="34" charset="0"/>
              </a:rPr>
              <a:t>Formación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896226" y="1912195"/>
            <a:ext cx="2376488" cy="3603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pPr algn="r">
              <a:defRPr/>
            </a:pPr>
            <a:r>
              <a:rPr lang="es-ES" b="1">
                <a:solidFill>
                  <a:schemeClr val="bg1"/>
                </a:solidFill>
                <a:latin typeface="Tahoma" pitchFamily="34" charset="0"/>
              </a:rPr>
              <a:t>BENEFICIOS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238376" y="1918498"/>
            <a:ext cx="2533650" cy="36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b="1">
                <a:solidFill>
                  <a:schemeClr val="bg1"/>
                </a:solidFill>
                <a:latin typeface="+mj-lt"/>
              </a:rPr>
              <a:t>RETRIBUCIÓN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896226" y="4064001"/>
            <a:ext cx="2500313" cy="37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s-ES" b="1">
                <a:solidFill>
                  <a:schemeClr val="bg1"/>
                </a:solidFill>
                <a:latin typeface="+mj-lt"/>
              </a:rPr>
              <a:t>ENTORNO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346327" y="4038601"/>
            <a:ext cx="2484437" cy="3698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b="1">
                <a:solidFill>
                  <a:schemeClr val="bg1"/>
                </a:solidFill>
                <a:latin typeface="+mj-lt"/>
              </a:rPr>
              <a:t>DESARROLLO</a:t>
            </a:r>
          </a:p>
        </p:txBody>
      </p:sp>
      <p:pic>
        <p:nvPicPr>
          <p:cNvPr id="35850" name="Picture 3" descr="monta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038" y="1557338"/>
            <a:ext cx="31686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21 Título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34118"/>
          </a:xfrm>
        </p:spPr>
        <p:txBody>
          <a:bodyPr/>
          <a:lstStyle/>
          <a:p>
            <a:pPr eaLnBrk="1" hangingPunct="1">
              <a:defRPr/>
            </a:pPr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Compensación Total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2796D5-EA66-C244-88C6-A205291D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11</a:t>
            </a:fld>
            <a:endParaRPr lang="es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CC34CCF-9FC8-6C41-ADA0-D5D095A5431F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29C991C-B83A-0D43-BB9F-4771194E7D1D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8F37532D-75CE-464F-89A6-51A0453FFAD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06383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1 Título"/>
          <p:cNvSpPr>
            <a:spLocks noGrp="1"/>
          </p:cNvSpPr>
          <p:nvPr>
            <p:ph type="title"/>
          </p:nvPr>
        </p:nvSpPr>
        <p:spPr>
          <a:xfrm>
            <a:off x="3971528" y="740172"/>
            <a:ext cx="3959225" cy="5492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S">
                <a:ea typeface="+mn-ea"/>
              </a:rPr>
              <a:t>Retribución fija</a:t>
            </a:r>
          </a:p>
        </p:txBody>
      </p:sp>
      <p:sp>
        <p:nvSpPr>
          <p:cNvPr id="1028" name="2 Marcador de contenido"/>
          <p:cNvSpPr>
            <a:spLocks noGrp="1"/>
          </p:cNvSpPr>
          <p:nvPr>
            <p:ph idx="1"/>
          </p:nvPr>
        </p:nvSpPr>
        <p:spPr>
          <a:xfrm>
            <a:off x="3338513" y="1656560"/>
            <a:ext cx="6677025" cy="593725"/>
          </a:xfrm>
        </p:spPr>
        <p:txBody>
          <a:bodyPr>
            <a:noAutofit/>
          </a:bodyPr>
          <a:lstStyle/>
          <a:p>
            <a:pPr eaLnBrk="1" hangingPunct="1">
              <a:buFontTx/>
              <a:buBlip>
                <a:blip r:embed="rId3"/>
              </a:buBlip>
            </a:pPr>
            <a:r>
              <a:rPr lang="es-ES" sz="1600" cap="none">
                <a:solidFill>
                  <a:schemeClr val="tx2"/>
                </a:solidFill>
              </a:rPr>
              <a:t>Según </a:t>
            </a:r>
            <a:r>
              <a:rPr lang="es-ES" sz="1600" b="1" u="sng" cap="none">
                <a:solidFill>
                  <a:schemeClr val="tx2"/>
                </a:solidFill>
              </a:rPr>
              <a:t>Convenio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" sz="1600" cap="none">
                <a:solidFill>
                  <a:schemeClr val="tx2"/>
                </a:solidFill>
              </a:rPr>
              <a:t>Distribuido en  x  pagas</a:t>
            </a:r>
            <a:r>
              <a:rPr lang="es-ES" sz="1600"/>
              <a:t>.</a:t>
            </a:r>
          </a:p>
        </p:txBody>
      </p:sp>
      <p:graphicFrame>
        <p:nvGraphicFramePr>
          <p:cNvPr id="1026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401127"/>
              </p:ext>
            </p:extLst>
          </p:nvPr>
        </p:nvGraphicFramePr>
        <p:xfrm>
          <a:off x="6934201" y="1504156"/>
          <a:ext cx="2832100" cy="1343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848400" imgH="3838455" progId="Excel.Sheet.8">
                  <p:embed/>
                </p:oleObj>
              </mc:Choice>
              <mc:Fallback>
                <p:oleObj name="Worksheet" r:id="rId4" imgW="6848400" imgH="3838455" progId="Excel.Sheet.8">
                  <p:embed/>
                  <p:pic>
                    <p:nvPicPr>
                      <p:cNvPr id="1026" name="8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1504156"/>
                        <a:ext cx="2832100" cy="1343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3" descr="10"/>
          <p:cNvPicPr>
            <a:picLocks noChangeAspect="1" noChangeArrowheads="1"/>
          </p:cNvPicPr>
          <p:nvPr/>
        </p:nvPicPr>
        <p:blipFill>
          <a:blip r:embed="rId6" cstate="print"/>
          <a:srcRect t="1967"/>
          <a:stretch>
            <a:fillRect/>
          </a:stretch>
        </p:blipFill>
        <p:spPr bwMode="auto">
          <a:xfrm>
            <a:off x="7247732" y="3858420"/>
            <a:ext cx="2298700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15 Más"/>
          <p:cNvSpPr/>
          <p:nvPr/>
        </p:nvSpPr>
        <p:spPr>
          <a:xfrm>
            <a:off x="6415088" y="4187034"/>
            <a:ext cx="519113" cy="546100"/>
          </a:xfrm>
          <a:prstGeom prst="mathPlus">
            <a:avLst/>
          </a:prstGeom>
          <a:solidFill>
            <a:schemeClr val="bg2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31" name="18 CuadroTexto"/>
          <p:cNvSpPr txBox="1">
            <a:spLocks noChangeArrowheads="1"/>
          </p:cNvSpPr>
          <p:nvPr/>
        </p:nvSpPr>
        <p:spPr bwMode="auto">
          <a:xfrm>
            <a:off x="3117057" y="2917429"/>
            <a:ext cx="6940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u="sng">
                <a:latin typeface="Calibri" pitchFamily="34" charset="0"/>
              </a:rPr>
              <a:t>Complemento  Individual</a:t>
            </a:r>
            <a:r>
              <a:rPr lang="es-ES" sz="2000">
                <a:solidFill>
                  <a:schemeClr val="accent2"/>
                </a:solidFill>
                <a:latin typeface="Calibri" pitchFamily="34" charset="0"/>
              </a:rPr>
              <a:t>: </a:t>
            </a:r>
            <a:r>
              <a:rPr lang="es-ES" sz="1400">
                <a:solidFill>
                  <a:schemeClr val="tx2"/>
                </a:solidFill>
                <a:latin typeface="Calibri" pitchFamily="34" charset="0"/>
              </a:rPr>
              <a:t>vinculado a la </a:t>
            </a:r>
            <a:r>
              <a:rPr lang="es-ES" sz="1400" b="1">
                <a:solidFill>
                  <a:schemeClr val="tx2"/>
                </a:solidFill>
                <a:latin typeface="Calibri" pitchFamily="34" charset="0"/>
              </a:rPr>
              <a:t>responsabilidad </a:t>
            </a:r>
            <a:r>
              <a:rPr lang="es-ES" sz="1400">
                <a:solidFill>
                  <a:schemeClr val="tx2"/>
                </a:solidFill>
                <a:latin typeface="Calibri" pitchFamily="34" charset="0"/>
              </a:rPr>
              <a:t>(puesto) y al </a:t>
            </a:r>
            <a:r>
              <a:rPr lang="es-ES" sz="1400" b="1">
                <a:solidFill>
                  <a:schemeClr val="tx2"/>
                </a:solidFill>
                <a:latin typeface="Calibri" pitchFamily="34" charset="0"/>
              </a:rPr>
              <a:t>nivel de desempeño</a:t>
            </a:r>
            <a:r>
              <a:rPr lang="es-ES" sz="1400">
                <a:solidFill>
                  <a:schemeClr val="tx2"/>
                </a:solidFill>
                <a:latin typeface="Calibri" pitchFamily="34" charset="0"/>
              </a:rPr>
              <a:t> ( Pacto Individual).</a:t>
            </a:r>
          </a:p>
          <a:p>
            <a:endParaRPr lang="es-ES" sz="1400"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814638" y="1581548"/>
            <a:ext cx="7097712" cy="114935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2889251" y="2822576"/>
            <a:ext cx="7097712" cy="345757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150814" y="4639271"/>
            <a:ext cx="253365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>
                <a:solidFill>
                  <a:schemeClr val="bg1"/>
                </a:solidFill>
                <a:latin typeface="+mj-lt"/>
              </a:rPr>
              <a:t>RETRIBUCIÓN</a:t>
            </a:r>
          </a:p>
        </p:txBody>
      </p:sp>
      <p:sp>
        <p:nvSpPr>
          <p:cNvPr id="1036" name="1 Título"/>
          <p:cNvSpPr txBox="1">
            <a:spLocks/>
          </p:cNvSpPr>
          <p:nvPr/>
        </p:nvSpPr>
        <p:spPr bwMode="auto">
          <a:xfrm>
            <a:off x="3298825" y="5162552"/>
            <a:ext cx="41544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s-ES" sz="2000" b="1" u="sng">
                <a:latin typeface="Calibri" pitchFamily="34" charset="0"/>
              </a:rPr>
              <a:t>Compensación movilidad geográfica</a:t>
            </a:r>
          </a:p>
          <a:p>
            <a:pPr eaLnBrk="0" hangingPunct="0">
              <a:lnSpc>
                <a:spcPct val="80000"/>
              </a:lnSpc>
              <a:buFont typeface="Arial" pitchFamily="34" charset="0"/>
              <a:buChar char="•"/>
            </a:pPr>
            <a:r>
              <a:rPr lang="es-ES">
                <a:solidFill>
                  <a:schemeClr val="tx2"/>
                </a:solidFill>
                <a:latin typeface="Calibri" pitchFamily="34" charset="0"/>
              </a:rPr>
              <a:t>Distancia, plaza</a:t>
            </a:r>
          </a:p>
          <a:p>
            <a:pPr eaLnBrk="0" hangingPunct="0">
              <a:lnSpc>
                <a:spcPct val="80000"/>
              </a:lnSpc>
              <a:buFont typeface="Arial" pitchFamily="34" charset="0"/>
              <a:buChar char="•"/>
            </a:pPr>
            <a:r>
              <a:rPr lang="es-ES">
                <a:solidFill>
                  <a:schemeClr val="tx2"/>
                </a:solidFill>
                <a:latin typeface="Calibri" pitchFamily="34" charset="0"/>
              </a:rPr>
              <a:t>Unidad Familiar</a:t>
            </a:r>
          </a:p>
          <a:p>
            <a:pPr eaLnBrk="0" hangingPunct="0">
              <a:lnSpc>
                <a:spcPct val="80000"/>
              </a:lnSpc>
              <a:buFont typeface="Arial" pitchFamily="34" charset="0"/>
              <a:buChar char="•"/>
            </a:pPr>
            <a:r>
              <a:rPr lang="es-ES">
                <a:solidFill>
                  <a:schemeClr val="tx2"/>
                </a:solidFill>
                <a:latin typeface="Calibri" pitchFamily="34" charset="0"/>
              </a:rPr>
              <a:t>Duración determinada</a:t>
            </a:r>
          </a:p>
        </p:txBody>
      </p:sp>
      <p:sp>
        <p:nvSpPr>
          <p:cNvPr id="1037" name="1 Título"/>
          <p:cNvSpPr txBox="1">
            <a:spLocks/>
          </p:cNvSpPr>
          <p:nvPr/>
        </p:nvSpPr>
        <p:spPr bwMode="auto">
          <a:xfrm rot="16200000">
            <a:off x="1657945" y="1999459"/>
            <a:ext cx="1583929" cy="501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80000"/>
              </a:lnSpc>
            </a:pPr>
            <a:r>
              <a:rPr lang="es-ES" sz="1600" b="1">
                <a:solidFill>
                  <a:schemeClr val="tx2"/>
                </a:solidFill>
                <a:latin typeface="Tahoma" pitchFamily="34" charset="0"/>
              </a:rPr>
              <a:t>Administrativo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298825" y="3791745"/>
            <a:ext cx="2952750" cy="11525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3309144" y="4469013"/>
            <a:ext cx="647700" cy="43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3935415" y="4432500"/>
            <a:ext cx="576262" cy="504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4522787" y="4211938"/>
            <a:ext cx="576263" cy="7207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5087937" y="4134150"/>
            <a:ext cx="576262" cy="7921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5663010" y="3918250"/>
            <a:ext cx="576263" cy="1008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3632994" y="3516764"/>
            <a:ext cx="17287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>
                <a:solidFill>
                  <a:srgbClr val="C00000"/>
                </a:solidFill>
              </a:rPr>
              <a:t>DIRECTIVOS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6938831-4835-8B47-840A-F7FF0EEEBCD1}"/>
              </a:ext>
            </a:extLst>
          </p:cNvPr>
          <p:cNvSpPr txBox="1"/>
          <p:nvPr/>
        </p:nvSpPr>
        <p:spPr>
          <a:xfrm rot="16200000">
            <a:off x="9576087" y="4027652"/>
            <a:ext cx="1733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Directivo Técnico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F75C2B-C533-0044-A053-81015F3E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12</a:t>
            </a:fld>
            <a:endParaRPr lang="es-ES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BFDE165-A47D-0145-AC04-D7707BA578F0}"/>
              </a:ext>
            </a:extLst>
          </p:cNvPr>
          <p:cNvPicPr/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355521C7-A0A3-0A41-BFD1-9D43527161CF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CBC32007-A476-8C43-9605-00380C4E03D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9107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1 Título"/>
          <p:cNvSpPr>
            <a:spLocks noGrp="1"/>
          </p:cNvSpPr>
          <p:nvPr>
            <p:ph type="title"/>
          </p:nvPr>
        </p:nvSpPr>
        <p:spPr>
          <a:xfrm>
            <a:off x="2351089" y="901999"/>
            <a:ext cx="7443787" cy="575270"/>
          </a:xfrm>
        </p:spPr>
        <p:txBody>
          <a:bodyPr>
            <a:noAutofit/>
          </a:bodyPr>
          <a:lstStyle/>
          <a:p>
            <a:pPr eaLnBrk="1" hangingPunct="1"/>
            <a:r>
              <a:rPr lang="es-ES"/>
              <a:t>Retribución Variable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"/>
          </p:nvPr>
        </p:nvSpPr>
        <p:spPr>
          <a:xfrm>
            <a:off x="2605930" y="1764728"/>
            <a:ext cx="7488238" cy="2821199"/>
          </a:xfrm>
        </p:spPr>
        <p:txBody>
          <a:bodyPr rtlCol="0">
            <a:normAutofit/>
          </a:bodyPr>
          <a:lstStyle/>
          <a:p>
            <a:pPr>
              <a:buBlip>
                <a:blip r:embed="rId3"/>
              </a:buBlip>
              <a:defRPr/>
            </a:pPr>
            <a:r>
              <a:rPr lang="es-ES" sz="1800" cap="none">
                <a:solidFill>
                  <a:schemeClr val="tx2"/>
                </a:solidFill>
              </a:rPr>
              <a:t>Puede ser</a:t>
            </a:r>
            <a:r>
              <a:rPr lang="es-ES" sz="1800" b="1" cap="none">
                <a:solidFill>
                  <a:schemeClr val="tx2"/>
                </a:solidFill>
              </a:rPr>
              <a:t> universal</a:t>
            </a:r>
            <a:r>
              <a:rPr lang="es-ES" sz="1800" cap="none">
                <a:solidFill>
                  <a:schemeClr val="tx2"/>
                </a:solidFill>
              </a:rPr>
              <a:t>, para toda la plantilla o  para determinados colectivos , por ejemplo (</a:t>
            </a:r>
            <a:r>
              <a:rPr lang="es-ES" sz="1800" b="1" cap="none">
                <a:solidFill>
                  <a:schemeClr val="tx2"/>
                </a:solidFill>
              </a:rPr>
              <a:t>Directivos, Comerciales)</a:t>
            </a:r>
            <a:endParaRPr lang="es-ES" sz="1800" cap="none">
              <a:solidFill>
                <a:schemeClr val="tx2"/>
              </a:solidFill>
            </a:endParaRPr>
          </a:p>
          <a:p>
            <a:pPr>
              <a:buBlip>
                <a:blip r:embed="rId3"/>
              </a:buBlip>
              <a:defRPr/>
            </a:pPr>
            <a:r>
              <a:rPr lang="es-ES" sz="1800" b="1" cap="none">
                <a:solidFill>
                  <a:schemeClr val="tx2"/>
                </a:solidFill>
              </a:rPr>
              <a:t>Diferenciar y vincular </a:t>
            </a:r>
            <a:r>
              <a:rPr lang="es-ES" sz="1800" cap="none">
                <a:solidFill>
                  <a:schemeClr val="tx2"/>
                </a:solidFill>
              </a:rPr>
              <a:t>los importes de la retribución variable por </a:t>
            </a:r>
            <a:r>
              <a:rPr lang="es-ES" sz="1800" b="1" cap="none">
                <a:solidFill>
                  <a:schemeClr val="tx2"/>
                </a:solidFill>
              </a:rPr>
              <a:t>puestos y responsabilidad  .</a:t>
            </a:r>
          </a:p>
          <a:p>
            <a:pPr>
              <a:buBlip>
                <a:blip r:embed="rId3"/>
              </a:buBlip>
              <a:defRPr/>
            </a:pPr>
            <a:r>
              <a:rPr lang="es-ES" sz="1800" b="1" cap="none">
                <a:solidFill>
                  <a:schemeClr val="tx2"/>
                </a:solidFill>
              </a:rPr>
              <a:t>Comunicación individual.</a:t>
            </a:r>
            <a:endParaRPr lang="es-ES" sz="1800" cap="none">
              <a:solidFill>
                <a:schemeClr val="tx2"/>
              </a:solidFill>
            </a:endParaRPr>
          </a:p>
          <a:p>
            <a:pPr>
              <a:buBlip>
                <a:blip r:embed="rId3"/>
              </a:buBlip>
              <a:defRPr/>
            </a:pPr>
            <a:r>
              <a:rPr lang="es-ES" sz="1800" cap="none">
                <a:solidFill>
                  <a:schemeClr val="tx2"/>
                </a:solidFill>
              </a:rPr>
              <a:t>Debe tener un peso importante los </a:t>
            </a:r>
            <a:r>
              <a:rPr lang="es-ES" sz="1800" b="1" cap="none">
                <a:solidFill>
                  <a:schemeClr val="tx2"/>
                </a:solidFill>
              </a:rPr>
              <a:t>objetivos corporativos </a:t>
            </a:r>
            <a:r>
              <a:rPr lang="es-ES" sz="1800" cap="none">
                <a:solidFill>
                  <a:schemeClr val="tx2"/>
                </a:solidFill>
              </a:rPr>
              <a:t>( por ej. Los beneficios de la empresa, las ventas globales…)</a:t>
            </a:r>
            <a:endParaRPr lang="es-ES" sz="1800" b="1" cap="none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s-ES" sz="190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s-ES" sz="1400">
              <a:solidFill>
                <a:schemeClr val="tx2"/>
              </a:solidFill>
            </a:endParaRPr>
          </a:p>
        </p:txBody>
      </p:sp>
      <p:pic>
        <p:nvPicPr>
          <p:cNvPr id="36870" name="Picture 1" descr="C:\Users\JOSE LUIS\Desktop\PRESENTACION RR.HH\8959472-organizacion-empresarial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9360" y="4697846"/>
            <a:ext cx="2993280" cy="161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1 CuadroTexto">
            <a:extLst>
              <a:ext uri="{FF2B5EF4-FFF2-40B4-BE49-F238E27FC236}">
                <a16:creationId xmlns:a16="http://schemas.microsoft.com/office/drawing/2014/main" id="{4F4605C9-9AF8-7343-BAC2-9BA01D1BE366}"/>
              </a:ext>
            </a:extLst>
          </p:cNvPr>
          <p:cNvSpPr txBox="1"/>
          <p:nvPr/>
        </p:nvSpPr>
        <p:spPr>
          <a:xfrm>
            <a:off x="9000488" y="4995292"/>
            <a:ext cx="253365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>
                <a:solidFill>
                  <a:schemeClr val="bg1"/>
                </a:solidFill>
                <a:latin typeface="+mj-lt"/>
              </a:rPr>
              <a:t>RETRIBUCIÓN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691571E-049C-BD47-B5BB-F9840888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13</a:t>
            </a:fld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6ED05A2-6FB3-224D-9CA4-61B605803F3C}"/>
              </a:ext>
            </a:extLst>
          </p:cNvPr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A5BE82A-5EBB-7343-AA00-D447085C06BB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2FE628C-A07A-9F45-81FA-A06FA74EC22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205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9155115" y="2803972"/>
            <a:ext cx="2533650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>
                <a:solidFill>
                  <a:schemeClr val="bg1"/>
                </a:solidFill>
                <a:latin typeface="+mj-lt"/>
              </a:rPr>
              <a:t>BENEFICIOS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376613" y="1517651"/>
            <a:ext cx="5037138" cy="31700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  <a:defRPr/>
            </a:pPr>
            <a:r>
              <a:rPr lang="es-ES_tradnl" sz="1600">
                <a:solidFill>
                  <a:schemeClr val="tx2"/>
                </a:solidFill>
              </a:rPr>
              <a:t>Beneficios para </a:t>
            </a:r>
            <a:r>
              <a:rPr lang="es-ES_tradnl" sz="1600" b="1">
                <a:solidFill>
                  <a:schemeClr val="tx2"/>
                </a:solidFill>
              </a:rPr>
              <a:t>los empleados </a:t>
            </a:r>
            <a:r>
              <a:rPr lang="es-ES_tradnl" sz="1600">
                <a:solidFill>
                  <a:schemeClr val="tx2"/>
                </a:solidFill>
              </a:rPr>
              <a:t>de la empresa.</a:t>
            </a:r>
          </a:p>
          <a:p>
            <a:pPr marL="285750" indent="-285750">
              <a:defRPr/>
            </a:pPr>
            <a:endParaRPr lang="es-ES_tradnl" sz="1600">
              <a:solidFill>
                <a:schemeClr val="tx2"/>
              </a:solidFill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s-ES_tradnl" sz="1600" b="1" u="sng">
                <a:solidFill>
                  <a:schemeClr val="tx2"/>
                </a:solidFill>
              </a:rPr>
              <a:t>Retribuciones en especie,</a:t>
            </a:r>
            <a:r>
              <a:rPr lang="es-ES_tradnl" sz="1600" b="1">
                <a:solidFill>
                  <a:schemeClr val="tx2"/>
                </a:solidFill>
              </a:rPr>
              <a:t> </a:t>
            </a:r>
            <a:r>
              <a:rPr lang="es-ES_tradnl" sz="1600">
                <a:solidFill>
                  <a:schemeClr val="tx2"/>
                </a:solidFill>
              </a:rPr>
              <a:t>Seguro de Vida,, Anticipos sobre sueldo, Vehículo de Empresa, Cheque Comida, Cheque guardería, </a:t>
            </a:r>
            <a:r>
              <a:rPr lang="es-ES_tradnl" sz="1600" err="1">
                <a:solidFill>
                  <a:schemeClr val="tx2"/>
                </a:solidFill>
              </a:rPr>
              <a:t>etc</a:t>
            </a:r>
            <a:r>
              <a:rPr lang="es-ES_tradnl" sz="1600">
                <a:solidFill>
                  <a:schemeClr val="tx2"/>
                </a:solidFill>
              </a:rPr>
              <a:t> </a:t>
            </a:r>
          </a:p>
          <a:p>
            <a:pPr marL="285750" indent="-285750">
              <a:defRPr/>
            </a:pPr>
            <a:endParaRPr lang="es-ES_tradnl" sz="1600">
              <a:solidFill>
                <a:schemeClr val="tx2"/>
              </a:solidFill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s-ES_tradnl" sz="1600" b="1" u="sng">
                <a:solidFill>
                  <a:schemeClr val="tx2"/>
                </a:solidFill>
              </a:rPr>
              <a:t>Plan de Igualdad</a:t>
            </a:r>
            <a:r>
              <a:rPr lang="es-ES_tradnl" sz="1600" u="sng">
                <a:solidFill>
                  <a:schemeClr val="tx2"/>
                </a:solidFill>
              </a:rPr>
              <a:t>, medidas de </a:t>
            </a:r>
            <a:r>
              <a:rPr lang="es-ES_tradnl" sz="1600" b="1" u="sng">
                <a:solidFill>
                  <a:schemeClr val="tx2"/>
                </a:solidFill>
              </a:rPr>
              <a:t>Conciliación</a:t>
            </a:r>
            <a:r>
              <a:rPr lang="es-ES_tradnl" sz="1600" b="1">
                <a:solidFill>
                  <a:schemeClr val="tx2"/>
                </a:solidFill>
              </a:rPr>
              <a:t> </a:t>
            </a:r>
            <a:r>
              <a:rPr lang="es-ES_tradnl" sz="1600">
                <a:solidFill>
                  <a:schemeClr val="tx2"/>
                </a:solidFill>
              </a:rPr>
              <a:t>(Cheque Guardería, Ayudas económicas, Excedencias cuidado familiares, formativa, </a:t>
            </a:r>
            <a:r>
              <a:rPr lang="es-ES_tradnl" sz="1600" err="1">
                <a:solidFill>
                  <a:schemeClr val="tx2"/>
                </a:solidFill>
              </a:rPr>
              <a:t>etc</a:t>
            </a:r>
            <a:endParaRPr lang="es-ES_tradnl" sz="1600">
              <a:solidFill>
                <a:schemeClr val="tx2"/>
              </a:solidFill>
            </a:endParaRPr>
          </a:p>
          <a:p>
            <a:pPr marL="285750" indent="-285750">
              <a:buBlip>
                <a:blip r:embed="rId3"/>
              </a:buBlip>
              <a:defRPr/>
            </a:pPr>
            <a:endParaRPr lang="es-ES_tradnl" sz="1400">
              <a:solidFill>
                <a:schemeClr val="accent2"/>
              </a:solidFill>
              <a:latin typeface="Tahoma" pitchFamily="34" charset="0"/>
            </a:endParaRPr>
          </a:p>
          <a:p>
            <a:pPr marL="285750" indent="-285750">
              <a:buBlip>
                <a:blip r:embed="rId3"/>
              </a:buBlip>
              <a:defRPr/>
            </a:pPr>
            <a:endParaRPr lang="es-ES_tradnl" sz="1400">
              <a:solidFill>
                <a:schemeClr val="accent2"/>
              </a:solidFill>
              <a:latin typeface="Tahoma" pitchFamily="34" charset="0"/>
            </a:endParaRPr>
          </a:p>
          <a:p>
            <a:pPr>
              <a:defRPr/>
            </a:pPr>
            <a:endParaRPr lang="es-ES_tradnl" sz="1400">
              <a:solidFill>
                <a:srgbClr val="B4A49E"/>
              </a:solidFill>
              <a:latin typeface="Tahoma" pitchFamily="34" charset="0"/>
            </a:endParaRPr>
          </a:p>
          <a:p>
            <a:pPr>
              <a:defRPr/>
            </a:pPr>
            <a:endParaRPr lang="es-ES_tradnl" sz="1400">
              <a:solidFill>
                <a:srgbClr val="B4A49E"/>
              </a:solidFill>
              <a:latin typeface="Tahoma" pitchFamily="34" charset="0"/>
            </a:endParaRPr>
          </a:p>
        </p:txBody>
      </p:sp>
      <p:sp>
        <p:nvSpPr>
          <p:cNvPr id="37892" name="1 Título"/>
          <p:cNvSpPr>
            <a:spLocks noGrp="1"/>
          </p:cNvSpPr>
          <p:nvPr>
            <p:ph type="title"/>
          </p:nvPr>
        </p:nvSpPr>
        <p:spPr>
          <a:xfrm>
            <a:off x="2351088" y="629148"/>
            <a:ext cx="7088187" cy="647849"/>
          </a:xfrm>
        </p:spPr>
        <p:txBody>
          <a:bodyPr>
            <a:normAutofit/>
          </a:bodyPr>
          <a:lstStyle/>
          <a:p>
            <a:r>
              <a:rPr lang="es-ES"/>
              <a:t>Compensación y Beneficios </a:t>
            </a:r>
          </a:p>
        </p:txBody>
      </p:sp>
      <p:sp>
        <p:nvSpPr>
          <p:cNvPr id="37893" name="1 Título"/>
          <p:cNvSpPr txBox="1">
            <a:spLocks/>
          </p:cNvSpPr>
          <p:nvPr/>
        </p:nvSpPr>
        <p:spPr bwMode="auto">
          <a:xfrm>
            <a:off x="2509837" y="3961848"/>
            <a:ext cx="7172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80000"/>
              </a:lnSpc>
            </a:pPr>
            <a:r>
              <a:rPr lang="es-ES" sz="2000" b="1">
                <a:solidFill>
                  <a:schemeClr val="tx2"/>
                </a:solidFill>
                <a:latin typeface="Tahoma" pitchFamily="34" charset="0"/>
              </a:rPr>
              <a:t>Portal del Empleado</a:t>
            </a:r>
          </a:p>
        </p:txBody>
      </p:sp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val="3296767072"/>
              </p:ext>
            </p:extLst>
          </p:nvPr>
        </p:nvGraphicFramePr>
        <p:xfrm>
          <a:off x="2999657" y="4267200"/>
          <a:ext cx="6352395" cy="211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7895" name="4 Imagen" descr="IGUALDAD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617" y="2134048"/>
            <a:ext cx="11509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2" descr="C:\Users\JOSE LUIS\Desktop\imag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09914" y="4524100"/>
            <a:ext cx="1368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9218E9F-9904-2F44-BBEC-385335A7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14</a:t>
            </a:fld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CA74ACF-4208-EA43-A356-7255131DFD68}"/>
              </a:ext>
            </a:extLst>
          </p:cNvPr>
          <p:cNvPicPr/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B336251-9894-764A-8B32-D875D1F5C7A9}"/>
              </a:ext>
            </a:extLst>
          </p:cNvPr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181BF80-137F-EB4F-8119-0C3D0AA8E5CD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217172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rocesoproducc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814" y="2203451"/>
            <a:ext cx="5418137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1743869" y="715172"/>
            <a:ext cx="8169275" cy="7604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SzPct val="100000"/>
              <a:defRPr/>
            </a:pPr>
            <a:r>
              <a:rPr lang="es-E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FORMACION</a:t>
            </a:r>
          </a:p>
        </p:txBody>
      </p:sp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5108576" y="3228976"/>
            <a:ext cx="1439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20000"/>
              </a:lnSpc>
              <a:buSzPct val="100000"/>
              <a:defRPr/>
            </a:pPr>
            <a:r>
              <a:rPr lang="es-ES" sz="1400" b="1">
                <a:solidFill>
                  <a:schemeClr val="tx2"/>
                </a:solidFill>
                <a:latin typeface="+mj-lt"/>
              </a:rPr>
              <a:t>Ciclo de vida profesional</a:t>
            </a:r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7613650" y="1935959"/>
            <a:ext cx="1970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600" b="1">
                <a:solidFill>
                  <a:schemeClr val="tx2"/>
                </a:solidFill>
                <a:latin typeface="Tahoma" pitchFamily="34" charset="0"/>
              </a:rPr>
              <a:t>Incorporación</a:t>
            </a: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8037082" y="3705225"/>
            <a:ext cx="1397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6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Puesto actual</a:t>
            </a:r>
          </a:p>
        </p:txBody>
      </p:sp>
      <p:sp>
        <p:nvSpPr>
          <p:cNvPr id="38919" name="Rectangle 5"/>
          <p:cNvSpPr>
            <a:spLocks noChangeArrowheads="1"/>
          </p:cNvSpPr>
          <p:nvPr/>
        </p:nvSpPr>
        <p:spPr bwMode="auto">
          <a:xfrm>
            <a:off x="7654926" y="5599115"/>
            <a:ext cx="19288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600" b="1">
                <a:solidFill>
                  <a:schemeClr val="tx2"/>
                </a:solidFill>
                <a:latin typeface="Tahoma" pitchFamily="34" charset="0"/>
              </a:rPr>
              <a:t>Promoción</a:t>
            </a:r>
          </a:p>
        </p:txBody>
      </p:sp>
      <p:sp>
        <p:nvSpPr>
          <p:cNvPr id="38920" name="Rectangle 6"/>
          <p:cNvSpPr>
            <a:spLocks noChangeArrowheads="1"/>
          </p:cNvSpPr>
          <p:nvPr/>
        </p:nvSpPr>
        <p:spPr bwMode="auto">
          <a:xfrm>
            <a:off x="1735140" y="5600702"/>
            <a:ext cx="19288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Alto potencial</a:t>
            </a: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2047083" y="1931988"/>
            <a:ext cx="1693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>
                <a:solidFill>
                  <a:schemeClr val="tx2"/>
                </a:solidFill>
                <a:latin typeface="Tahoma" pitchFamily="34" charset="0"/>
              </a:rPr>
              <a:t>Desvinculación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7583488" y="2292353"/>
            <a:ext cx="24971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s-ES" sz="120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Itinerario formativo de acogida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7607299" y="5970587"/>
            <a:ext cx="25923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s-ES" sz="120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Formación de acceso al puesto</a:t>
            </a: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1882775" y="4078289"/>
            <a:ext cx="2136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s-ES" sz="1200">
                <a:latin typeface="Calibri" pitchFamily="34" charset="0"/>
                <a:ea typeface="MS PGothic" pitchFamily="34" charset="-128"/>
              </a:rPr>
              <a:t>Programas de </a:t>
            </a:r>
            <a:r>
              <a:rPr lang="es-ES" sz="1200" err="1">
                <a:latin typeface="Calibri" pitchFamily="34" charset="0"/>
                <a:ea typeface="MS PGothic" pitchFamily="34" charset="-128"/>
              </a:rPr>
              <a:t>mentoring</a:t>
            </a:r>
            <a:r>
              <a:rPr lang="es-ES" sz="1200">
                <a:latin typeface="Calibri" pitchFamily="34" charset="0"/>
                <a:ea typeface="MS PGothic" pitchFamily="34" charset="-128"/>
              </a:rPr>
              <a:t> y acompañamiento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882775" y="5967413"/>
            <a:ext cx="24479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s-ES" sz="120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Programas de desarrollo directivo y Detección de Potencial</a:t>
            </a:r>
          </a:p>
        </p:txBody>
      </p:sp>
      <p:sp>
        <p:nvSpPr>
          <p:cNvPr id="38926" name="Text Box 11"/>
          <p:cNvSpPr txBox="1">
            <a:spLocks noChangeArrowheads="1"/>
          </p:cNvSpPr>
          <p:nvPr/>
        </p:nvSpPr>
        <p:spPr bwMode="auto">
          <a:xfrm>
            <a:off x="7988301" y="4121150"/>
            <a:ext cx="3449636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s-ES" sz="120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Formación especializada en función del puesto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sz="120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Formación  Campaña Comercial</a:t>
            </a:r>
          </a:p>
        </p:txBody>
      </p:sp>
      <p:sp>
        <p:nvSpPr>
          <p:cNvPr id="38927" name="Text Box 13"/>
          <p:cNvSpPr txBox="1">
            <a:spLocks noChangeArrowheads="1"/>
          </p:cNvSpPr>
          <p:nvPr/>
        </p:nvSpPr>
        <p:spPr bwMode="auto">
          <a:xfrm>
            <a:off x="2047083" y="2257425"/>
            <a:ext cx="20081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s-ES" sz="1200">
                <a:latin typeface="Calibri" pitchFamily="34" charset="0"/>
                <a:ea typeface="MS PGothic" pitchFamily="34" charset="-128"/>
              </a:rPr>
              <a:t>Gestionado por expertos</a:t>
            </a:r>
          </a:p>
        </p:txBody>
      </p:sp>
      <p:sp>
        <p:nvSpPr>
          <p:cNvPr id="38928" name="Rectangle 8"/>
          <p:cNvSpPr>
            <a:spLocks noChangeArrowheads="1"/>
          </p:cNvSpPr>
          <p:nvPr/>
        </p:nvSpPr>
        <p:spPr bwMode="auto">
          <a:xfrm>
            <a:off x="1825626" y="3764758"/>
            <a:ext cx="11160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>
                <a:solidFill>
                  <a:schemeClr val="tx2"/>
                </a:solidFill>
                <a:latin typeface="Tahoma" pitchFamily="34" charset="0"/>
              </a:rPr>
              <a:t>Sucesión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9073935" y="3060700"/>
            <a:ext cx="253365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>
                <a:solidFill>
                  <a:schemeClr val="bg1"/>
                </a:solidFill>
                <a:latin typeface="+mj-lt"/>
              </a:rPr>
              <a:t>DESARROLLO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16BAB3D-2145-9F40-9D18-38B681ED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15</a:t>
            </a:fld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78E6E37-5F3F-0141-9A2E-74E32EAB4016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9BACFAC-981D-CC42-AF93-8784CC3E7F53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463005CB-DA36-CB41-B081-1E4FEDD41F5E}"/>
              </a:ext>
            </a:extLst>
          </p:cNvPr>
          <p:cNvSpPr txBox="1"/>
          <p:nvPr/>
        </p:nvSpPr>
        <p:spPr>
          <a:xfrm>
            <a:off x="294844" y="6325321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37561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293688" y="1686269"/>
            <a:ext cx="2533650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ENTORNO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2791620" y="2463799"/>
            <a:ext cx="7056438" cy="882203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2900362" y="5205067"/>
            <a:ext cx="7056438" cy="108108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4821" name="1 Título"/>
          <p:cNvSpPr>
            <a:spLocks noGrp="1"/>
          </p:cNvSpPr>
          <p:nvPr>
            <p:ph type="title"/>
          </p:nvPr>
        </p:nvSpPr>
        <p:spPr>
          <a:xfrm>
            <a:off x="3056731" y="1112389"/>
            <a:ext cx="5569412" cy="487811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ESPACIO DE TRABAJO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2827338" y="3716338"/>
            <a:ext cx="7056438" cy="108108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165476" y="3823493"/>
            <a:ext cx="7138988" cy="1101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125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s-ES" sz="1400" b="1" dirty="0">
                <a:solidFill>
                  <a:schemeClr val="tx2"/>
                </a:solidFill>
              </a:rPr>
              <a:t>Desarrollo sostenible del entorno </a:t>
            </a:r>
            <a:endParaRPr lang="es-ES" sz="1400" dirty="0">
              <a:solidFill>
                <a:schemeClr val="tx2"/>
              </a:solidFill>
            </a:endParaRPr>
          </a:p>
          <a:p>
            <a:pPr marL="365125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s-ES" sz="1400" b="1" dirty="0">
                <a:solidFill>
                  <a:schemeClr val="tx2"/>
                </a:solidFill>
              </a:rPr>
              <a:t>Gestión de la diversidad</a:t>
            </a:r>
          </a:p>
          <a:p>
            <a:pPr marL="365125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s-ES" sz="1400" dirty="0">
                <a:solidFill>
                  <a:schemeClr val="tx2"/>
                </a:solidFill>
              </a:rPr>
              <a:t>Voluntariado</a:t>
            </a:r>
            <a:endParaRPr lang="es-ES" sz="1400" b="1" dirty="0">
              <a:solidFill>
                <a:schemeClr val="tx2"/>
              </a:solidFill>
            </a:endParaRPr>
          </a:p>
          <a:p>
            <a:pPr>
              <a:defRPr/>
            </a:pP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9946" name="16 CuadroTexto"/>
          <p:cNvSpPr txBox="1">
            <a:spLocks noChangeArrowheads="1"/>
          </p:cNvSpPr>
          <p:nvPr/>
        </p:nvSpPr>
        <p:spPr bwMode="auto">
          <a:xfrm>
            <a:off x="3165476" y="2640583"/>
            <a:ext cx="59912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5750">
              <a:spcBef>
                <a:spcPct val="20000"/>
              </a:spcBef>
              <a:buBlip>
                <a:blip r:embed="rId3"/>
              </a:buBlip>
            </a:pPr>
            <a:r>
              <a:rPr lang="es-ES" sz="1400" dirty="0">
                <a:solidFill>
                  <a:schemeClr val="tx2"/>
                </a:solidFill>
                <a:latin typeface="Calibri" pitchFamily="34" charset="0"/>
              </a:rPr>
              <a:t>Idoneidad de los espacios de trabajo ( </a:t>
            </a:r>
            <a:r>
              <a:rPr lang="es-ES" sz="1400" b="1" dirty="0">
                <a:solidFill>
                  <a:schemeClr val="tx2"/>
                </a:solidFill>
                <a:latin typeface="Calibri" pitchFamily="34" charset="0"/>
              </a:rPr>
              <a:t>Prevención de Riesgos Laborales) </a:t>
            </a:r>
            <a:endParaRPr lang="es-ES" sz="1400" dirty="0">
              <a:solidFill>
                <a:schemeClr val="tx2"/>
              </a:solidFill>
              <a:latin typeface="Calibri" pitchFamily="34" charset="0"/>
            </a:endParaRPr>
          </a:p>
          <a:p>
            <a:pPr marL="365125" indent="-285750">
              <a:spcBef>
                <a:spcPct val="20000"/>
              </a:spcBef>
              <a:buBlip>
                <a:blip r:embed="rId3"/>
              </a:buBlip>
            </a:pPr>
            <a:r>
              <a:rPr lang="es-ES" sz="1400" dirty="0">
                <a:solidFill>
                  <a:schemeClr val="tx2"/>
                </a:solidFill>
                <a:latin typeface="Calibri" pitchFamily="34" charset="0"/>
              </a:rPr>
              <a:t>CEES (Comité Estatal de Seguridad y Salud)  </a:t>
            </a:r>
            <a:r>
              <a:rPr lang="es-ES" sz="1400" b="1" dirty="0">
                <a:solidFill>
                  <a:schemeClr val="tx2"/>
                </a:solidFill>
                <a:latin typeface="Calibri" pitchFamily="34" charset="0"/>
              </a:rPr>
              <a:t>Mutuas, Servicio Médico,)</a:t>
            </a:r>
            <a:endParaRPr lang="es-ES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9947" name="19 CuadroTexto"/>
          <p:cNvSpPr txBox="1">
            <a:spLocks noChangeArrowheads="1"/>
          </p:cNvSpPr>
          <p:nvPr/>
        </p:nvSpPr>
        <p:spPr bwMode="auto">
          <a:xfrm rot="10800000" flipV="1">
            <a:off x="3167063" y="5332860"/>
            <a:ext cx="59896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5750">
              <a:spcBef>
                <a:spcPct val="20000"/>
              </a:spcBef>
              <a:buBlip>
                <a:blip r:embed="rId3"/>
              </a:buBlip>
            </a:pPr>
            <a:r>
              <a:rPr lang="es-ES" sz="1400" dirty="0">
                <a:solidFill>
                  <a:schemeClr val="tx2"/>
                </a:solidFill>
                <a:latin typeface="Calibri" pitchFamily="34" charset="0"/>
              </a:rPr>
              <a:t>Microclima laboral</a:t>
            </a:r>
          </a:p>
          <a:p>
            <a:pPr marL="365125" indent="-285750">
              <a:spcBef>
                <a:spcPct val="20000"/>
              </a:spcBef>
              <a:buBlip>
                <a:blip r:embed="rId3"/>
              </a:buBlip>
            </a:pPr>
            <a:r>
              <a:rPr lang="es-ES" sz="1400" b="1" dirty="0">
                <a:solidFill>
                  <a:schemeClr val="tx2"/>
                </a:solidFill>
                <a:latin typeface="Calibri" pitchFamily="34" charset="0"/>
              </a:rPr>
              <a:t>Comunicación  abierta</a:t>
            </a:r>
          </a:p>
          <a:p>
            <a:pPr marL="365125" indent="-285750">
              <a:spcBef>
                <a:spcPct val="20000"/>
              </a:spcBef>
              <a:buBlip>
                <a:blip r:embed="rId3"/>
              </a:buBlip>
            </a:pPr>
            <a:r>
              <a:rPr lang="es-ES" sz="1400" dirty="0">
                <a:solidFill>
                  <a:schemeClr val="tx2"/>
                </a:solidFill>
                <a:latin typeface="Calibri" pitchFamily="34" charset="0"/>
              </a:rPr>
              <a:t>Gestión de equipos, Formación</a:t>
            </a:r>
          </a:p>
        </p:txBody>
      </p:sp>
      <p:pic>
        <p:nvPicPr>
          <p:cNvPr id="39948" name="Picture 2" descr="C:\Users\JOSE LUIS\Desktop\imagesS8B841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6196" y="3340100"/>
            <a:ext cx="131286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725C5D-DD36-514B-97F8-7C28CB7DA7C5}"/>
              </a:ext>
            </a:extLst>
          </p:cNvPr>
          <p:cNvSpPr txBox="1"/>
          <p:nvPr/>
        </p:nvSpPr>
        <p:spPr>
          <a:xfrm>
            <a:off x="3439504" y="4803646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DIRECCION DE PERSONAS</a:t>
            </a: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494F53-5A4E-DA4E-91DE-14A1BBAB1D67}"/>
              </a:ext>
            </a:extLst>
          </p:cNvPr>
          <p:cNvSpPr txBox="1"/>
          <p:nvPr/>
        </p:nvSpPr>
        <p:spPr>
          <a:xfrm>
            <a:off x="3390900" y="3340100"/>
            <a:ext cx="338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RESPONSABILIDAD CORPORATIVA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3D7556-EDF6-0147-9AC2-5D57E850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16</a:t>
            </a:fld>
            <a:endParaRPr lang="es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9AB6672-0909-6142-8543-E78ABDB850A9}"/>
              </a:ext>
            </a:extLst>
          </p:cNvPr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6BFF2F0-A47C-5B41-99DA-3A93771F9441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3F196D1-27E3-1542-96ED-C95AA0821C78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150279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8E99FE8-E282-6943-B6B6-06C8EF10D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7D22-478F-4729-8A85-7DEE27A225E2}" type="slidenum">
              <a:rPr lang="es-ES" smtClean="0"/>
              <a:t>17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8BCA7D-D638-4C45-86F6-13C5CC3928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FC09C4-64E6-B84B-9BFD-1678679E00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1A9016-78BF-6F49-ADCE-49CAB84E64C5}"/>
              </a:ext>
            </a:extLst>
          </p:cNvPr>
          <p:cNvSpPr txBox="1"/>
          <p:nvPr/>
        </p:nvSpPr>
        <p:spPr>
          <a:xfrm>
            <a:off x="2970525" y="2178223"/>
            <a:ext cx="598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Fem Futur 7ª edición </a:t>
            </a:r>
          </a:p>
          <a:p>
            <a:pPr algn="ctr"/>
            <a:r>
              <a:rPr lang="es-ES" sz="3200" dirty="0"/>
              <a:t>SECOT VALENCIA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BE0219-461D-2A40-A299-DCAC75213806}"/>
              </a:ext>
            </a:extLst>
          </p:cNvPr>
          <p:cNvSpPr txBox="1"/>
          <p:nvPr/>
        </p:nvSpPr>
        <p:spPr>
          <a:xfrm>
            <a:off x="5265174" y="4969707"/>
            <a:ext cx="2300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/>
              <a:t>2022 / 2023</a:t>
            </a:r>
            <a:endParaRPr lang="es-ES" sz="2400" dirty="0"/>
          </a:p>
          <a:p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2E46EE-9ADA-4A44-B097-E0514E34609A}"/>
              </a:ext>
            </a:extLst>
          </p:cNvPr>
          <p:cNvSpPr txBox="1"/>
          <p:nvPr/>
        </p:nvSpPr>
        <p:spPr>
          <a:xfrm>
            <a:off x="2651710" y="3987566"/>
            <a:ext cx="725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</a:rPr>
              <a:t>SECOT, AYUDAMOS AL EMPRENDIMIENTO Y A CREAR EMPRESAS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23E69B-767B-024D-A7D7-FB552DD75C5B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71932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2271713" y="5102224"/>
            <a:ext cx="7847012" cy="63023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s-ES" sz="3200" b="1" dirty="0"/>
            </a:br>
            <a:r>
              <a:rPr lang="en-US" sz="2400" b="1" dirty="0">
                <a:latin typeface="Calibri" pitchFamily="34" charset="0"/>
              </a:rPr>
              <a:t>Organigrama: </a:t>
            </a:r>
            <a:r>
              <a:rPr lang="en-US" sz="2400" dirty="0">
                <a:latin typeface="Calibri" pitchFamily="34" charset="0"/>
              </a:rPr>
              <a:t> Es la </a:t>
            </a:r>
            <a:r>
              <a:rPr lang="en-US" sz="2400" u="sng" dirty="0" err="1">
                <a:latin typeface="Calibri" pitchFamily="34" charset="0"/>
              </a:rPr>
              <a:t>representación</a:t>
            </a:r>
            <a:r>
              <a:rPr lang="en-US" sz="2400" u="sng" dirty="0">
                <a:latin typeface="Calibri" pitchFamily="34" charset="0"/>
              </a:rPr>
              <a:t> </a:t>
            </a:r>
            <a:r>
              <a:rPr lang="en-US" sz="2400" u="sng" dirty="0" err="1">
                <a:latin typeface="Calibri" pitchFamily="34" charset="0"/>
              </a:rPr>
              <a:t>gráfica</a:t>
            </a:r>
            <a:r>
              <a:rPr lang="en-US" sz="2400" u="sng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de la </a:t>
            </a:r>
            <a:r>
              <a:rPr lang="en-US" sz="2400" dirty="0" err="1">
                <a:latin typeface="Calibri" pitchFamily="34" charset="0"/>
              </a:rPr>
              <a:t>estructura</a:t>
            </a:r>
            <a:r>
              <a:rPr lang="en-US" sz="2400" dirty="0">
                <a:latin typeface="Calibri" pitchFamily="34" charset="0"/>
              </a:rPr>
              <a:t> de la </a:t>
            </a:r>
            <a:r>
              <a:rPr lang="en-US" sz="2400" dirty="0" err="1">
                <a:latin typeface="Calibri" pitchFamily="34" charset="0"/>
              </a:rPr>
              <a:t>empresa</a:t>
            </a:r>
            <a:r>
              <a:rPr lang="en-US" sz="2400" dirty="0">
                <a:latin typeface="Calibri" pitchFamily="34" charset="0"/>
              </a:rPr>
              <a:t>. </a:t>
            </a:r>
            <a:endParaRPr lang="es-ES" sz="2400" b="1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888" y="1628775"/>
            <a:ext cx="6824662" cy="31686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855913" y="112553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2259658" y="5751364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3200"/>
          </a:p>
        </p:txBody>
      </p:sp>
      <p:sp>
        <p:nvSpPr>
          <p:cNvPr id="9" name="3 Título"/>
          <p:cNvSpPr txBox="1">
            <a:spLocks/>
          </p:cNvSpPr>
          <p:nvPr/>
        </p:nvSpPr>
        <p:spPr bwMode="auto">
          <a:xfrm>
            <a:off x="1992314" y="333376"/>
            <a:ext cx="8370887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3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ORGANIZACION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7E734EA-591E-B74E-99F2-797B41BB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</a:t>
            </a:fld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F30DEB-E84E-9041-B7A3-DB3725441F41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5B35B7C-D067-7243-9F19-1C2EA62E297D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4D78CA0-4750-8543-ABA8-33DACD7F9925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0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659775" y="285161"/>
            <a:ext cx="10364451" cy="1596177"/>
          </a:xfrm>
        </p:spPr>
        <p:txBody>
          <a:bodyPr/>
          <a:lstStyle/>
          <a:p>
            <a:r>
              <a:rPr lang="es-ES"/>
              <a:t>Gestión de Estructuras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558800" y="1917850"/>
            <a:ext cx="9795669" cy="4535487"/>
          </a:xfrm>
        </p:spPr>
        <p:txBody>
          <a:bodyPr>
            <a:normAutofit/>
          </a:bodyPr>
          <a:lstStyle/>
          <a:p>
            <a:r>
              <a:rPr lang="en-US" sz="1800" b="1" u="sng" cap="none" dirty="0">
                <a:solidFill>
                  <a:schemeClr val="tx2"/>
                </a:solidFill>
              </a:rPr>
              <a:t>La </a:t>
            </a:r>
            <a:r>
              <a:rPr lang="en-US" sz="1800" b="1" u="sng" cap="none" dirty="0" err="1">
                <a:solidFill>
                  <a:schemeClr val="tx2"/>
                </a:solidFill>
              </a:rPr>
              <a:t>organización</a:t>
            </a:r>
            <a:r>
              <a:rPr lang="en-US" sz="1800" b="1" u="sng" cap="none" dirty="0">
                <a:solidFill>
                  <a:schemeClr val="tx2"/>
                </a:solidFill>
              </a:rPr>
              <a:t> </a:t>
            </a:r>
            <a:r>
              <a:rPr lang="en-US" sz="1800" b="1" u="sng" cap="none" dirty="0" err="1">
                <a:solidFill>
                  <a:schemeClr val="tx2"/>
                </a:solidFill>
              </a:rPr>
              <a:t>funcional</a:t>
            </a:r>
            <a:r>
              <a:rPr lang="en-US" sz="1800" b="1" u="sng" cap="none" dirty="0">
                <a:solidFill>
                  <a:schemeClr val="tx2"/>
                </a:solidFill>
              </a:rPr>
              <a:t> </a:t>
            </a:r>
            <a:r>
              <a:rPr lang="en-US" sz="1800" cap="none" dirty="0">
                <a:solidFill>
                  <a:schemeClr val="tx2"/>
                </a:solidFill>
              </a:rPr>
              <a:t>de la </a:t>
            </a:r>
            <a:r>
              <a:rPr lang="en-US" sz="1800" cap="none" dirty="0" err="1">
                <a:solidFill>
                  <a:schemeClr val="tx2"/>
                </a:solidFill>
              </a:rPr>
              <a:t>empresa</a:t>
            </a:r>
            <a:r>
              <a:rPr lang="en-US" sz="1800" cap="none" dirty="0">
                <a:solidFill>
                  <a:schemeClr val="tx2"/>
                </a:solidFill>
              </a:rPr>
              <a:t> </a:t>
            </a:r>
            <a:r>
              <a:rPr lang="en-US" sz="1800" cap="none" dirty="0" err="1">
                <a:solidFill>
                  <a:schemeClr val="tx2"/>
                </a:solidFill>
              </a:rPr>
              <a:t>trata</a:t>
            </a:r>
            <a:r>
              <a:rPr lang="en-US" sz="1800" cap="none" dirty="0">
                <a:solidFill>
                  <a:schemeClr val="tx2"/>
                </a:solidFill>
              </a:rPr>
              <a:t> de </a:t>
            </a:r>
            <a:r>
              <a:rPr lang="en-US" sz="1800" b="1" cap="none" dirty="0" err="1">
                <a:solidFill>
                  <a:schemeClr val="tx2"/>
                </a:solidFill>
              </a:rPr>
              <a:t>estructurar</a:t>
            </a:r>
            <a:r>
              <a:rPr lang="en-US" sz="1800" b="1" cap="none" dirty="0">
                <a:solidFill>
                  <a:schemeClr val="tx2"/>
                </a:solidFill>
              </a:rPr>
              <a:t> </a:t>
            </a:r>
            <a:r>
              <a:rPr lang="en-US" sz="1800" cap="none" dirty="0">
                <a:solidFill>
                  <a:schemeClr val="tx2"/>
                </a:solidFill>
              </a:rPr>
              <a:t>de la forma mas </a:t>
            </a:r>
            <a:r>
              <a:rPr lang="en-US" sz="1800" cap="none" dirty="0" err="1">
                <a:solidFill>
                  <a:schemeClr val="tx2"/>
                </a:solidFill>
              </a:rPr>
              <a:t>adecuada</a:t>
            </a:r>
            <a:r>
              <a:rPr lang="en-US" sz="1800" b="1" cap="none" dirty="0">
                <a:solidFill>
                  <a:schemeClr val="tx2"/>
                </a:solidFill>
              </a:rPr>
              <a:t> </a:t>
            </a:r>
            <a:r>
              <a:rPr lang="en-US" sz="1800" cap="none" dirty="0" err="1">
                <a:solidFill>
                  <a:schemeClr val="tx2"/>
                </a:solidFill>
              </a:rPr>
              <a:t>los</a:t>
            </a:r>
            <a:r>
              <a:rPr lang="en-US" sz="1800" b="1" cap="none" dirty="0">
                <a:solidFill>
                  <a:schemeClr val="tx2"/>
                </a:solidFill>
              </a:rPr>
              <a:t> </a:t>
            </a:r>
            <a:r>
              <a:rPr lang="en-US" sz="1800" b="1" cap="none" dirty="0" err="1">
                <a:solidFill>
                  <a:schemeClr val="tx2"/>
                </a:solidFill>
              </a:rPr>
              <a:t>recursos</a:t>
            </a:r>
            <a:r>
              <a:rPr lang="en-US" sz="1800" b="1" cap="none" dirty="0">
                <a:solidFill>
                  <a:schemeClr val="tx2"/>
                </a:solidFill>
              </a:rPr>
              <a:t> </a:t>
            </a:r>
            <a:r>
              <a:rPr lang="en-US" sz="1800" b="1" cap="none" dirty="0" err="1">
                <a:solidFill>
                  <a:schemeClr val="tx2"/>
                </a:solidFill>
              </a:rPr>
              <a:t>humanos</a:t>
            </a:r>
            <a:r>
              <a:rPr lang="en-US" sz="1800" cap="none" dirty="0">
                <a:solidFill>
                  <a:schemeClr val="tx2"/>
                </a:solidFill>
              </a:rPr>
              <a:t>. </a:t>
            </a:r>
            <a:endParaRPr lang="es-ES" sz="1800" b="1" cap="none" dirty="0">
              <a:solidFill>
                <a:schemeClr val="tx2"/>
              </a:solidFill>
            </a:endParaRPr>
          </a:p>
          <a:p>
            <a:r>
              <a:rPr lang="es-ES" sz="1800" b="1" i="1" u="sng" cap="none" dirty="0">
                <a:solidFill>
                  <a:schemeClr val="tx2"/>
                </a:solidFill>
              </a:rPr>
              <a:t>Organización de las tareas </a:t>
            </a:r>
            <a:r>
              <a:rPr lang="es-ES" sz="1800" b="1" i="1" cap="none" dirty="0">
                <a:solidFill>
                  <a:schemeClr val="tx2"/>
                </a:solidFill>
              </a:rPr>
              <a:t> </a:t>
            </a:r>
            <a:r>
              <a:rPr lang="es-ES" sz="1800" cap="none" dirty="0">
                <a:solidFill>
                  <a:schemeClr val="tx2"/>
                </a:solidFill>
              </a:rPr>
              <a:t>que realizará cada empleado, cuantitativa y  cualitativamente, determinando su importancia.  Nos ayudará a establecer el </a:t>
            </a:r>
            <a:r>
              <a:rPr lang="es-ES" sz="1800" u="sng" cap="none" dirty="0">
                <a:solidFill>
                  <a:schemeClr val="tx2"/>
                </a:solidFill>
              </a:rPr>
              <a:t>número de empleados necesarios, horarios</a:t>
            </a:r>
            <a:r>
              <a:rPr lang="es-ES" sz="1800" cap="none" dirty="0">
                <a:solidFill>
                  <a:schemeClr val="tx2"/>
                </a:solidFill>
              </a:rPr>
              <a:t>, etc.</a:t>
            </a:r>
          </a:p>
          <a:p>
            <a:r>
              <a:rPr lang="es-ES" sz="1800" cap="none" dirty="0">
                <a:solidFill>
                  <a:schemeClr val="tx2"/>
                </a:solidFill>
              </a:rPr>
              <a:t>Definir el nivel de </a:t>
            </a:r>
            <a:r>
              <a:rPr lang="es-ES" sz="1800" b="1" cap="none" dirty="0">
                <a:solidFill>
                  <a:schemeClr val="tx2"/>
                </a:solidFill>
              </a:rPr>
              <a:t>conocimientos técnicos </a:t>
            </a:r>
            <a:r>
              <a:rPr lang="es-ES" sz="1800" cap="none" dirty="0">
                <a:solidFill>
                  <a:schemeClr val="tx2"/>
                </a:solidFill>
              </a:rPr>
              <a:t>requerido, así como la </a:t>
            </a:r>
            <a:r>
              <a:rPr lang="es-ES" sz="1800" b="1" cap="none" dirty="0">
                <a:solidFill>
                  <a:schemeClr val="tx2"/>
                </a:solidFill>
              </a:rPr>
              <a:t>capacitación </a:t>
            </a:r>
            <a:r>
              <a:rPr lang="es-ES" sz="1800" cap="none" dirty="0">
                <a:solidFill>
                  <a:schemeClr val="tx2"/>
                </a:solidFill>
              </a:rPr>
              <a:t>profesional.</a:t>
            </a:r>
          </a:p>
          <a:p>
            <a:r>
              <a:rPr lang="es-ES" sz="1800" cap="none" dirty="0">
                <a:solidFill>
                  <a:schemeClr val="tx2"/>
                </a:solidFill>
              </a:rPr>
              <a:t>Todo ello  nos permitirá </a:t>
            </a:r>
            <a:r>
              <a:rPr lang="es-ES" sz="1800" b="1" cap="none" dirty="0">
                <a:solidFill>
                  <a:schemeClr val="tx2"/>
                </a:solidFill>
              </a:rPr>
              <a:t>establecer  el perfil  </a:t>
            </a:r>
            <a:r>
              <a:rPr lang="es-ES" sz="1800" cap="none" dirty="0">
                <a:solidFill>
                  <a:schemeClr val="tx2"/>
                </a:solidFill>
              </a:rPr>
              <a:t>de los candidatos  para el </a:t>
            </a:r>
            <a:r>
              <a:rPr lang="es-ES" sz="1800" b="1" cap="none" dirty="0">
                <a:solidFill>
                  <a:schemeClr val="tx2"/>
                </a:solidFill>
              </a:rPr>
              <a:t>proceso de selección,  </a:t>
            </a:r>
            <a:r>
              <a:rPr lang="es-ES" sz="1800" cap="none" dirty="0">
                <a:solidFill>
                  <a:schemeClr val="tx2"/>
                </a:solidFill>
              </a:rPr>
              <a:t>la estructuración del </a:t>
            </a:r>
            <a:r>
              <a:rPr lang="es-ES" sz="1800" b="1" cap="none" dirty="0">
                <a:solidFill>
                  <a:schemeClr val="tx2"/>
                </a:solidFill>
              </a:rPr>
              <a:t>espacio físico </a:t>
            </a:r>
            <a:r>
              <a:rPr lang="es-ES" sz="1800" cap="none" dirty="0">
                <a:solidFill>
                  <a:schemeClr val="tx2"/>
                </a:solidFill>
              </a:rPr>
              <a:t>de trabajo, el diseño de </a:t>
            </a:r>
            <a:r>
              <a:rPr lang="es-ES" sz="1800" b="1" cap="none" dirty="0">
                <a:solidFill>
                  <a:schemeClr val="tx2"/>
                </a:solidFill>
              </a:rPr>
              <a:t>los salarios, </a:t>
            </a:r>
            <a:r>
              <a:rPr lang="es-ES" sz="1800" cap="none" dirty="0">
                <a:solidFill>
                  <a:schemeClr val="tx2"/>
                </a:solidFill>
              </a:rPr>
              <a:t>etc. 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8551" y="4976663"/>
            <a:ext cx="2225675" cy="11969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9AF3CD8-1CBF-ED4C-8D4D-12142749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D7FA40D-C568-6F46-80B4-E4BBC80EBE73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C8D7DA7-0C4E-BE40-91EA-1603BEAC0A3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4BA4F65-1C08-474F-B59F-BC49E033EC61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14417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F2F4F87A-A446-0242-8717-F15B3F8A25F8}"/>
              </a:ext>
            </a:extLst>
          </p:cNvPr>
          <p:cNvSpPr txBox="1">
            <a:spLocks/>
          </p:cNvSpPr>
          <p:nvPr/>
        </p:nvSpPr>
        <p:spPr>
          <a:xfrm>
            <a:off x="2315580" y="485779"/>
            <a:ext cx="756084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Descripción de Funciones 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2CFE0075-6677-FD4E-AB09-172A797A1FB2}"/>
              </a:ext>
            </a:extLst>
          </p:cNvPr>
          <p:cNvSpPr txBox="1">
            <a:spLocks/>
          </p:cNvSpPr>
          <p:nvPr/>
        </p:nvSpPr>
        <p:spPr>
          <a:xfrm>
            <a:off x="1778000" y="1421883"/>
            <a:ext cx="8229600" cy="464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endParaRPr lang="es-ES" sz="1800" u="sng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es-ES" sz="1800" u="sng" cap="none">
                <a:solidFill>
                  <a:schemeClr val="tx2"/>
                </a:solidFill>
              </a:rPr>
              <a:t>El </a:t>
            </a:r>
            <a:r>
              <a:rPr lang="es-ES" sz="1800" b="1" u="sng" cap="none">
                <a:solidFill>
                  <a:schemeClr val="tx2"/>
                </a:solidFill>
              </a:rPr>
              <a:t>Plan de Empresa</a:t>
            </a:r>
            <a:r>
              <a:rPr lang="es-ES" sz="1800" b="1" cap="none">
                <a:solidFill>
                  <a:schemeClr val="tx2"/>
                </a:solidFill>
              </a:rPr>
              <a:t> </a:t>
            </a:r>
            <a:r>
              <a:rPr lang="es-ES" sz="1800" cap="none">
                <a:solidFill>
                  <a:schemeClr val="tx2"/>
                </a:solidFill>
              </a:rPr>
              <a:t>debe incluir una descripción de  funciones:</a:t>
            </a:r>
          </a:p>
          <a:p>
            <a:r>
              <a:rPr lang="es-ES" sz="1800" cap="none">
                <a:solidFill>
                  <a:schemeClr val="tx2"/>
                </a:solidFill>
              </a:rPr>
              <a:t>De </a:t>
            </a:r>
            <a:r>
              <a:rPr lang="es-ES" sz="1800" b="1" cap="none">
                <a:solidFill>
                  <a:schemeClr val="tx2"/>
                </a:solidFill>
              </a:rPr>
              <a:t>todos los puestos</a:t>
            </a:r>
            <a:r>
              <a:rPr lang="es-ES" sz="1800" cap="none">
                <a:solidFill>
                  <a:schemeClr val="tx2"/>
                </a:solidFill>
              </a:rPr>
              <a:t> de cada una de las </a:t>
            </a:r>
            <a:r>
              <a:rPr lang="es-ES" sz="1800" b="1" cap="none">
                <a:solidFill>
                  <a:schemeClr val="tx2"/>
                </a:solidFill>
              </a:rPr>
              <a:t>áreas</a:t>
            </a:r>
            <a:r>
              <a:rPr lang="es-ES" sz="1800" cap="none">
                <a:solidFill>
                  <a:schemeClr val="tx2"/>
                </a:solidFill>
              </a:rPr>
              <a:t> o </a:t>
            </a:r>
            <a:r>
              <a:rPr lang="es-ES" sz="1800" b="1" cap="none">
                <a:solidFill>
                  <a:schemeClr val="tx2"/>
                </a:solidFill>
              </a:rPr>
              <a:t>unidades</a:t>
            </a:r>
            <a:r>
              <a:rPr lang="es-ES" sz="1800" cap="none">
                <a:solidFill>
                  <a:schemeClr val="tx2"/>
                </a:solidFill>
              </a:rPr>
              <a:t>, su </a:t>
            </a:r>
            <a:r>
              <a:rPr lang="es-ES" sz="1800" u="sng" cap="none">
                <a:solidFill>
                  <a:schemeClr val="tx2"/>
                </a:solidFill>
              </a:rPr>
              <a:t>dependencia</a:t>
            </a:r>
            <a:r>
              <a:rPr lang="es-ES" sz="1800" cap="none">
                <a:solidFill>
                  <a:schemeClr val="tx2"/>
                </a:solidFill>
              </a:rPr>
              <a:t> jerárquica o funcional, unidades </a:t>
            </a:r>
            <a:r>
              <a:rPr lang="es-ES" sz="1800" u="sng" cap="none">
                <a:solidFill>
                  <a:schemeClr val="tx2"/>
                </a:solidFill>
              </a:rPr>
              <a:t>subordinadas</a:t>
            </a:r>
            <a:r>
              <a:rPr lang="es-ES" sz="1800" cap="none">
                <a:solidFill>
                  <a:schemeClr val="tx2"/>
                </a:solidFill>
              </a:rPr>
              <a:t>, </a:t>
            </a:r>
            <a:r>
              <a:rPr lang="es-ES" sz="1800" u="sng" cap="none">
                <a:solidFill>
                  <a:schemeClr val="tx2"/>
                </a:solidFill>
              </a:rPr>
              <a:t>responsabilidad</a:t>
            </a:r>
            <a:r>
              <a:rPr lang="es-ES" sz="1800" cap="none">
                <a:solidFill>
                  <a:schemeClr val="tx2"/>
                </a:solidFill>
              </a:rPr>
              <a:t>, </a:t>
            </a:r>
            <a:r>
              <a:rPr lang="es-ES" sz="1800" u="sng" cap="none">
                <a:solidFill>
                  <a:schemeClr val="tx2"/>
                </a:solidFill>
              </a:rPr>
              <a:t>tareas</a:t>
            </a:r>
            <a:r>
              <a:rPr lang="es-ES" sz="1800" cap="none">
                <a:solidFill>
                  <a:schemeClr val="tx2"/>
                </a:solidFill>
              </a:rPr>
              <a:t> concretas, etc. Prestando especial atención a los </a:t>
            </a:r>
            <a:r>
              <a:rPr lang="es-ES" sz="1800" b="1" cap="none">
                <a:solidFill>
                  <a:schemeClr val="tx2"/>
                </a:solidFill>
              </a:rPr>
              <a:t>puestos directivos.</a:t>
            </a:r>
          </a:p>
          <a:p>
            <a:r>
              <a:rPr lang="es-ES" sz="1800" cap="none">
                <a:solidFill>
                  <a:schemeClr val="tx2"/>
                </a:solidFill>
              </a:rPr>
              <a:t>Destacando además, la </a:t>
            </a:r>
            <a:r>
              <a:rPr lang="es-ES" sz="1800" u="sng" cap="none">
                <a:solidFill>
                  <a:schemeClr val="tx2"/>
                </a:solidFill>
              </a:rPr>
              <a:t>experiencia</a:t>
            </a:r>
            <a:r>
              <a:rPr lang="es-ES" sz="1800" cap="none">
                <a:solidFill>
                  <a:schemeClr val="tx2"/>
                </a:solidFill>
              </a:rPr>
              <a:t>, </a:t>
            </a:r>
            <a:r>
              <a:rPr lang="es-ES" sz="1800" u="sng" cap="none">
                <a:solidFill>
                  <a:schemeClr val="tx2"/>
                </a:solidFill>
              </a:rPr>
              <a:t>especialización</a:t>
            </a:r>
            <a:r>
              <a:rPr lang="es-ES" sz="1800" cap="none">
                <a:solidFill>
                  <a:schemeClr val="tx2"/>
                </a:solidFill>
              </a:rPr>
              <a:t> y </a:t>
            </a:r>
            <a:r>
              <a:rPr lang="es-ES" sz="1800" u="sng" cap="none">
                <a:solidFill>
                  <a:schemeClr val="tx2"/>
                </a:solidFill>
              </a:rPr>
              <a:t>logros</a:t>
            </a:r>
            <a:r>
              <a:rPr lang="es-ES" sz="1800" cap="none">
                <a:solidFill>
                  <a:schemeClr val="tx2"/>
                </a:solidFill>
              </a:rPr>
              <a:t> profesionales, en definitiva el perfil del </a:t>
            </a:r>
            <a:r>
              <a:rPr lang="es-ES" sz="1800" b="1" cap="none">
                <a:solidFill>
                  <a:schemeClr val="tx2"/>
                </a:solidFill>
              </a:rPr>
              <a:t>Equipo Directivo.</a:t>
            </a:r>
            <a:endParaRPr lang="es-ES" sz="1800" cap="none">
              <a:solidFill>
                <a:schemeClr val="tx2"/>
              </a:solidFill>
            </a:endParaRPr>
          </a:p>
          <a:p>
            <a:pPr algn="just"/>
            <a:endParaRPr lang="es-ES" sz="1800" b="1">
              <a:solidFill>
                <a:schemeClr val="tx2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77BEB09-F7BF-5047-9C2F-694E6A87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582" y="4837629"/>
            <a:ext cx="2225675" cy="11969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10 Marcador de número de diapositiva">
            <a:extLst>
              <a:ext uri="{FF2B5EF4-FFF2-40B4-BE49-F238E27FC236}">
                <a16:creationId xmlns:a16="http://schemas.microsoft.com/office/drawing/2014/main" id="{A8126E4E-8F82-0449-BD20-0B76E1C43E3C}"/>
              </a:ext>
            </a:extLst>
          </p:cNvPr>
          <p:cNvSpPr txBox="1">
            <a:spLocks/>
          </p:cNvSpPr>
          <p:nvPr/>
        </p:nvSpPr>
        <p:spPr>
          <a:xfrm>
            <a:off x="8112225" y="6381329"/>
            <a:ext cx="1341437" cy="3143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8B48538-2A86-C345-A453-C75BCAD6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4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8E4AA68-DB10-8F45-9596-6BFB0F71B8C4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1914C8C-28A7-914D-AD7A-FB5161CCD078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8D27A-5FD1-0D44-B3E3-AFFF59C63CD1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291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9"/>
          <p:cNvPicPr>
            <a:picLocks noChangeAspect="1" noChangeArrowheads="1"/>
          </p:cNvPicPr>
          <p:nvPr/>
        </p:nvPicPr>
        <p:blipFill>
          <a:blip r:embed="rId3" cstate="print"/>
          <a:srcRect l="13802" t="71701" r="74870" b="15451"/>
          <a:stretch>
            <a:fillRect/>
          </a:stretch>
        </p:blipFill>
        <p:spPr bwMode="gray">
          <a:xfrm>
            <a:off x="4080669" y="4604619"/>
            <a:ext cx="622300" cy="528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83519" y="429969"/>
            <a:ext cx="9144000" cy="460818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Humanos</a:t>
            </a:r>
          </a:p>
        </p:txBody>
      </p:sp>
      <p:sp>
        <p:nvSpPr>
          <p:cNvPr id="30724" name="Text Box 85"/>
          <p:cNvSpPr txBox="1">
            <a:spLocks noChangeArrowheads="1"/>
          </p:cNvSpPr>
          <p:nvPr/>
        </p:nvSpPr>
        <p:spPr bwMode="gray">
          <a:xfrm>
            <a:off x="7508877" y="3090503"/>
            <a:ext cx="1917700" cy="67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39998"/>
              </a:srgbClr>
            </a:prstShdw>
          </a:effectLst>
        </p:spPr>
        <p:txBody>
          <a:bodyPr wrap="square" lIns="108000" tIns="108000" rIns="144000" bIns="72000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ADMINISTRACIÓN DE PERSONAL</a:t>
            </a:r>
          </a:p>
        </p:txBody>
      </p:sp>
      <p:sp>
        <p:nvSpPr>
          <p:cNvPr id="30725" name="Text Box 86"/>
          <p:cNvSpPr txBox="1">
            <a:spLocks noChangeArrowheads="1"/>
          </p:cNvSpPr>
          <p:nvPr/>
        </p:nvSpPr>
        <p:spPr bwMode="gray">
          <a:xfrm>
            <a:off x="3729320" y="1848288"/>
            <a:ext cx="1871663" cy="9204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39998"/>
              </a:srgbClr>
            </a:prstShdw>
          </a:effectLst>
        </p:spPr>
        <p:txBody>
          <a:bodyPr lIns="108000" tIns="108000" rIns="144000" bIns="72000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RELACIONES LABORALES  Y SINDICALES</a:t>
            </a:r>
          </a:p>
        </p:txBody>
      </p:sp>
      <p:sp>
        <p:nvSpPr>
          <p:cNvPr id="30726" name="Text Box 88"/>
          <p:cNvSpPr txBox="1">
            <a:spLocks noChangeArrowheads="1"/>
          </p:cNvSpPr>
          <p:nvPr/>
        </p:nvSpPr>
        <p:spPr bwMode="gray">
          <a:xfrm>
            <a:off x="6753226" y="1686182"/>
            <a:ext cx="1800225" cy="67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39998"/>
              </a:srgbClr>
            </a:prstShdw>
          </a:effectLst>
        </p:spPr>
        <p:txBody>
          <a:bodyPr lIns="108000" tIns="108000" rIns="144000" bIns="72000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SELECCIÓN DE PERSONAS</a:t>
            </a:r>
          </a:p>
        </p:txBody>
      </p:sp>
      <p:sp>
        <p:nvSpPr>
          <p:cNvPr id="30727" name="Text Box 89"/>
          <p:cNvSpPr txBox="1">
            <a:spLocks noChangeArrowheads="1"/>
          </p:cNvSpPr>
          <p:nvPr/>
        </p:nvSpPr>
        <p:spPr bwMode="gray">
          <a:xfrm rot="10800000" flipV="1">
            <a:off x="3314701" y="3566842"/>
            <a:ext cx="1439862" cy="9204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39998"/>
              </a:srgbClr>
            </a:prstShdw>
          </a:effectLst>
        </p:spPr>
        <p:txBody>
          <a:bodyPr lIns="108000" tIns="108000" rIns="144000" bIns="72000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PREV. DE RIESGOS LABORALES</a:t>
            </a:r>
          </a:p>
        </p:txBody>
      </p:sp>
      <p:sp>
        <p:nvSpPr>
          <p:cNvPr id="30728" name="Text Box 90"/>
          <p:cNvSpPr txBox="1">
            <a:spLocks noChangeArrowheads="1"/>
          </p:cNvSpPr>
          <p:nvPr/>
        </p:nvSpPr>
        <p:spPr bwMode="gray">
          <a:xfrm rot="10800000" flipV="1">
            <a:off x="7175501" y="4428648"/>
            <a:ext cx="1917700" cy="67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39998"/>
              </a:srgbClr>
            </a:prstShdw>
          </a:effectLst>
        </p:spPr>
        <p:txBody>
          <a:bodyPr wrap="square" lIns="108000" tIns="108000" rIns="144000" bIns="72000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COMPENSACIÓN Y BENEFICIOS </a:t>
            </a:r>
          </a:p>
        </p:txBody>
      </p:sp>
      <p:sp>
        <p:nvSpPr>
          <p:cNvPr id="30729" name="Text Box 91"/>
          <p:cNvSpPr txBox="1">
            <a:spLocks noChangeArrowheads="1"/>
          </p:cNvSpPr>
          <p:nvPr/>
        </p:nvSpPr>
        <p:spPr bwMode="gray">
          <a:xfrm>
            <a:off x="4180171" y="5203927"/>
            <a:ext cx="2305050" cy="67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39998"/>
              </a:srgbClr>
            </a:prstShdw>
          </a:effectLst>
        </p:spPr>
        <p:txBody>
          <a:bodyPr lIns="108000" tIns="108000" rIns="144000" bIns="72000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FORMACION Y DESARROLLO</a:t>
            </a:r>
          </a:p>
        </p:txBody>
      </p:sp>
      <p:sp>
        <p:nvSpPr>
          <p:cNvPr id="30730" name="Text Box 92"/>
          <p:cNvSpPr txBox="1">
            <a:spLocks noChangeArrowheads="1"/>
          </p:cNvSpPr>
          <p:nvPr/>
        </p:nvSpPr>
        <p:spPr bwMode="gray">
          <a:xfrm>
            <a:off x="5303837" y="991801"/>
            <a:ext cx="1584325" cy="67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39998"/>
              </a:srgbClr>
            </a:prstShdw>
          </a:effectLst>
        </p:spPr>
        <p:txBody>
          <a:bodyPr lIns="108000" tIns="108000" rIns="144000" bIns="72000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GESTION DE PERSONAS</a:t>
            </a:r>
          </a:p>
        </p:txBody>
      </p:sp>
      <p:sp>
        <p:nvSpPr>
          <p:cNvPr id="30731" name="AutoShape 93"/>
          <p:cNvSpPr>
            <a:spLocks noChangeArrowheads="1"/>
          </p:cNvSpPr>
          <p:nvPr/>
        </p:nvSpPr>
        <p:spPr bwMode="gray">
          <a:xfrm rot="16200000">
            <a:off x="3378636" y="810058"/>
            <a:ext cx="5472831" cy="595629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 algn="ctr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rgbClr val="4D0000">
                <a:alpha val="39998"/>
              </a:srgbClr>
            </a:prstShdw>
          </a:effectLst>
        </p:spPr>
        <p:txBody>
          <a:bodyPr wrap="square" lIns="108000" tIns="108000" rIns="144000" bIns="72000" anchor="ctr">
            <a:spAutoFit/>
          </a:bodyPr>
          <a:lstStyle/>
          <a:p>
            <a:endParaRPr lang="es-ES"/>
          </a:p>
        </p:txBody>
      </p:sp>
      <p:pic>
        <p:nvPicPr>
          <p:cNvPr id="30732" name="Picture 96"/>
          <p:cNvPicPr>
            <a:picLocks noChangeAspect="1" noChangeArrowheads="1"/>
          </p:cNvPicPr>
          <p:nvPr/>
        </p:nvPicPr>
        <p:blipFill>
          <a:blip r:embed="rId4" cstate="print"/>
          <a:srcRect l="21484" t="67361" r="66406" b="21181"/>
          <a:stretch>
            <a:fillRect/>
          </a:stretch>
        </p:blipFill>
        <p:spPr bwMode="gray">
          <a:xfrm>
            <a:off x="3679672" y="2893429"/>
            <a:ext cx="679450" cy="482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0733" name="Picture 101"/>
          <p:cNvPicPr>
            <a:picLocks noChangeAspect="1" noChangeArrowheads="1"/>
          </p:cNvPicPr>
          <p:nvPr/>
        </p:nvPicPr>
        <p:blipFill>
          <a:blip r:embed="rId5" cstate="print"/>
          <a:srcRect l="23828" t="52605" r="61328" b="28819"/>
          <a:stretch>
            <a:fillRect/>
          </a:stretch>
        </p:blipFill>
        <p:spPr bwMode="gray">
          <a:xfrm>
            <a:off x="5931773" y="5641284"/>
            <a:ext cx="635000" cy="595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0734" name="Picture 102"/>
          <p:cNvPicPr>
            <a:picLocks noChangeAspect="1" noChangeArrowheads="1"/>
          </p:cNvPicPr>
          <p:nvPr/>
        </p:nvPicPr>
        <p:blipFill>
          <a:blip r:embed="rId6" cstate="print"/>
          <a:srcRect l="30989" t="45313" r="50000" b="35590"/>
          <a:stretch>
            <a:fillRect/>
          </a:stretch>
        </p:blipFill>
        <p:spPr bwMode="gray">
          <a:xfrm>
            <a:off x="5583238" y="1582775"/>
            <a:ext cx="944563" cy="7985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0735" name="Picture 103"/>
          <p:cNvPicPr>
            <a:picLocks noChangeAspect="1" noChangeArrowheads="1"/>
          </p:cNvPicPr>
          <p:nvPr/>
        </p:nvPicPr>
        <p:blipFill>
          <a:blip r:embed="rId7" cstate="print"/>
          <a:srcRect l="53516" t="47569" r="29558" b="37152"/>
          <a:stretch>
            <a:fillRect/>
          </a:stretch>
        </p:blipFill>
        <p:spPr bwMode="gray">
          <a:xfrm>
            <a:off x="7881144" y="3787773"/>
            <a:ext cx="750887" cy="50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0736" name="Picture 104"/>
          <p:cNvPicPr>
            <a:picLocks noChangeAspect="1" noChangeArrowheads="1"/>
          </p:cNvPicPr>
          <p:nvPr/>
        </p:nvPicPr>
        <p:blipFill>
          <a:blip r:embed="rId8" cstate="print"/>
          <a:srcRect l="46355" t="64063" r="33723" b="17708"/>
          <a:stretch>
            <a:fillRect/>
          </a:stretch>
        </p:blipFill>
        <p:spPr bwMode="gray">
          <a:xfrm>
            <a:off x="7134227" y="5242643"/>
            <a:ext cx="820738" cy="5635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8" name="Text Box 86"/>
          <p:cNvSpPr txBox="1">
            <a:spLocks noChangeArrowheads="1"/>
          </p:cNvSpPr>
          <p:nvPr/>
        </p:nvSpPr>
        <p:spPr bwMode="gray">
          <a:xfrm rot="10800000" flipV="1">
            <a:off x="4602957" y="2532552"/>
            <a:ext cx="3024187" cy="8434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39998"/>
              </a:srgbClr>
            </a:prstShdw>
          </a:effectLst>
        </p:spPr>
        <p:txBody>
          <a:bodyPr lIns="108000" tIns="108000" rIns="144000" bIns="72000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s-ES" sz="1600" b="1">
                <a:solidFill>
                  <a:schemeClr val="tx2"/>
                </a:solidFill>
                <a:latin typeface="Calibri" pitchFamily="34" charset="0"/>
              </a:rPr>
              <a:t>DIRECCIÓN RR.HH.</a:t>
            </a:r>
          </a:p>
          <a:p>
            <a:pPr algn="ctr" defTabSz="801688">
              <a:spcBef>
                <a:spcPct val="50000"/>
              </a:spcBef>
            </a:pPr>
            <a:endParaRPr lang="es-ES" b="1"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30740" name="Picture 3" descr="C:\Users\JOSE LUIS\Desktop\untitle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44319" y="3063142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1" name="Picture 26" descr="C:\Users\JOSE LUIS\Desktop\untitle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3583" y="2340400"/>
            <a:ext cx="12954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10 Marcador de número de diapositiva">
            <a:extLst>
              <a:ext uri="{FF2B5EF4-FFF2-40B4-BE49-F238E27FC236}">
                <a16:creationId xmlns:a16="http://schemas.microsoft.com/office/drawing/2014/main" id="{6E7A1E9D-BE45-CB4D-9254-810C46A3E71D}"/>
              </a:ext>
            </a:extLst>
          </p:cNvPr>
          <p:cNvSpPr txBox="1">
            <a:spLocks/>
          </p:cNvSpPr>
          <p:nvPr/>
        </p:nvSpPr>
        <p:spPr>
          <a:xfrm>
            <a:off x="8112225" y="6381329"/>
            <a:ext cx="1341437" cy="3143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0E9A91F-7566-1D47-AA91-4E3056B0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5</a:t>
            </a:fld>
            <a:endParaRPr lang="es-ES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5F4AA073-F1F6-6D4E-A334-41F91947AFC6}"/>
              </a:ext>
            </a:extLst>
          </p:cNvPr>
          <p:cNvPicPr/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723DD069-108F-3648-8860-D4645210B578}"/>
              </a:ext>
            </a:extLst>
          </p:cNvPr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5ADA110B-03FD-B94F-89CF-4B8F7E4BB44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8464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Anillo"/>
          <p:cNvSpPr/>
          <p:nvPr/>
        </p:nvSpPr>
        <p:spPr>
          <a:xfrm>
            <a:off x="2639614" y="2524002"/>
            <a:ext cx="6856724" cy="3666492"/>
          </a:xfrm>
          <a:prstGeom prst="donut">
            <a:avLst>
              <a:gd name="adj" fmla="val 348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AC2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44936" y="1466712"/>
            <a:ext cx="807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ES" sz="2800" b="1" ker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El proceso de selección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4847861" y="2401418"/>
            <a:ext cx="2496277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Reclutamiento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7124975" y="3269255"/>
            <a:ext cx="2496277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Recepción de candidaturas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7874993" y="4271576"/>
            <a:ext cx="2496277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Preselección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7249890" y="5263044"/>
            <a:ext cx="2496277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Pruebas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4994673" y="5889762"/>
            <a:ext cx="2496277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Entrevista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2255575" y="5301208"/>
            <a:ext cx="2496277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Comunicación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1607775" y="4271576"/>
            <a:ext cx="2496277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Contratación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2255575" y="3241944"/>
            <a:ext cx="2496277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Incorporación</a:t>
            </a: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2450978" y="316388"/>
            <a:ext cx="7064375" cy="865188"/>
          </a:xfrm>
          <a:prstGeom prst="rect">
            <a:avLst/>
          </a:prstGeom>
        </p:spPr>
        <p:txBody>
          <a:bodyPr/>
          <a:lstStyle/>
          <a:p>
            <a:pPr algn="ctr" defTabSz="914400">
              <a:spcBef>
                <a:spcPct val="0"/>
              </a:spcBef>
              <a:defRPr/>
            </a:pPr>
            <a:r>
              <a:rPr lang="es-E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T Std" panose="00000500000000000000" pitchFamily="2" charset="0"/>
                <a:ea typeface="+mj-ea"/>
                <a:cs typeface="+mj-cs"/>
              </a:rPr>
              <a:t>SELECCIÓN DE PERSONAS</a:t>
            </a:r>
          </a:p>
        </p:txBody>
      </p:sp>
      <p:sp>
        <p:nvSpPr>
          <p:cNvPr id="27" name="10 Marcador de número de diapositiva">
            <a:extLst>
              <a:ext uri="{FF2B5EF4-FFF2-40B4-BE49-F238E27FC236}">
                <a16:creationId xmlns:a16="http://schemas.microsoft.com/office/drawing/2014/main" id="{710C01B3-6179-6641-AD2A-9C239D0C2013}"/>
              </a:ext>
            </a:extLst>
          </p:cNvPr>
          <p:cNvSpPr txBox="1">
            <a:spLocks/>
          </p:cNvSpPr>
          <p:nvPr/>
        </p:nvSpPr>
        <p:spPr>
          <a:xfrm>
            <a:off x="8112225" y="6381329"/>
            <a:ext cx="1341437" cy="3143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0E44615-11B1-A543-8F47-654B8FDF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6</a:t>
            </a:fld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72AEE1A-CFE1-B944-BA88-5D65A3ABE457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7FC59C-09E2-7140-92C2-BDC99AD76A9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0F7B4729-EB04-F24F-B569-375EF2B5D63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72950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775828"/>
              </p:ext>
            </p:extLst>
          </p:nvPr>
        </p:nvGraphicFramePr>
        <p:xfrm>
          <a:off x="5699127" y="1575048"/>
          <a:ext cx="5120528" cy="335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4 Grupo"/>
          <p:cNvGrpSpPr>
            <a:grpSpLocks/>
          </p:cNvGrpSpPr>
          <p:nvPr/>
        </p:nvGrpSpPr>
        <p:grpSpPr bwMode="auto">
          <a:xfrm>
            <a:off x="2228851" y="4881140"/>
            <a:ext cx="8137525" cy="1500188"/>
            <a:chOff x="1748373" y="4491152"/>
            <a:chExt cx="7203951" cy="1517650"/>
          </a:xfrm>
        </p:grpSpPr>
        <p:sp>
          <p:nvSpPr>
            <p:cNvPr id="9" name="1 Título"/>
            <p:cNvSpPr txBox="1">
              <a:spLocks/>
            </p:cNvSpPr>
            <p:nvPr/>
          </p:nvSpPr>
          <p:spPr bwMode="auto">
            <a:xfrm>
              <a:off x="1748373" y="4671022"/>
              <a:ext cx="4367905" cy="115791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/>
            <a:lstStyle>
              <a:lvl1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B11B0F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B11B0F"/>
                  </a:solidFill>
                  <a:latin typeface="Tahoma" pitchFamily="34" charset="0"/>
                  <a:cs typeface="Tahoma" pitchFamily="34" charset="0"/>
                </a:defRPr>
              </a:lvl2pPr>
              <a:lvl3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B11B0F"/>
                  </a:solidFill>
                  <a:latin typeface="Tahoma" pitchFamily="34" charset="0"/>
                  <a:cs typeface="Tahoma" pitchFamily="34" charset="0"/>
                </a:defRPr>
              </a:lvl3pPr>
              <a:lvl4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B11B0F"/>
                  </a:solidFill>
                  <a:latin typeface="Tahoma" pitchFamily="34" charset="0"/>
                  <a:cs typeface="Tahoma" pitchFamily="34" charset="0"/>
                </a:defRPr>
              </a:lvl4pPr>
              <a:lvl5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B11B0F"/>
                  </a:solidFill>
                  <a:latin typeface="Tahoma" pitchFamily="34" charset="0"/>
                  <a:cs typeface="Tahoma" pitchFamily="34" charset="0"/>
                </a:defRPr>
              </a:lvl5pPr>
              <a:lvl6pPr marL="4572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B11B0F"/>
                  </a:solidFill>
                  <a:latin typeface="Tahoma" pitchFamily="34" charset="0"/>
                  <a:cs typeface="Tahoma" pitchFamily="34" charset="0"/>
                </a:defRPr>
              </a:lvl6pPr>
              <a:lvl7pPr marL="9144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B11B0F"/>
                  </a:solidFill>
                  <a:latin typeface="Tahoma" pitchFamily="34" charset="0"/>
                  <a:cs typeface="Tahoma" pitchFamily="34" charset="0"/>
                </a:defRPr>
              </a:lvl7pPr>
              <a:lvl8pPr marL="13716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B11B0F"/>
                  </a:solidFill>
                  <a:latin typeface="Tahoma" pitchFamily="34" charset="0"/>
                  <a:cs typeface="Tahoma" pitchFamily="34" charset="0"/>
                </a:defRPr>
              </a:lvl8pPr>
              <a:lvl9pPr marL="18288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B11B0F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lvl="1">
                <a:defRPr/>
              </a:pPr>
              <a:endParaRPr lang="es-ES" sz="1200">
                <a:solidFill>
                  <a:schemeClr val="bg1">
                    <a:lumMod val="50000"/>
                  </a:schemeClr>
                </a:solidFill>
              </a:endParaRPr>
            </a:p>
            <a:p>
              <a:pPr marL="628650" lvl="1" indent="-171450">
                <a:buFont typeface="Wingdings" pitchFamily="2" charset="2"/>
                <a:buChar char="ü"/>
                <a:defRPr/>
              </a:pPr>
              <a:r>
                <a:rPr lang="es-ES" sz="1200" b="1">
                  <a:solidFill>
                    <a:schemeClr val="bg1">
                      <a:lumMod val="50000"/>
                    </a:schemeClr>
                  </a:solidFill>
                </a:rPr>
                <a:t>Gestión y ejecución interna o externa </a:t>
              </a:r>
              <a:r>
                <a:rPr lang="es-ES" sz="1200">
                  <a:solidFill>
                    <a:schemeClr val="bg1">
                      <a:lumMod val="50000"/>
                    </a:schemeClr>
                  </a:solidFill>
                </a:rPr>
                <a:t> de los procesos de selección</a:t>
              </a:r>
            </a:p>
            <a:p>
              <a:pPr marL="628650" lvl="1" indent="-171450">
                <a:buFont typeface="Wingdings" pitchFamily="2" charset="2"/>
                <a:buChar char="ü"/>
                <a:defRPr/>
              </a:pPr>
              <a:endParaRPr lang="es-ES" sz="1200">
                <a:solidFill>
                  <a:schemeClr val="bg1">
                    <a:lumMod val="50000"/>
                  </a:schemeClr>
                </a:solidFill>
              </a:endParaRPr>
            </a:p>
            <a:p>
              <a:pPr marL="628650" lvl="1" indent="-171450">
                <a:buFont typeface="Wingdings" pitchFamily="2" charset="2"/>
                <a:buChar char="ü"/>
                <a:defRPr/>
              </a:pPr>
              <a:r>
                <a:rPr lang="es-ES" sz="1200">
                  <a:solidFill>
                    <a:schemeClr val="bg1">
                      <a:lumMod val="50000"/>
                    </a:schemeClr>
                  </a:solidFill>
                </a:rPr>
                <a:t>Procesos  </a:t>
              </a:r>
              <a:r>
                <a:rPr lang="es-ES" sz="1200" b="1">
                  <a:solidFill>
                    <a:schemeClr val="bg1">
                      <a:lumMod val="50000"/>
                    </a:schemeClr>
                  </a:solidFill>
                </a:rPr>
                <a:t>ágiles. </a:t>
              </a:r>
              <a:endParaRPr lang="es-ES" sz="1200">
                <a:solidFill>
                  <a:schemeClr val="bg1">
                    <a:lumMod val="50000"/>
                  </a:schemeClr>
                </a:solidFill>
              </a:endParaRPr>
            </a:p>
            <a:p>
              <a:pPr marL="628650" lvl="1" indent="-171450">
                <a:defRPr/>
              </a:pPr>
              <a:endParaRPr lang="es-ES" sz="1200">
                <a:solidFill>
                  <a:schemeClr val="bg1">
                    <a:lumMod val="50000"/>
                  </a:schemeClr>
                </a:solidFill>
              </a:endParaRPr>
            </a:p>
            <a:p>
              <a:pPr marL="628650" lvl="1" indent="-171450">
                <a:buFont typeface="Wingdings" pitchFamily="2" charset="2"/>
                <a:buChar char="ü"/>
                <a:defRPr/>
              </a:pPr>
              <a:r>
                <a:rPr lang="es-ES" sz="1200">
                  <a:solidFill>
                    <a:schemeClr val="bg1">
                      <a:lumMod val="50000"/>
                    </a:schemeClr>
                  </a:solidFill>
                </a:rPr>
                <a:t>Utilización de </a:t>
              </a:r>
              <a:r>
                <a:rPr lang="es-ES" sz="1200" b="1">
                  <a:solidFill>
                    <a:schemeClr val="bg1">
                      <a:lumMod val="50000"/>
                    </a:schemeClr>
                  </a:solidFill>
                </a:rPr>
                <a:t>fuentes </a:t>
              </a:r>
              <a:r>
                <a:rPr lang="es-ES" sz="1200">
                  <a:solidFill>
                    <a:schemeClr val="bg1">
                      <a:lumMod val="50000"/>
                    </a:schemeClr>
                  </a:solidFill>
                </a:rPr>
                <a:t>de reclutamiento eficaces</a:t>
              </a:r>
            </a:p>
          </p:txBody>
        </p:sp>
        <p:sp>
          <p:nvSpPr>
            <p:cNvPr id="12298" name="1 Título"/>
            <p:cNvSpPr txBox="1">
              <a:spLocks/>
            </p:cNvSpPr>
            <p:nvPr/>
          </p:nvSpPr>
          <p:spPr bwMode="auto">
            <a:xfrm>
              <a:off x="6904449" y="5073003"/>
              <a:ext cx="2047875" cy="48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ct val="80000"/>
                </a:lnSpc>
              </a:pPr>
              <a:r>
                <a:rPr lang="es-ES" b="1">
                  <a:solidFill>
                    <a:schemeClr val="tx2"/>
                  </a:solidFill>
                  <a:latin typeface="Tahoma" pitchFamily="34" charset="0"/>
                </a:rPr>
                <a:t>Optimización de costes</a:t>
              </a:r>
            </a:p>
          </p:txBody>
        </p:sp>
        <p:sp>
          <p:nvSpPr>
            <p:cNvPr id="11" name="10 Flecha a la derecha con muesca"/>
            <p:cNvSpPr/>
            <p:nvPr/>
          </p:nvSpPr>
          <p:spPr>
            <a:xfrm>
              <a:off x="6331301" y="4491152"/>
              <a:ext cx="628202" cy="1517650"/>
            </a:xfrm>
            <a:prstGeom prst="notch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3" name="1 Título"/>
          <p:cNvSpPr txBox="1">
            <a:spLocks/>
          </p:cNvSpPr>
          <p:nvPr/>
        </p:nvSpPr>
        <p:spPr bwMode="auto">
          <a:xfrm>
            <a:off x="2351088" y="2672557"/>
            <a:ext cx="301466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B11B0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B11B0F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B11B0F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B11B0F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B11B0F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B11B0F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B11B0F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B11B0F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B11B0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s-ES" sz="1400">
              <a:solidFill>
                <a:schemeClr val="bg1">
                  <a:lumMod val="50000"/>
                </a:schemeClr>
              </a:solidFill>
            </a:endParaRPr>
          </a:p>
          <a:p>
            <a:pPr marL="182563">
              <a:lnSpc>
                <a:spcPct val="150000"/>
              </a:lnSpc>
              <a:defRPr/>
            </a:pPr>
            <a:endParaRPr lang="es-ES" sz="900">
              <a:solidFill>
                <a:schemeClr val="bg1">
                  <a:lumMod val="50000"/>
                </a:schemeClr>
              </a:solidFill>
            </a:endParaRPr>
          </a:p>
          <a:p>
            <a:pPr marL="182563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s-ES" b="1">
                <a:solidFill>
                  <a:schemeClr val="tx2"/>
                </a:solidFill>
                <a:ea typeface="+mn-ea"/>
              </a:rPr>
              <a:t>Candidatos</a:t>
            </a:r>
          </a:p>
          <a:p>
            <a:pPr>
              <a:lnSpc>
                <a:spcPct val="150000"/>
              </a:lnSpc>
              <a:defRPr/>
            </a:pPr>
            <a:endParaRPr lang="es-ES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5" descr="http://www.human-resource-solutions.co.uk/HR-Policy-Pages/Recruitment/RecruitmentPageX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90789" y="1492871"/>
            <a:ext cx="2349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2063553" y="476672"/>
            <a:ext cx="7932443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PRUEBAS DE SELECCION</a:t>
            </a:r>
            <a:endParaRPr lang="es-ES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10 Marcador de número de diapositiva">
            <a:extLst>
              <a:ext uri="{FF2B5EF4-FFF2-40B4-BE49-F238E27FC236}">
                <a16:creationId xmlns:a16="http://schemas.microsoft.com/office/drawing/2014/main" id="{A438A921-7885-6A40-BED6-60B23F73C212}"/>
              </a:ext>
            </a:extLst>
          </p:cNvPr>
          <p:cNvSpPr txBox="1">
            <a:spLocks/>
          </p:cNvSpPr>
          <p:nvPr/>
        </p:nvSpPr>
        <p:spPr>
          <a:xfrm>
            <a:off x="8112225" y="6381329"/>
            <a:ext cx="1341437" cy="3143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s-E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E72D6F-325B-4245-BD0E-C0D24C3A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7</a:t>
            </a:fld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B3D9976-B4C3-B049-91B6-C498A68BCA3F}"/>
              </a:ext>
            </a:extLst>
          </p:cNvPr>
          <p:cNvPicPr/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C034826-6007-F04E-8343-52002EE07E7D}"/>
              </a:ext>
            </a:extLst>
          </p:cNvPr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BC81747-3C14-C14E-874F-F7B3DEACD4DF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55859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782889" y="1628776"/>
            <a:ext cx="1081087" cy="144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R">
              <a:latin typeface="Calibri" pitchFamily="34" charset="0"/>
            </a:endParaRPr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1992313" y="6092826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R">
              <a:latin typeface="Calibri" pitchFamily="34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711450" y="1557339"/>
            <a:ext cx="1081088" cy="14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R">
              <a:latin typeface="Calibri" pitchFamily="34" charset="0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2711451" y="1484313"/>
            <a:ext cx="360363" cy="14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R">
              <a:latin typeface="Calibri" pitchFamily="34" charset="0"/>
            </a:endParaRPr>
          </a:p>
        </p:txBody>
      </p:sp>
      <p:sp>
        <p:nvSpPr>
          <p:cNvPr id="31750" name="AutoShape 143" descr="Z"/>
          <p:cNvSpPr>
            <a:spLocks noChangeAspect="1" noChangeArrowheads="1"/>
          </p:cNvSpPr>
          <p:nvPr/>
        </p:nvSpPr>
        <p:spPr bwMode="auto">
          <a:xfrm>
            <a:off x="5610225" y="3000375"/>
            <a:ext cx="9715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R">
              <a:latin typeface="Calibri" pitchFamily="34" charset="0"/>
            </a:endParaRPr>
          </a:p>
        </p:txBody>
      </p:sp>
      <p:grpSp>
        <p:nvGrpSpPr>
          <p:cNvPr id="2" name="Group 155"/>
          <p:cNvGrpSpPr>
            <a:grpSpLocks/>
          </p:cNvGrpSpPr>
          <p:nvPr/>
        </p:nvGrpSpPr>
        <p:grpSpPr bwMode="auto">
          <a:xfrm>
            <a:off x="1946910" y="1571970"/>
            <a:ext cx="8470267" cy="2101539"/>
            <a:chOff x="1020" y="966"/>
            <a:chExt cx="4600" cy="1230"/>
          </a:xfrm>
        </p:grpSpPr>
        <p:sp>
          <p:nvSpPr>
            <p:cNvPr id="31759" name="Rectangle 27"/>
            <p:cNvSpPr>
              <a:spLocks noChangeArrowheads="1"/>
            </p:cNvSpPr>
            <p:nvPr/>
          </p:nvSpPr>
          <p:spPr bwMode="auto">
            <a:xfrm>
              <a:off x="2482" y="966"/>
              <a:ext cx="1430" cy="467"/>
            </a:xfrm>
            <a:prstGeom prst="rect">
              <a:avLst/>
            </a:prstGeom>
            <a:noFill/>
            <a:ln w="1905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000" tIns="90000" rIns="90000" bIns="90000" anchor="ctr">
              <a:spAutoFit/>
            </a:bodyPr>
            <a:lstStyle/>
            <a:p>
              <a:pPr algn="ctr"/>
              <a:r>
                <a:rPr lang="es-ES" sz="2000" b="1">
                  <a:solidFill>
                    <a:schemeClr val="accent2"/>
                  </a:solidFill>
                  <a:latin typeface="Calibri" pitchFamily="34" charset="0"/>
                </a:rPr>
                <a:t>Conocimiento de la plantilla</a:t>
              </a:r>
            </a:p>
          </p:txBody>
        </p:sp>
        <p:sp>
          <p:nvSpPr>
            <p:cNvPr id="31760" name="Rectangle 30"/>
            <p:cNvSpPr>
              <a:spLocks noChangeArrowheads="1"/>
            </p:cNvSpPr>
            <p:nvPr/>
          </p:nvSpPr>
          <p:spPr bwMode="auto">
            <a:xfrm>
              <a:off x="4237" y="1120"/>
              <a:ext cx="1383" cy="287"/>
            </a:xfrm>
            <a:prstGeom prst="rect">
              <a:avLst/>
            </a:prstGeom>
            <a:noFill/>
            <a:ln w="1905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000" tIns="90000" rIns="90000" bIns="90000" anchor="ctr">
              <a:spAutoFit/>
            </a:bodyPr>
            <a:lstStyle/>
            <a:p>
              <a:pPr algn="ctr"/>
              <a:r>
                <a:rPr lang="es-ES" sz="2000" b="1">
                  <a:solidFill>
                    <a:schemeClr val="accent2"/>
                  </a:solidFill>
                  <a:latin typeface="Calibri" pitchFamily="34" charset="0"/>
                </a:rPr>
                <a:t>Planificación</a:t>
              </a:r>
            </a:p>
          </p:txBody>
        </p:sp>
        <p:sp>
          <p:nvSpPr>
            <p:cNvPr id="31761" name="Rectangle 44"/>
            <p:cNvSpPr>
              <a:spLocks noChangeArrowheads="1"/>
            </p:cNvSpPr>
            <p:nvPr/>
          </p:nvSpPr>
          <p:spPr bwMode="auto">
            <a:xfrm>
              <a:off x="1020" y="1103"/>
              <a:ext cx="1207" cy="287"/>
            </a:xfrm>
            <a:prstGeom prst="rect">
              <a:avLst/>
            </a:prstGeom>
            <a:noFill/>
            <a:ln w="1905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000" tIns="90000" rIns="90000" bIns="90000" anchor="ctr">
              <a:spAutoFit/>
            </a:bodyPr>
            <a:lstStyle/>
            <a:p>
              <a:pPr algn="ctr"/>
              <a:r>
                <a:rPr lang="es-ES" sz="2000" b="1">
                  <a:solidFill>
                    <a:schemeClr val="accent2"/>
                  </a:solidFill>
                  <a:latin typeface="Calibri" pitchFamily="34" charset="0"/>
                </a:rPr>
                <a:t>Proximidad</a:t>
              </a:r>
            </a:p>
          </p:txBody>
        </p:sp>
        <p:sp>
          <p:nvSpPr>
            <p:cNvPr id="60518" name="Rectangle 102"/>
            <p:cNvSpPr>
              <a:spLocks noChangeArrowheads="1"/>
            </p:cNvSpPr>
            <p:nvPr/>
          </p:nvSpPr>
          <p:spPr bwMode="auto">
            <a:xfrm>
              <a:off x="2208" y="1754"/>
              <a:ext cx="325" cy="41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sz="4000" b="1">
                  <a:solidFill>
                    <a:srgbClr val="B31B16"/>
                  </a:solidFill>
                </a:rPr>
                <a:t>+</a:t>
              </a:r>
            </a:p>
          </p:txBody>
        </p:sp>
        <p:sp>
          <p:nvSpPr>
            <p:cNvPr id="60531" name="Rectangle 115"/>
            <p:cNvSpPr>
              <a:spLocks noChangeArrowheads="1"/>
            </p:cNvSpPr>
            <p:nvPr/>
          </p:nvSpPr>
          <p:spPr bwMode="auto">
            <a:xfrm>
              <a:off x="3912" y="1782"/>
              <a:ext cx="325" cy="41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sz="4000" b="1">
                  <a:solidFill>
                    <a:srgbClr val="B31B16"/>
                  </a:solidFill>
                </a:rPr>
                <a:t>+</a:t>
              </a:r>
            </a:p>
          </p:txBody>
        </p:sp>
      </p:grpSp>
      <p:sp>
        <p:nvSpPr>
          <p:cNvPr id="60570" name="Rectangle 154"/>
          <p:cNvSpPr>
            <a:spLocks noChangeArrowheads="1"/>
          </p:cNvSpPr>
          <p:nvPr/>
        </p:nvSpPr>
        <p:spPr bwMode="auto">
          <a:xfrm>
            <a:off x="1862139" y="581835"/>
            <a:ext cx="8323262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GESTION DE PERSONAS</a:t>
            </a:r>
          </a:p>
        </p:txBody>
      </p:sp>
      <p:sp>
        <p:nvSpPr>
          <p:cNvPr id="24" name="3 Marcador de contenido"/>
          <p:cNvSpPr txBox="1">
            <a:spLocks/>
          </p:cNvSpPr>
          <p:nvPr/>
        </p:nvSpPr>
        <p:spPr>
          <a:xfrm>
            <a:off x="2001839" y="4221163"/>
            <a:ext cx="8424862" cy="2089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 typeface="Arial" charset="0"/>
              <a:buChar char="•"/>
              <a:defRPr/>
            </a:pPr>
            <a:r>
              <a:rPr lang="es-ES" sz="2000" b="1">
                <a:solidFill>
                  <a:schemeClr val="tx2"/>
                </a:solidFill>
              </a:rPr>
              <a:t>Conocimiento </a:t>
            </a:r>
            <a:r>
              <a:rPr lang="es-ES" sz="2000">
                <a:solidFill>
                  <a:schemeClr val="tx2"/>
                </a:solidFill>
              </a:rPr>
              <a:t>amplio de los empleados, sus necesidades y posibilidades de desarrollo (</a:t>
            </a:r>
            <a:r>
              <a:rPr lang="es-ES" sz="2000" u="sng">
                <a:solidFill>
                  <a:schemeClr val="tx2"/>
                </a:solidFill>
              </a:rPr>
              <a:t>Entrevistas de gestión</a:t>
            </a:r>
            <a:r>
              <a:rPr lang="es-ES" sz="2000">
                <a:solidFill>
                  <a:schemeClr val="tx2"/>
                </a:solidFill>
              </a:rPr>
              <a:t>, </a:t>
            </a:r>
            <a:r>
              <a:rPr lang="es-ES" sz="2000" u="sng">
                <a:solidFill>
                  <a:schemeClr val="tx2"/>
                </a:solidFill>
              </a:rPr>
              <a:t>evaluación del desempeño</a:t>
            </a:r>
            <a:r>
              <a:rPr lang="es-ES" sz="200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2000" b="1">
                <a:solidFill>
                  <a:schemeClr val="tx2"/>
                </a:solidFill>
              </a:rPr>
              <a:t>Valoración</a:t>
            </a:r>
            <a:r>
              <a:rPr lang="es-ES" sz="2000">
                <a:solidFill>
                  <a:schemeClr val="tx2"/>
                </a:solidFill>
              </a:rPr>
              <a:t> directa de perfiles y potencial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2000" b="1">
                <a:solidFill>
                  <a:schemeClr val="tx2"/>
                </a:solidFill>
              </a:rPr>
              <a:t>Adecuación </a:t>
            </a:r>
            <a:r>
              <a:rPr lang="es-ES" sz="2000">
                <a:solidFill>
                  <a:schemeClr val="tx2"/>
                </a:solidFill>
              </a:rPr>
              <a:t>en el ajuste puesto-persona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2000" b="1">
                <a:solidFill>
                  <a:schemeClr val="tx2"/>
                </a:solidFill>
              </a:rPr>
              <a:t>Gestión de Expectativas </a:t>
            </a:r>
            <a:r>
              <a:rPr lang="es-ES" sz="2000">
                <a:solidFill>
                  <a:schemeClr val="tx2"/>
                </a:solidFill>
              </a:rPr>
              <a:t>, ojo con lo que prometemos. </a:t>
            </a:r>
            <a:endParaRPr lang="es-ES" sz="2000" b="1">
              <a:solidFill>
                <a:schemeClr val="tx2"/>
              </a:solidFill>
            </a:endParaRPr>
          </a:p>
        </p:txBody>
      </p:sp>
      <p:pic>
        <p:nvPicPr>
          <p:cNvPr id="31754" name="Picture 10" descr="IcoComunicac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608" y="2220069"/>
            <a:ext cx="18383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" descr="C:\Users\JOSE LUIS\Desktop\PRESENTACION RR.HH\images[5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5648" y="2379662"/>
            <a:ext cx="148590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2" descr="C:\Users\JOSE LUIS\Desktop\images[2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581" y="2485182"/>
            <a:ext cx="21605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0 Marcador de número de diapositiva">
            <a:extLst>
              <a:ext uri="{FF2B5EF4-FFF2-40B4-BE49-F238E27FC236}">
                <a16:creationId xmlns:a16="http://schemas.microsoft.com/office/drawing/2014/main" id="{08EE4E43-5394-3444-B350-3108FF5B7240}"/>
              </a:ext>
            </a:extLst>
          </p:cNvPr>
          <p:cNvSpPr txBox="1">
            <a:spLocks/>
          </p:cNvSpPr>
          <p:nvPr/>
        </p:nvSpPr>
        <p:spPr>
          <a:xfrm>
            <a:off x="8112225" y="6381329"/>
            <a:ext cx="1341437" cy="3143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0675DE-634A-2E46-9D63-2EFB8C09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8</a:t>
            </a:fld>
            <a:endParaRPr lang="es-ES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EA20FB3-359E-1D46-8A9D-227C4950A1A9}"/>
              </a:ext>
            </a:extLst>
          </p:cNvPr>
          <p:cNvPicPr/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74FD2C0-263D-6A4A-8216-6C1C948419ED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5D11E85-24F3-604E-BB35-E17FDC2A7288}"/>
              </a:ext>
            </a:extLst>
          </p:cNvPr>
          <p:cNvSpPr txBox="1"/>
          <p:nvPr/>
        </p:nvSpPr>
        <p:spPr>
          <a:xfrm>
            <a:off x="408490" y="6241330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2139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0700" y="769144"/>
            <a:ext cx="8229600" cy="5619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sz="4000"/>
              <a:t>Administración de Personal </a:t>
            </a:r>
            <a:br>
              <a:rPr lang="es-ES"/>
            </a:b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01850" y="1850491"/>
            <a:ext cx="8147050" cy="4065537"/>
          </a:xfrm>
        </p:spPr>
        <p:txBody>
          <a:bodyPr wrap="square" rtlCol="0">
            <a:spAutoFit/>
          </a:bodyPr>
          <a:lstStyle/>
          <a:p>
            <a:pPr marL="177800" indent="-177800" algn="just">
              <a:buClr>
                <a:srgbClr val="B11A3B"/>
              </a:buClr>
              <a:defRPr/>
            </a:pPr>
            <a:r>
              <a:rPr lang="es-ES" altLang="es-ES" sz="1600" b="1" u="sng" cap="none">
                <a:solidFill>
                  <a:schemeClr val="tx2"/>
                </a:solidFill>
              </a:rPr>
              <a:t>Objetivo: </a:t>
            </a:r>
            <a:r>
              <a:rPr lang="es-ES" altLang="es-ES" sz="1600" cap="none">
                <a:solidFill>
                  <a:schemeClr val="tx2"/>
                </a:solidFill>
              </a:rPr>
              <a:t>alinear la política retributiva de la empresa a la legislación vigente. </a:t>
            </a:r>
          </a:p>
          <a:p>
            <a:pPr marL="177800" indent="-177800" algn="just">
              <a:buClr>
                <a:srgbClr val="B11A3B"/>
              </a:buClr>
              <a:defRPr/>
            </a:pPr>
            <a:r>
              <a:rPr lang="es-ES" altLang="es-ES" sz="1600" cap="none">
                <a:solidFill>
                  <a:schemeClr val="tx2"/>
                </a:solidFill>
              </a:rPr>
              <a:t>Sus </a:t>
            </a:r>
            <a:r>
              <a:rPr lang="es-ES" altLang="es-ES" sz="1600" b="1" u="sng" cap="none">
                <a:solidFill>
                  <a:schemeClr val="tx2"/>
                </a:solidFill>
              </a:rPr>
              <a:t>principales funciones </a:t>
            </a:r>
            <a:r>
              <a:rPr lang="es-ES" altLang="es-ES" sz="1600" cap="none">
                <a:solidFill>
                  <a:schemeClr val="tx2"/>
                </a:solidFill>
              </a:rPr>
              <a:t>son:</a:t>
            </a:r>
            <a:endParaRPr lang="es-ES" altLang="es-ES" cap="none">
              <a:solidFill>
                <a:schemeClr val="tx2"/>
              </a:solidFill>
            </a:endParaRPr>
          </a:p>
          <a:p>
            <a:pPr lvl="2" algn="just">
              <a:buClr>
                <a:srgbClr val="B11A3B"/>
              </a:buClr>
              <a:buFont typeface="Wingdings" pitchFamily="2" charset="2"/>
              <a:buChar char="§"/>
              <a:defRPr/>
            </a:pPr>
            <a:r>
              <a:rPr lang="es-ES" altLang="es-ES" cap="none">
                <a:solidFill>
                  <a:schemeClr val="tx2"/>
                </a:solidFill>
              </a:rPr>
              <a:t>Elaboración de </a:t>
            </a:r>
            <a:r>
              <a:rPr lang="es-ES" altLang="es-ES" b="1" cap="none">
                <a:solidFill>
                  <a:schemeClr val="tx2"/>
                </a:solidFill>
              </a:rPr>
              <a:t>contratos</a:t>
            </a:r>
            <a:r>
              <a:rPr lang="es-ES" altLang="es-ES" cap="none">
                <a:solidFill>
                  <a:schemeClr val="tx2"/>
                </a:solidFill>
              </a:rPr>
              <a:t> de trabajo y documentación adicional, aplicando los tipos de contratación </a:t>
            </a:r>
            <a:r>
              <a:rPr lang="es-ES" altLang="es-ES" b="1" cap="none">
                <a:solidFill>
                  <a:schemeClr val="tx2"/>
                </a:solidFill>
              </a:rPr>
              <a:t>más beneficiosos </a:t>
            </a:r>
            <a:r>
              <a:rPr lang="es-ES" altLang="es-ES" cap="none">
                <a:solidFill>
                  <a:schemeClr val="tx2"/>
                </a:solidFill>
              </a:rPr>
              <a:t>(contratos bonificados) acordes a la política de la empresa.</a:t>
            </a:r>
          </a:p>
          <a:p>
            <a:pPr lvl="2" algn="just">
              <a:buClr>
                <a:srgbClr val="B11A3B"/>
              </a:buClr>
              <a:buFont typeface="Wingdings" pitchFamily="2" charset="2"/>
              <a:buChar char="§"/>
              <a:defRPr/>
            </a:pPr>
            <a:r>
              <a:rPr lang="es-ES" altLang="es-ES" cap="none">
                <a:solidFill>
                  <a:schemeClr val="tx2"/>
                </a:solidFill>
              </a:rPr>
              <a:t>Calcular la </a:t>
            </a:r>
            <a:r>
              <a:rPr lang="es-ES" altLang="es-ES" b="1" cap="none">
                <a:solidFill>
                  <a:schemeClr val="tx2"/>
                </a:solidFill>
              </a:rPr>
              <a:t>nómina </a:t>
            </a:r>
            <a:r>
              <a:rPr lang="es-ES" altLang="es-ES" cap="none">
                <a:solidFill>
                  <a:schemeClr val="tx2"/>
                </a:solidFill>
              </a:rPr>
              <a:t>y cualquier epígrafe retributivo, aplicando la normativa vigente y cumplimiento normativo en los trámites con las Administraciones.</a:t>
            </a:r>
          </a:p>
          <a:p>
            <a:pPr lvl="2" algn="just">
              <a:buClr>
                <a:srgbClr val="B11A3B"/>
              </a:buClr>
              <a:buFont typeface="Wingdings" pitchFamily="2" charset="2"/>
              <a:buChar char="§"/>
              <a:defRPr/>
            </a:pPr>
            <a:r>
              <a:rPr lang="es-ES" altLang="es-ES" cap="none">
                <a:solidFill>
                  <a:schemeClr val="tx2"/>
                </a:solidFill>
              </a:rPr>
              <a:t>Liquidar </a:t>
            </a:r>
            <a:r>
              <a:rPr lang="es-ES" altLang="es-ES" b="1" cap="none">
                <a:solidFill>
                  <a:schemeClr val="tx2"/>
                </a:solidFill>
              </a:rPr>
              <a:t>seguros sociales e impuestos.</a:t>
            </a:r>
          </a:p>
          <a:p>
            <a:pPr lvl="2" algn="just">
              <a:buClr>
                <a:srgbClr val="B11A3B"/>
              </a:buClr>
              <a:buFont typeface="Wingdings" pitchFamily="2" charset="2"/>
              <a:buChar char="§"/>
              <a:defRPr/>
            </a:pPr>
            <a:r>
              <a:rPr lang="es-ES" altLang="es-ES" cap="none">
                <a:solidFill>
                  <a:schemeClr val="tx2"/>
                </a:solidFill>
              </a:rPr>
              <a:t>Gestión del </a:t>
            </a:r>
            <a:r>
              <a:rPr lang="es-ES" altLang="es-ES" b="1" cap="none">
                <a:solidFill>
                  <a:schemeClr val="tx2"/>
                </a:solidFill>
              </a:rPr>
              <a:t>seguro de vida </a:t>
            </a:r>
            <a:r>
              <a:rPr lang="es-ES" altLang="es-ES" cap="none">
                <a:solidFill>
                  <a:schemeClr val="tx2"/>
                </a:solidFill>
              </a:rPr>
              <a:t>de los empleados.</a:t>
            </a:r>
          </a:p>
          <a:p>
            <a:pPr lvl="2" algn="just">
              <a:buClr>
                <a:srgbClr val="B11A3B"/>
              </a:buClr>
              <a:buFont typeface="Wingdings" pitchFamily="2" charset="2"/>
              <a:buChar char="§"/>
              <a:defRPr/>
            </a:pPr>
            <a:r>
              <a:rPr lang="es-ES" altLang="es-ES" cap="none">
                <a:solidFill>
                  <a:schemeClr val="tx2"/>
                </a:solidFill>
              </a:rPr>
              <a:t>Respuesta ante las Administraciones ante </a:t>
            </a:r>
            <a:r>
              <a:rPr lang="es-ES" altLang="es-ES" b="1" cap="none">
                <a:solidFill>
                  <a:schemeClr val="tx2"/>
                </a:solidFill>
              </a:rPr>
              <a:t>requerimientos e inspecciones</a:t>
            </a:r>
            <a:r>
              <a:rPr lang="es-ES" altLang="es-ES" cap="none">
                <a:solidFill>
                  <a:schemeClr val="tx2"/>
                </a:solidFill>
              </a:rPr>
              <a:t>.</a:t>
            </a:r>
            <a:endParaRPr lang="es-ES" sz="1600" b="1" cap="none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1600" b="1" u="sng" cap="none" err="1">
                <a:solidFill>
                  <a:schemeClr val="tx2"/>
                </a:solidFill>
              </a:rPr>
              <a:t>Costes</a:t>
            </a:r>
            <a:r>
              <a:rPr lang="en-US" sz="1600" b="1" u="sng" cap="none">
                <a:solidFill>
                  <a:schemeClr val="tx2"/>
                </a:solidFill>
              </a:rPr>
              <a:t> de personal</a:t>
            </a:r>
            <a:r>
              <a:rPr lang="en-US" sz="1600" cap="none">
                <a:solidFill>
                  <a:schemeClr val="tx2"/>
                </a:solidFill>
              </a:rPr>
              <a:t>: </a:t>
            </a:r>
            <a:r>
              <a:rPr lang="en-US" sz="1600" cap="none" err="1">
                <a:solidFill>
                  <a:schemeClr val="tx2"/>
                </a:solidFill>
              </a:rPr>
              <a:t>Seguimiento</a:t>
            </a:r>
            <a:r>
              <a:rPr lang="en-US" sz="1600" cap="none">
                <a:solidFill>
                  <a:schemeClr val="tx2"/>
                </a:solidFill>
              </a:rPr>
              <a:t>  </a:t>
            </a:r>
            <a:r>
              <a:rPr lang="en-US" sz="1600" cap="none" err="1">
                <a:solidFill>
                  <a:schemeClr val="tx2"/>
                </a:solidFill>
              </a:rPr>
              <a:t>mensual</a:t>
            </a:r>
            <a:r>
              <a:rPr lang="en-US" sz="1600" cap="none">
                <a:solidFill>
                  <a:schemeClr val="tx2"/>
                </a:solidFill>
              </a:rPr>
              <a:t> de los </a:t>
            </a:r>
            <a:r>
              <a:rPr lang="en-US" sz="1600" cap="none" err="1">
                <a:solidFill>
                  <a:schemeClr val="tx2"/>
                </a:solidFill>
              </a:rPr>
              <a:t>Gastos</a:t>
            </a:r>
            <a:r>
              <a:rPr lang="en-US" sz="1600" cap="none">
                <a:solidFill>
                  <a:schemeClr val="tx2"/>
                </a:solidFill>
              </a:rPr>
              <a:t> de Personal, de </a:t>
            </a:r>
            <a:r>
              <a:rPr lang="en-US" sz="1600" cap="none" err="1">
                <a:solidFill>
                  <a:schemeClr val="tx2"/>
                </a:solidFill>
              </a:rPr>
              <a:t>todos</a:t>
            </a:r>
            <a:r>
              <a:rPr lang="en-US" sz="1600" cap="none">
                <a:solidFill>
                  <a:schemeClr val="tx2"/>
                </a:solidFill>
              </a:rPr>
              <a:t> los </a:t>
            </a:r>
            <a:r>
              <a:rPr lang="en-US" sz="1600" cap="none" err="1">
                <a:solidFill>
                  <a:schemeClr val="tx2"/>
                </a:solidFill>
              </a:rPr>
              <a:t>conceptos</a:t>
            </a:r>
            <a:r>
              <a:rPr lang="en-US" sz="1600" cap="none">
                <a:solidFill>
                  <a:schemeClr val="tx2"/>
                </a:solidFill>
              </a:rPr>
              <a:t>, (</a:t>
            </a:r>
            <a:r>
              <a:rPr lang="en-US" sz="1600" cap="none" err="1">
                <a:solidFill>
                  <a:schemeClr val="tx2"/>
                </a:solidFill>
              </a:rPr>
              <a:t>Salario</a:t>
            </a:r>
            <a:r>
              <a:rPr lang="en-US" sz="1600" cap="none">
                <a:solidFill>
                  <a:schemeClr val="tx2"/>
                </a:solidFill>
              </a:rPr>
              <a:t> </a:t>
            </a:r>
            <a:r>
              <a:rPr lang="en-US" sz="1600" cap="none" err="1">
                <a:solidFill>
                  <a:schemeClr val="tx2"/>
                </a:solidFill>
              </a:rPr>
              <a:t>Fijo</a:t>
            </a:r>
            <a:r>
              <a:rPr lang="en-US" sz="1600" cap="none">
                <a:solidFill>
                  <a:schemeClr val="tx2"/>
                </a:solidFill>
              </a:rPr>
              <a:t>, </a:t>
            </a:r>
            <a:r>
              <a:rPr lang="en-US" sz="1600" cap="none" err="1">
                <a:solidFill>
                  <a:schemeClr val="tx2"/>
                </a:solidFill>
              </a:rPr>
              <a:t>Retribución</a:t>
            </a:r>
            <a:r>
              <a:rPr lang="en-US" sz="1600" cap="none">
                <a:solidFill>
                  <a:schemeClr val="tx2"/>
                </a:solidFill>
              </a:rPr>
              <a:t> Variable, </a:t>
            </a:r>
            <a:r>
              <a:rPr lang="en-US" sz="1600" cap="none" err="1">
                <a:solidFill>
                  <a:schemeClr val="tx2"/>
                </a:solidFill>
              </a:rPr>
              <a:t>Beneficios</a:t>
            </a:r>
            <a:r>
              <a:rPr lang="en-US" sz="1600" cap="none">
                <a:solidFill>
                  <a:schemeClr val="tx2"/>
                </a:solidFill>
              </a:rPr>
              <a:t> </a:t>
            </a:r>
            <a:r>
              <a:rPr lang="en-US" sz="1600" cap="none" err="1">
                <a:solidFill>
                  <a:schemeClr val="tx2"/>
                </a:solidFill>
              </a:rPr>
              <a:t>Sociales</a:t>
            </a:r>
            <a:r>
              <a:rPr lang="en-US" sz="1600" cap="none">
                <a:solidFill>
                  <a:schemeClr val="tx2"/>
                </a:solidFill>
              </a:rPr>
              <a:t>,  </a:t>
            </a:r>
            <a:r>
              <a:rPr lang="en-US" sz="1600" cap="none" err="1">
                <a:solidFill>
                  <a:schemeClr val="tx2"/>
                </a:solidFill>
              </a:rPr>
              <a:t>Seguridad</a:t>
            </a:r>
            <a:r>
              <a:rPr lang="en-US" sz="1600" cap="none">
                <a:solidFill>
                  <a:schemeClr val="tx2"/>
                </a:solidFill>
              </a:rPr>
              <a:t> social…)</a:t>
            </a:r>
            <a:endParaRPr lang="es-ES" sz="1600" cap="none">
              <a:solidFill>
                <a:schemeClr val="tx2"/>
              </a:solidFill>
            </a:endParaRPr>
          </a:p>
        </p:txBody>
      </p:sp>
      <p:pic>
        <p:nvPicPr>
          <p:cNvPr id="33796" name="Picture 22" descr="icoFi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8900" y="1454618"/>
            <a:ext cx="154781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3"/>
          <p:cNvPicPr>
            <a:picLocks noChangeAspect="1" noChangeArrowheads="1"/>
          </p:cNvPicPr>
          <p:nvPr/>
        </p:nvPicPr>
        <p:blipFill>
          <a:blip r:embed="rId4" cstate="print"/>
          <a:srcRect l="53516" t="47569" r="29558" b="37152"/>
          <a:stretch>
            <a:fillRect/>
          </a:stretch>
        </p:blipFill>
        <p:spPr bwMode="gray">
          <a:xfrm>
            <a:off x="395287" y="2794793"/>
            <a:ext cx="1547664" cy="12684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19A53F-1F18-834A-BD0C-DC4F5839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9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E769825-2335-CF40-804D-249CE53AC9B8}"/>
              </a:ext>
            </a:extLst>
          </p:cNvPr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2103E5-7E6D-154B-9FFF-B07E1F8F8B64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B2AF6BE-788D-2F45-9F47-974BA03DCE8E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938875901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{E72D5627-B019-FC45-B94F-32DAC6F09C7C}tf10001073</Template>
  <TotalTime>259</TotalTime>
  <Words>1706</Words>
  <Application>Microsoft Macintosh PowerPoint</Application>
  <PresentationFormat>Panorámica</PresentationFormat>
  <Paragraphs>227</Paragraphs>
  <Slides>17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Caecilia LT Std</vt:lpstr>
      <vt:lpstr>Calibri</vt:lpstr>
      <vt:lpstr>Tahoma</vt:lpstr>
      <vt:lpstr>Times New Roman</vt:lpstr>
      <vt:lpstr>Tw Cen MT</vt:lpstr>
      <vt:lpstr>Wingdings</vt:lpstr>
      <vt:lpstr>Gota</vt:lpstr>
      <vt:lpstr>Worksheet</vt:lpstr>
      <vt:lpstr>ORGANIZACIÓN Y RECURSOS HUMANOS </vt:lpstr>
      <vt:lpstr> Organigrama:  Es la representación gráfica de la estructura de la empresa. </vt:lpstr>
      <vt:lpstr>Gestión de Estructuras</vt:lpstr>
      <vt:lpstr>Presentación de PowerPoint</vt:lpstr>
      <vt:lpstr>Recursos Humanos</vt:lpstr>
      <vt:lpstr>Presentación de PowerPoint</vt:lpstr>
      <vt:lpstr>Presentación de PowerPoint</vt:lpstr>
      <vt:lpstr>Presentación de PowerPoint</vt:lpstr>
      <vt:lpstr>Administración de Personal  </vt:lpstr>
      <vt:lpstr>Relaciones Laborales </vt:lpstr>
      <vt:lpstr>Compensación Total </vt:lpstr>
      <vt:lpstr>Retribución fija</vt:lpstr>
      <vt:lpstr>Retribución Variable</vt:lpstr>
      <vt:lpstr>Compensación y Beneficios </vt:lpstr>
      <vt:lpstr>Presentación de PowerPoint</vt:lpstr>
      <vt:lpstr>ESPACIO DE TRABAJO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EMPRENDEDOR</dc:title>
  <dc:creator>Usuario de Microsoft Office</dc:creator>
  <cp:lastModifiedBy>Juan Francisco VELASCO MORENO</cp:lastModifiedBy>
  <cp:revision>16</cp:revision>
  <dcterms:created xsi:type="dcterms:W3CDTF">2020-06-09T18:19:44Z</dcterms:created>
  <dcterms:modified xsi:type="dcterms:W3CDTF">2022-08-23T13:46:45Z</dcterms:modified>
</cp:coreProperties>
</file>